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369" r:id="rId9"/>
    <p:sldId id="373" r:id="rId10"/>
    <p:sldId id="374" r:id="rId11"/>
    <p:sldId id="375" r:id="rId12"/>
    <p:sldId id="376" r:id="rId13"/>
    <p:sldId id="377" r:id="rId14"/>
    <p:sldId id="378" r:id="rId15"/>
    <p:sldId id="379" r:id="rId16"/>
    <p:sldId id="380" r:id="rId17"/>
    <p:sldId id="381" r:id="rId18"/>
    <p:sldId id="382" r:id="rId19"/>
    <p:sldId id="383" r:id="rId20"/>
    <p:sldId id="274" r:id="rId21"/>
    <p:sldId id="275" r:id="rId22"/>
    <p:sldId id="276" r:id="rId23"/>
    <p:sldId id="277" r:id="rId24"/>
    <p:sldId id="278" r:id="rId25"/>
    <p:sldId id="279" r:id="rId26"/>
    <p:sldId id="280" r:id="rId27"/>
    <p:sldId id="281" r:id="rId28"/>
    <p:sldId id="282" r:id="rId29"/>
    <p:sldId id="384" r:id="rId30"/>
    <p:sldId id="385" r:id="rId31"/>
    <p:sldId id="386" r:id="rId32"/>
    <p:sldId id="387" r:id="rId33"/>
    <p:sldId id="388" r:id="rId34"/>
    <p:sldId id="389" r:id="rId35"/>
    <p:sldId id="390" r:id="rId36"/>
    <p:sldId id="391" r:id="rId37"/>
    <p:sldId id="392" r:id="rId38"/>
    <p:sldId id="283" r:id="rId39"/>
    <p:sldId id="393" r:id="rId40"/>
    <p:sldId id="339" r:id="rId41"/>
    <p:sldId id="394" r:id="rId42"/>
    <p:sldId id="395" r:id="rId43"/>
    <p:sldId id="396" r:id="rId44"/>
    <p:sldId id="397" r:id="rId45"/>
    <p:sldId id="398" r:id="rId46"/>
    <p:sldId id="399" r:id="rId47"/>
    <p:sldId id="400" r:id="rId48"/>
    <p:sldId id="401" r:id="rId49"/>
    <p:sldId id="311" r:id="rId50"/>
    <p:sldId id="312" r:id="rId51"/>
    <p:sldId id="315" r:id="rId52"/>
    <p:sldId id="316" r:id="rId53"/>
    <p:sldId id="317" r:id="rId54"/>
    <p:sldId id="318" r:id="rId55"/>
    <p:sldId id="325" r:id="rId56"/>
    <p:sldId id="326" r:id="rId57"/>
    <p:sldId id="327" r:id="rId58"/>
    <p:sldId id="357" r:id="rId59"/>
    <p:sldId id="328" r:id="rId60"/>
    <p:sldId id="358" r:id="rId61"/>
    <p:sldId id="348" r:id="rId62"/>
    <p:sldId id="330" r:id="rId63"/>
    <p:sldId id="350" r:id="rId64"/>
    <p:sldId id="365" r:id="rId65"/>
    <p:sldId id="351" r:id="rId66"/>
    <p:sldId id="360" r:id="rId67"/>
    <p:sldId id="361" r:id="rId68"/>
    <p:sldId id="349" r:id="rId69"/>
    <p:sldId id="332" r:id="rId70"/>
    <p:sldId id="362" r:id="rId71"/>
    <p:sldId id="337" r:id="rId72"/>
    <p:sldId id="338" r:id="rId73"/>
  </p:sldIdLst>
  <p:sldSz cx="12192000" cy="6858000"/>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7F8587"/>
    <a:srgbClr val="FCFCFC"/>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ontadora\Desktop\tabulacion%20y%20observacion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121800052748459E-2"/>
          <c:y val="2.4994401297107487E-2"/>
          <c:w val="0.86869332383492748"/>
          <c:h val="0.79579013374181473"/>
        </c:manualLayout>
      </c:layout>
      <c:bar3DChart>
        <c:barDir val="col"/>
        <c:grouping val="stacked"/>
        <c:varyColors val="0"/>
        <c:ser>
          <c:idx val="0"/>
          <c:order val="0"/>
          <c:tx>
            <c:strRef>
              <c:f>Hoja2!$A$4</c:f>
              <c:strCache>
                <c:ptCount val="1"/>
                <c:pt idx="0">
                  <c:v>RENOVADOS</c:v>
                </c:pt>
              </c:strCache>
            </c:strRef>
          </c:tx>
          <c:spPr>
            <a:solidFill>
              <a:schemeClr val="accent1"/>
            </a:solidFill>
            <a:ln>
              <a:noFill/>
            </a:ln>
            <a:effectLst/>
            <a:sp3d/>
          </c:spPr>
          <c:invertIfNegative val="0"/>
          <c:cat>
            <c:strRef>
              <c:f>Hoja2!$B$3:$D$3</c:f>
              <c:strCache>
                <c:ptCount val="3"/>
                <c:pt idx="0">
                  <c:v>2019</c:v>
                </c:pt>
                <c:pt idx="1">
                  <c:v>2018</c:v>
                </c:pt>
                <c:pt idx="2">
                  <c:v>DIFERENCIA</c:v>
                </c:pt>
              </c:strCache>
            </c:strRef>
          </c:cat>
          <c:val>
            <c:numRef>
              <c:f>Hoja2!$B$4:$D$4</c:f>
              <c:numCache>
                <c:formatCode>General</c:formatCode>
                <c:ptCount val="3"/>
                <c:pt idx="0">
                  <c:v>667</c:v>
                </c:pt>
                <c:pt idx="1">
                  <c:v>726</c:v>
                </c:pt>
                <c:pt idx="2">
                  <c:v>-59</c:v>
                </c:pt>
              </c:numCache>
            </c:numRef>
          </c:val>
          <c:extLst>
            <c:ext xmlns:c16="http://schemas.microsoft.com/office/drawing/2014/chart" uri="{C3380CC4-5D6E-409C-BE32-E72D297353CC}">
              <c16:uniqueId val="{00000000-C094-4D27-855F-F3BFEE415B6E}"/>
            </c:ext>
          </c:extLst>
        </c:ser>
        <c:ser>
          <c:idx val="1"/>
          <c:order val="1"/>
          <c:tx>
            <c:strRef>
              <c:f>Hoja2!$A$5</c:f>
              <c:strCache>
                <c:ptCount val="1"/>
                <c:pt idx="0">
                  <c:v>CANCELADOS</c:v>
                </c:pt>
              </c:strCache>
            </c:strRef>
          </c:tx>
          <c:spPr>
            <a:solidFill>
              <a:schemeClr val="accent2"/>
            </a:solidFill>
            <a:ln>
              <a:noFill/>
            </a:ln>
            <a:effectLst/>
            <a:sp3d/>
          </c:spPr>
          <c:invertIfNegative val="0"/>
          <c:cat>
            <c:strRef>
              <c:f>Hoja2!$B$3:$D$3</c:f>
              <c:strCache>
                <c:ptCount val="3"/>
                <c:pt idx="0">
                  <c:v>2019</c:v>
                </c:pt>
                <c:pt idx="1">
                  <c:v>2018</c:v>
                </c:pt>
                <c:pt idx="2">
                  <c:v>DIFERENCIA</c:v>
                </c:pt>
              </c:strCache>
            </c:strRef>
          </c:cat>
          <c:val>
            <c:numRef>
              <c:f>Hoja2!$B$5:$D$5</c:f>
              <c:numCache>
                <c:formatCode>General</c:formatCode>
                <c:ptCount val="3"/>
                <c:pt idx="0">
                  <c:v>7792</c:v>
                </c:pt>
                <c:pt idx="1">
                  <c:v>7287</c:v>
                </c:pt>
                <c:pt idx="2">
                  <c:v>505</c:v>
                </c:pt>
              </c:numCache>
            </c:numRef>
          </c:val>
          <c:extLst>
            <c:ext xmlns:c16="http://schemas.microsoft.com/office/drawing/2014/chart" uri="{C3380CC4-5D6E-409C-BE32-E72D297353CC}">
              <c16:uniqueId val="{00000001-C094-4D27-855F-F3BFEE415B6E}"/>
            </c:ext>
          </c:extLst>
        </c:ser>
        <c:ser>
          <c:idx val="2"/>
          <c:order val="2"/>
          <c:tx>
            <c:strRef>
              <c:f>Hoja2!$A$6</c:f>
              <c:strCache>
                <c:ptCount val="1"/>
                <c:pt idx="0">
                  <c:v>MATRICULADOS</c:v>
                </c:pt>
              </c:strCache>
            </c:strRef>
          </c:tx>
          <c:spPr>
            <a:solidFill>
              <a:schemeClr val="accent3"/>
            </a:solidFill>
            <a:ln>
              <a:noFill/>
            </a:ln>
            <a:effectLst/>
            <a:sp3d/>
          </c:spPr>
          <c:invertIfNegative val="0"/>
          <c:cat>
            <c:strRef>
              <c:f>Hoja2!$B$3:$D$3</c:f>
              <c:strCache>
                <c:ptCount val="3"/>
                <c:pt idx="0">
                  <c:v>2019</c:v>
                </c:pt>
                <c:pt idx="1">
                  <c:v>2018</c:v>
                </c:pt>
                <c:pt idx="2">
                  <c:v>DIFERENCIA</c:v>
                </c:pt>
              </c:strCache>
            </c:strRef>
          </c:cat>
          <c:val>
            <c:numRef>
              <c:f>Hoja2!$B$6:$D$6</c:f>
              <c:numCache>
                <c:formatCode>General</c:formatCode>
                <c:ptCount val="3"/>
                <c:pt idx="0">
                  <c:v>1138</c:v>
                </c:pt>
                <c:pt idx="1">
                  <c:v>1340</c:v>
                </c:pt>
                <c:pt idx="2">
                  <c:v>-202</c:v>
                </c:pt>
              </c:numCache>
            </c:numRef>
          </c:val>
          <c:extLst>
            <c:ext xmlns:c16="http://schemas.microsoft.com/office/drawing/2014/chart" uri="{C3380CC4-5D6E-409C-BE32-E72D297353CC}">
              <c16:uniqueId val="{00000002-C094-4D27-855F-F3BFEE415B6E}"/>
            </c:ext>
          </c:extLst>
        </c:ser>
        <c:dLbls>
          <c:showLegendKey val="0"/>
          <c:showVal val="0"/>
          <c:showCatName val="0"/>
          <c:showSerName val="0"/>
          <c:showPercent val="0"/>
          <c:showBubbleSize val="0"/>
        </c:dLbls>
        <c:gapWidth val="150"/>
        <c:shape val="box"/>
        <c:axId val="1990326143"/>
        <c:axId val="1990326559"/>
        <c:axId val="0"/>
      </c:bar3DChart>
      <c:catAx>
        <c:axId val="199032614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90326559"/>
        <c:crosses val="autoZero"/>
        <c:auto val="1"/>
        <c:lblAlgn val="ctr"/>
        <c:lblOffset val="100"/>
        <c:noMultiLvlLbl val="0"/>
      </c:catAx>
      <c:valAx>
        <c:axId val="1990326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903261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a:solidFill>
                  <a:srgbClr val="FF0000"/>
                </a:solidFill>
                <a:latin typeface="Arial" panose="020B0604020202020204" pitchFamily="34" charset="0"/>
                <a:cs typeface="Arial" panose="020B0604020202020204" pitchFamily="34" charset="0"/>
              </a:rPr>
              <a:t>SATISFACCION DEL CLIENTE INTERNO</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1-30D7-47A2-9F8B-353B5DC93E50}"/>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3-30D7-47A2-9F8B-353B5DC93E50}"/>
              </c:ext>
            </c:extLst>
          </c:dPt>
          <c:dPt>
            <c:idx val="2"/>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5-30D7-47A2-9F8B-353B5DC93E50}"/>
              </c:ext>
            </c:extLst>
          </c:dPt>
          <c:dPt>
            <c:idx val="3"/>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30D7-47A2-9F8B-353B5DC93E50}"/>
              </c:ext>
            </c:extLst>
          </c:dPt>
          <c:dPt>
            <c:idx val="4"/>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30D7-47A2-9F8B-353B5DC93E50}"/>
              </c:ext>
            </c:extLst>
          </c:dPt>
          <c:dLbls>
            <c:dLbl>
              <c:idx val="0"/>
              <c:tx>
                <c:rich>
                  <a:bodyPr/>
                  <a:lstStyle/>
                  <a:p>
                    <a:fld id="{8159EA93-178C-4789-83E5-CC5789A23F3D}" type="PERCENTAGE">
                      <a:rPr lang="en-US"/>
                      <a:pPr/>
                      <a:t>[PORCENTAJE]</a:t>
                    </a:fld>
                    <a:endParaRPr lang="es-CO"/>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0D7-47A2-9F8B-353B5DC93E50}"/>
                </c:ext>
              </c:extLst>
            </c:dLbl>
            <c:dLbl>
              <c:idx val="1"/>
              <c:tx>
                <c:rich>
                  <a:bodyPr/>
                  <a:lstStyle/>
                  <a:p>
                    <a:r>
                      <a:rPr lang="en-US"/>
                      <a:t>33%</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D7-47A2-9F8B-353B5DC93E50}"/>
                </c:ext>
              </c:extLst>
            </c:dLbl>
            <c:dLbl>
              <c:idx val="2"/>
              <c:tx>
                <c:rich>
                  <a:bodyPr/>
                  <a:lstStyle/>
                  <a:p>
                    <a:r>
                      <a:rPr lang="en-US"/>
                      <a:t>11%</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D7-47A2-9F8B-353B5DC93E50}"/>
                </c:ext>
              </c:extLst>
            </c:dLbl>
            <c:dLbl>
              <c:idx val="3"/>
              <c:tx>
                <c:rich>
                  <a:bodyPr/>
                  <a:lstStyle/>
                  <a:p>
                    <a:r>
                      <a:rPr lang="en-US"/>
                      <a:t>2%</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D7-47A2-9F8B-353B5DC93E50}"/>
                </c:ext>
              </c:extLst>
            </c:dLbl>
            <c:dLbl>
              <c:idx val="4"/>
              <c:tx>
                <c:rich>
                  <a:bodyPr/>
                  <a:lstStyle/>
                  <a:p>
                    <a:r>
                      <a:rPr lang="en-US"/>
                      <a:t>1%</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0D7-47A2-9F8B-353B5DC93E5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Hoja2!$B$15:$B$19</c:f>
              <c:strCache>
                <c:ptCount val="5"/>
                <c:pt idx="0">
                  <c:v>SI</c:v>
                </c:pt>
                <c:pt idx="1">
                  <c:v>MUCHAS VECES</c:v>
                </c:pt>
                <c:pt idx="2">
                  <c:v>POCAS VECES</c:v>
                </c:pt>
                <c:pt idx="3">
                  <c:v>NO </c:v>
                </c:pt>
                <c:pt idx="4">
                  <c:v>OTRO</c:v>
                </c:pt>
              </c:strCache>
            </c:strRef>
          </c:cat>
          <c:val>
            <c:numRef>
              <c:f>Hoja2!$C$15:$C$19</c:f>
              <c:numCache>
                <c:formatCode>General</c:formatCode>
                <c:ptCount val="5"/>
                <c:pt idx="0">
                  <c:v>112</c:v>
                </c:pt>
                <c:pt idx="1">
                  <c:v>68</c:v>
                </c:pt>
                <c:pt idx="2">
                  <c:v>22</c:v>
                </c:pt>
                <c:pt idx="3">
                  <c:v>4</c:v>
                </c:pt>
                <c:pt idx="4">
                  <c:v>3</c:v>
                </c:pt>
              </c:numCache>
            </c:numRef>
          </c:val>
          <c:extLst>
            <c:ext xmlns:c16="http://schemas.microsoft.com/office/drawing/2014/chart" uri="{C3380CC4-5D6E-409C-BE32-E72D297353CC}">
              <c16:uniqueId val="{0000000A-30D7-47A2-9F8B-353B5DC93E50}"/>
            </c:ext>
          </c:extLst>
        </c:ser>
        <c:ser>
          <c:idx val="1"/>
          <c:order val="1"/>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30D7-47A2-9F8B-353B5DC93E50}"/>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E-30D7-47A2-9F8B-353B5DC93E50}"/>
              </c:ext>
            </c:extLst>
          </c:dPt>
          <c:dPt>
            <c:idx val="2"/>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10-30D7-47A2-9F8B-353B5DC93E50}"/>
              </c:ext>
            </c:extLst>
          </c:dPt>
          <c:dPt>
            <c:idx val="3"/>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2-30D7-47A2-9F8B-353B5DC93E50}"/>
              </c:ext>
            </c:extLst>
          </c:dPt>
          <c:dPt>
            <c:idx val="4"/>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4-30D7-47A2-9F8B-353B5DC93E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Hoja2!$B$15:$B$19</c:f>
              <c:strCache>
                <c:ptCount val="5"/>
                <c:pt idx="0">
                  <c:v>SI</c:v>
                </c:pt>
                <c:pt idx="1">
                  <c:v>MUCHAS VECES</c:v>
                </c:pt>
                <c:pt idx="2">
                  <c:v>POCAS VECES</c:v>
                </c:pt>
                <c:pt idx="3">
                  <c:v>NO </c:v>
                </c:pt>
                <c:pt idx="4">
                  <c:v>OTRO</c:v>
                </c:pt>
              </c:strCache>
            </c:strRef>
          </c:cat>
          <c:val>
            <c:numRef>
              <c:f>Hoja2!$D$15:$D$19</c:f>
              <c:numCache>
                <c:formatCode>General</c:formatCode>
                <c:ptCount val="5"/>
              </c:numCache>
            </c:numRef>
          </c:val>
          <c:extLst>
            <c:ext xmlns:c16="http://schemas.microsoft.com/office/drawing/2014/chart" uri="{C3380CC4-5D6E-409C-BE32-E72D297353CC}">
              <c16:uniqueId val="{00000015-30D7-47A2-9F8B-353B5DC93E50}"/>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p:txBody>
          <a:bodyPr/>
          <a:lstStyle/>
          <a:p>
            <a:fld id="{D27AD76B-ACAB-4786-B09C-761A820F7A8E}" type="datetimeFigureOut">
              <a:rPr lang="es-CO" smtClean="0"/>
              <a:t>30/01/2020</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246060869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D27AD76B-ACAB-4786-B09C-761A820F7A8E}" type="datetimeFigureOut">
              <a:rPr lang="es-CO" smtClean="0"/>
              <a:t>30/01/2020</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11183497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D27AD76B-ACAB-4786-B09C-761A820F7A8E}" type="datetimeFigureOut">
              <a:rPr lang="es-CO" smtClean="0"/>
              <a:t>30/01/2020</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381662607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D27AD76B-ACAB-4786-B09C-761A820F7A8E}" type="datetimeFigureOut">
              <a:rPr lang="es-CO" smtClean="0"/>
              <a:t>30/01/2020</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71637455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D27AD76B-ACAB-4786-B09C-761A820F7A8E}" type="datetimeFigureOut">
              <a:rPr lang="es-CO" smtClean="0"/>
              <a:t>30/01/2020</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122318053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D27AD76B-ACAB-4786-B09C-761A820F7A8E}" type="datetimeFigureOut">
              <a:rPr lang="es-CO" smtClean="0"/>
              <a:t>30/01/2020</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29776716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D27AD76B-ACAB-4786-B09C-761A820F7A8E}" type="datetimeFigureOut">
              <a:rPr lang="es-CO" smtClean="0"/>
              <a:t>30/01/2020</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217525550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D27AD76B-ACAB-4786-B09C-761A820F7A8E}" type="datetimeFigureOut">
              <a:rPr lang="es-CO" smtClean="0"/>
              <a:t>30/01/2020</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9449178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27AD76B-ACAB-4786-B09C-761A820F7A8E}" type="datetimeFigureOut">
              <a:rPr lang="es-CO" smtClean="0"/>
              <a:t>30/01/2020</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393407891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27AD76B-ACAB-4786-B09C-761A820F7A8E}" type="datetimeFigureOut">
              <a:rPr lang="es-CO" smtClean="0"/>
              <a:t>30/01/2020</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37128920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27AD76B-ACAB-4786-B09C-761A820F7A8E}" type="datetimeFigureOut">
              <a:rPr lang="es-CO" smtClean="0"/>
              <a:t>30/01/2020</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B0C1AE5-4299-4B0B-BA65-BF884FD8C09F}" type="slidenum">
              <a:rPr lang="es-CO" smtClean="0"/>
              <a:t>‹Nº›</a:t>
            </a:fld>
            <a:endParaRPr lang="es-CO"/>
          </a:p>
        </p:txBody>
      </p:sp>
    </p:spTree>
    <p:extLst>
      <p:ext uri="{BB962C8B-B14F-4D97-AF65-F5344CB8AC3E}">
        <p14:creationId xmlns:p14="http://schemas.microsoft.com/office/powerpoint/2010/main" val="303056101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AD76B-ACAB-4786-B09C-761A820F7A8E}" type="datetimeFigureOut">
              <a:rPr lang="es-CO" smtClean="0"/>
              <a:t>30/01/2020</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0C1AE5-4299-4B0B-BA65-BF884FD8C09F}" type="slidenum">
              <a:rPr lang="es-CO" smtClean="0"/>
              <a:t>‹Nº›</a:t>
            </a:fld>
            <a:endParaRPr lang="es-CO"/>
          </a:p>
        </p:txBody>
      </p:sp>
    </p:spTree>
    <p:extLst>
      <p:ext uri="{BB962C8B-B14F-4D97-AF65-F5344CB8AC3E}">
        <p14:creationId xmlns:p14="http://schemas.microsoft.com/office/powerpoint/2010/main" val="767828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7.png"/><Relationship Id="rId9" Type="http://schemas.openxmlformats.org/officeDocument/2006/relationships/image" Target="../media/image29.png"/></Relationships>
</file>

<file path=ppt/slides/_rels/slide3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7.png"/><Relationship Id="rId9"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png"/><Relationship Id="rId7" Type="http://schemas.openxmlformats.org/officeDocument/2006/relationships/image" Target="../media/image52.png"/><Relationship Id="rId2" Type="http://schemas.openxmlformats.org/officeDocument/2006/relationships/image" Target="../media/image50.jp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7.png"/></Relationships>
</file>

<file path=ppt/slides/_rels/slide64.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1.png"/><Relationship Id="rId7" Type="http://schemas.openxmlformats.org/officeDocument/2006/relationships/image" Target="../media/image63.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9.png"/><Relationship Id="rId4" Type="http://schemas.openxmlformats.org/officeDocument/2006/relationships/image" Target="../media/image8.png"/></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58098" y="296562"/>
            <a:ext cx="9144000" cy="645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CuadroTexto"/>
          <p:cNvSpPr txBox="1"/>
          <p:nvPr/>
        </p:nvSpPr>
        <p:spPr>
          <a:xfrm>
            <a:off x="2235760" y="1321350"/>
            <a:ext cx="7705725" cy="4078039"/>
          </a:xfrm>
          <a:prstGeom prst="rect">
            <a:avLst/>
          </a:prstGeom>
          <a:noFill/>
        </p:spPr>
        <p:txBody>
          <a:bodyPr>
            <a:spAutoFit/>
          </a:bodyPr>
          <a:lstStyle/>
          <a:p>
            <a:pPr algn="ctr" fontAlgn="base">
              <a:spcBef>
                <a:spcPct val="0"/>
              </a:spcBef>
              <a:spcAft>
                <a:spcPct val="0"/>
              </a:spcAft>
              <a:defRPr/>
            </a:pPr>
            <a:r>
              <a:rPr lang="es-ES"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CÁMARA DE COMERCIO DE SAN ANDRÉS, PROVIDENCIA Y SANTA CATALINA</a:t>
            </a:r>
          </a:p>
          <a:p>
            <a:pPr algn="ctr" fontAlgn="base">
              <a:spcBef>
                <a:spcPct val="0"/>
              </a:spcBef>
              <a:spcAft>
                <a:spcPct val="0"/>
              </a:spcAft>
              <a:defRPr/>
            </a:pPr>
            <a:endParaRPr lang="es-ES"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INFORME DE GESTIÓN</a:t>
            </a:r>
          </a:p>
          <a:p>
            <a:pPr algn="ctr" fontAlgn="base">
              <a:spcBef>
                <a:spcPct val="0"/>
              </a:spcBef>
              <a:spcAft>
                <a:spcPct val="0"/>
              </a:spcAft>
              <a:defRPr/>
            </a:pPr>
            <a:endParaRPr lang="es-ES"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31 DE DICIEMBRE DE 2019</a:t>
            </a: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953161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p:txBody>
      </p:sp>
      <p:sp>
        <p:nvSpPr>
          <p:cNvPr id="3" name="Rectángulo 2">
            <a:extLst>
              <a:ext uri="{FF2B5EF4-FFF2-40B4-BE49-F238E27FC236}">
                <a16:creationId xmlns:a16="http://schemas.microsoft.com/office/drawing/2014/main" id="{EEFDBAC8-CF55-4FDF-B45E-4C99AB277F67}"/>
              </a:ext>
            </a:extLst>
          </p:cNvPr>
          <p:cNvSpPr/>
          <p:nvPr/>
        </p:nvSpPr>
        <p:spPr>
          <a:xfrm>
            <a:off x="3482108" y="1538132"/>
            <a:ext cx="3916219" cy="923330"/>
          </a:xfrm>
          <a:prstGeom prst="rect">
            <a:avLst/>
          </a:prstGeom>
        </p:spPr>
        <p:txBody>
          <a:bodyPr wrap="square">
            <a:spAutoFit/>
          </a:bodyPr>
          <a:lstStyle/>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r>
              <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rPr>
              <a:t>COMPARATIVO CANCELACIONES</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0" name="3 Tabla">
            <a:extLst>
              <a:ext uri="{FF2B5EF4-FFF2-40B4-BE49-F238E27FC236}">
                <a16:creationId xmlns:a16="http://schemas.microsoft.com/office/drawing/2014/main" id="{200E4B49-4FB9-4AB4-9B64-AACC33E2F700}"/>
              </a:ext>
            </a:extLst>
          </p:cNvPr>
          <p:cNvGraphicFramePr>
            <a:graphicFrameLocks noGrp="1"/>
          </p:cNvGraphicFramePr>
          <p:nvPr>
            <p:extLst>
              <p:ext uri="{D42A27DB-BD31-4B8C-83A1-F6EECF244321}">
                <p14:modId xmlns:p14="http://schemas.microsoft.com/office/powerpoint/2010/main" val="3729853035"/>
              </p:ext>
            </p:extLst>
          </p:nvPr>
        </p:nvGraphicFramePr>
        <p:xfrm>
          <a:off x="2392217" y="3114623"/>
          <a:ext cx="6096000" cy="1224136"/>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635689">
                <a:tc>
                  <a:txBody>
                    <a:bodyPr/>
                    <a:lstStyle/>
                    <a:p>
                      <a:pPr algn="ctr" fontAlgn="ct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ANTERIOR</a:t>
                      </a:r>
                    </a:p>
                  </a:txBody>
                  <a:tcPr marL="9525" marR="9525" marT="9525" marB="0" anchor="ctr">
                    <a:solidFill>
                      <a:schemeClr val="accent1">
                        <a:lumMod val="60000"/>
                        <a:lumOff val="40000"/>
                      </a:schemeClr>
                    </a:solidFill>
                  </a:tcPr>
                </a:tc>
                <a:tc>
                  <a:txBody>
                    <a:bodyPr/>
                    <a:lstStyle/>
                    <a:p>
                      <a:pPr algn="ctr" fontAlgn="t"/>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p>
                      <a:pPr algn="ctr" fontAlgn="t"/>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ACTUAL</a:t>
                      </a:r>
                    </a:p>
                  </a:txBody>
                  <a:tcPr marL="9525" marR="9525" marT="9525" marB="0">
                    <a:solidFill>
                      <a:schemeClr val="accent1">
                        <a:lumMod val="60000"/>
                        <a:lumOff val="40000"/>
                      </a:schemeClr>
                    </a:solidFill>
                  </a:tcPr>
                </a:tc>
                <a:tc>
                  <a:txBody>
                    <a:bodyPr/>
                    <a:lstStyle/>
                    <a:p>
                      <a:pPr algn="ctr" fontAlgn="b"/>
                      <a:endParaRPr lang="es-AR" sz="1100" b="1" i="0" u="none" strike="noStrike" dirty="0">
                        <a:solidFill>
                          <a:schemeClr val="tx2"/>
                        </a:solidFill>
                        <a:effectLst/>
                        <a:latin typeface="Calibri"/>
                      </a:endParaRPr>
                    </a:p>
                    <a:p>
                      <a:pPr algn="ctr" fontAlgn="b"/>
                      <a:r>
                        <a:rPr lang="es-AR" sz="1100" b="1" i="0" u="none" strike="noStrike" dirty="0">
                          <a:solidFill>
                            <a:schemeClr val="tx2"/>
                          </a:solidFill>
                          <a:effectLst/>
                          <a:latin typeface="Calibri"/>
                        </a:rPr>
                        <a:t>% </a:t>
                      </a: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POR CUMPLIMIENTO TRIMESTRE</a:t>
                      </a:r>
                      <a:endParaRPr lang="es-AR" sz="1100" b="1" i="0" u="none" strike="noStrike" dirty="0">
                        <a:solidFill>
                          <a:schemeClr val="tx2"/>
                        </a:solidFill>
                        <a:effectLst/>
                        <a:latin typeface="Calibri"/>
                      </a:endParaRPr>
                    </a:p>
                  </a:txBody>
                  <a:tcPr marL="9525" marR="9525" marT="9525" marB="0">
                    <a:solidFill>
                      <a:schemeClr val="accent1">
                        <a:lumMod val="60000"/>
                        <a:lumOff val="40000"/>
                      </a:schemeClr>
                    </a:solidFill>
                  </a:tcPr>
                </a:tc>
                <a:extLst>
                  <a:ext uri="{0D108BD9-81ED-4DB2-BD59-A6C34878D82A}">
                    <a16:rowId xmlns:a16="http://schemas.microsoft.com/office/drawing/2014/main" val="10000"/>
                  </a:ext>
                </a:extLst>
              </a:tr>
              <a:tr h="588447">
                <a:tc>
                  <a:txBody>
                    <a:bodyPr/>
                    <a:lstStyle/>
                    <a:p>
                      <a:pPr algn="ctr" fontAlgn="b"/>
                      <a:r>
                        <a:rPr lang="es-ES"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726</a:t>
                      </a:r>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667</a:t>
                      </a:r>
                    </a:p>
                  </a:txBody>
                  <a:tcPr marL="9525" marR="9525" marT="9525" marB="0" anchor="ctr"/>
                </a:tc>
                <a:tc>
                  <a:txBody>
                    <a:bodyPr/>
                    <a:lstStyle/>
                    <a:p>
                      <a:pPr algn="ctr" fontAlgn="b"/>
                      <a:r>
                        <a:rPr lang="es-AR" sz="12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92%</a:t>
                      </a:r>
                    </a:p>
                  </a:txBody>
                  <a:tcPr marL="9525" marR="9525" marT="9525"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0911535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p:txBody>
      </p:sp>
      <p:sp>
        <p:nvSpPr>
          <p:cNvPr id="3" name="Rectángulo 2">
            <a:extLst>
              <a:ext uri="{FF2B5EF4-FFF2-40B4-BE49-F238E27FC236}">
                <a16:creationId xmlns:a16="http://schemas.microsoft.com/office/drawing/2014/main" id="{EEFDBAC8-CF55-4FDF-B45E-4C99AB277F67}"/>
              </a:ext>
            </a:extLst>
          </p:cNvPr>
          <p:cNvSpPr/>
          <p:nvPr/>
        </p:nvSpPr>
        <p:spPr>
          <a:xfrm>
            <a:off x="3482108" y="1538132"/>
            <a:ext cx="3916219" cy="923330"/>
          </a:xfrm>
          <a:prstGeom prst="rect">
            <a:avLst/>
          </a:prstGeom>
        </p:spPr>
        <p:txBody>
          <a:bodyPr wrap="square">
            <a:spAutoFit/>
          </a:bodyPr>
          <a:lstStyle/>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r>
              <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rPr>
              <a:t>COMPARATIVO MATRICULAS</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1" name="3 Tabla">
            <a:extLst>
              <a:ext uri="{FF2B5EF4-FFF2-40B4-BE49-F238E27FC236}">
                <a16:creationId xmlns:a16="http://schemas.microsoft.com/office/drawing/2014/main" id="{817C4123-771A-47A8-985E-97EE16CF0A61}"/>
              </a:ext>
            </a:extLst>
          </p:cNvPr>
          <p:cNvGraphicFramePr>
            <a:graphicFrameLocks noGrp="1"/>
          </p:cNvGraphicFramePr>
          <p:nvPr>
            <p:extLst>
              <p:ext uri="{D42A27DB-BD31-4B8C-83A1-F6EECF244321}">
                <p14:modId xmlns:p14="http://schemas.microsoft.com/office/powerpoint/2010/main" val="2029287963"/>
              </p:ext>
            </p:extLst>
          </p:nvPr>
        </p:nvGraphicFramePr>
        <p:xfrm>
          <a:off x="2244435" y="3125128"/>
          <a:ext cx="6096000" cy="1320186"/>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635689">
                <a:tc>
                  <a:txBody>
                    <a:bodyPr/>
                    <a:lstStyle/>
                    <a:p>
                      <a:pPr algn="ctr" fontAlgn="ct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ANTERIOR</a:t>
                      </a:r>
                    </a:p>
                  </a:txBody>
                  <a:tcPr marL="9525" marR="9525" marT="9525" marB="0" anchor="ctr">
                    <a:solidFill>
                      <a:schemeClr val="accent1">
                        <a:lumMod val="60000"/>
                        <a:lumOff val="40000"/>
                      </a:schemeClr>
                    </a:solidFill>
                  </a:tcPr>
                </a:tc>
                <a:tc>
                  <a:txBody>
                    <a:bodyPr/>
                    <a:lstStyle/>
                    <a:p>
                      <a:pPr algn="ctr" fontAlgn="t"/>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p>
                      <a:pPr algn="ctr" fontAlgn="t"/>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ACTUAL</a:t>
                      </a:r>
                    </a:p>
                  </a:txBody>
                  <a:tcPr marL="9525" marR="9525" marT="9525" marB="0">
                    <a:solidFill>
                      <a:schemeClr val="accent1">
                        <a:lumMod val="60000"/>
                        <a:lumOff val="40000"/>
                      </a:schemeClr>
                    </a:solidFill>
                  </a:tcPr>
                </a:tc>
                <a:tc>
                  <a:txBody>
                    <a:bodyPr/>
                    <a:lstStyle/>
                    <a:p>
                      <a:pPr algn="ctr" fontAlgn="b"/>
                      <a:r>
                        <a:rPr lang="es-AR" sz="1100" b="1" i="0" u="none" strike="noStrike" dirty="0">
                          <a:solidFill>
                            <a:schemeClr val="tx2"/>
                          </a:solidFill>
                          <a:effectLst/>
                          <a:latin typeface="Calibri"/>
                        </a:rPr>
                        <a:t>% </a:t>
                      </a: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POR CUMPLIMIENTO TRIMESTRE</a:t>
                      </a:r>
                      <a:endParaRPr lang="es-AR" sz="1100" b="1" i="0" u="none" strike="noStrike" dirty="0">
                        <a:solidFill>
                          <a:schemeClr val="tx2"/>
                        </a:solidFill>
                        <a:effectLst/>
                        <a:latin typeface="Calibri"/>
                      </a:endParaRPr>
                    </a:p>
                  </a:txBody>
                  <a:tcPr marL="9525" marR="9525" marT="9525" marB="0">
                    <a:solidFill>
                      <a:schemeClr val="accent1">
                        <a:lumMod val="60000"/>
                        <a:lumOff val="40000"/>
                      </a:schemeClr>
                    </a:solidFill>
                  </a:tcPr>
                </a:tc>
                <a:extLst>
                  <a:ext uri="{0D108BD9-81ED-4DB2-BD59-A6C34878D82A}">
                    <a16:rowId xmlns:a16="http://schemas.microsoft.com/office/drawing/2014/main" val="10000"/>
                  </a:ext>
                </a:extLst>
              </a:tr>
              <a:tr h="684497">
                <a:tc>
                  <a:txBody>
                    <a:bodyPr/>
                    <a:lstStyle/>
                    <a:p>
                      <a:pPr algn="ctr" fontAlgn="b"/>
                      <a:r>
                        <a:rPr lang="es-ES"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1340</a:t>
                      </a:r>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b"/>
                      <a:r>
                        <a:rPr lang="es-ES"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1138</a:t>
                      </a:r>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b"/>
                      <a:r>
                        <a:rPr lang="es-AR" sz="12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85%</a:t>
                      </a:r>
                    </a:p>
                  </a:txBody>
                  <a:tcPr marL="9525" marR="9525" marT="9525"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1205181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latin typeface="Leelawadee UI" panose="020B0502040204020203" pitchFamily="34" charset="-34"/>
                <a:cs typeface="Leelawadee UI" panose="020B0502040204020203" pitchFamily="34" charset="-34"/>
              </a:rPr>
              <a:t>Formalización - CAE</a:t>
            </a:r>
          </a:p>
        </p:txBody>
      </p:sp>
      <p:sp>
        <p:nvSpPr>
          <p:cNvPr id="3" name="Rectángulo 2">
            <a:extLst>
              <a:ext uri="{FF2B5EF4-FFF2-40B4-BE49-F238E27FC236}">
                <a16:creationId xmlns:a16="http://schemas.microsoft.com/office/drawing/2014/main" id="{EEFDBAC8-CF55-4FDF-B45E-4C99AB277F67}"/>
              </a:ext>
            </a:extLst>
          </p:cNvPr>
          <p:cNvSpPr/>
          <p:nvPr/>
        </p:nvSpPr>
        <p:spPr>
          <a:xfrm>
            <a:off x="2142836" y="1538132"/>
            <a:ext cx="6936509" cy="1754326"/>
          </a:xfrm>
          <a:prstGeom prst="rect">
            <a:avLst/>
          </a:prstGeom>
        </p:spPr>
        <p:txBody>
          <a:bodyPr wrap="square">
            <a:spAutoFit/>
          </a:bodyPr>
          <a:lstStyle/>
          <a:p>
            <a:pPr algn="ctr"/>
            <a:r>
              <a:rPr lang="es-CO" dirty="0">
                <a:latin typeface="Leelawadee UI" panose="020B0502040204020203" pitchFamily="34" charset="-34"/>
                <a:cs typeface="Leelawadee UI" panose="020B0502040204020203" pitchFamily="34" charset="-34"/>
              </a:rPr>
              <a:t> </a:t>
            </a:r>
            <a:r>
              <a:rPr lang="es-CO" b="1" dirty="0">
                <a:solidFill>
                  <a:srgbClr val="CC9900"/>
                </a:solidFill>
                <a:latin typeface="Leelawadee UI" panose="020B0502040204020203" pitchFamily="34" charset="-34"/>
                <a:cs typeface="Leelawadee UI" panose="020B0502040204020203" pitchFamily="34" charset="-34"/>
              </a:rPr>
              <a:t>Centro de Atención Empresarial -CAE </a:t>
            </a:r>
          </a:p>
          <a:p>
            <a:pPr algn="ctr"/>
            <a:endParaRPr lang="es-CO" b="1"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El Centro de Atención Empresarial –CAE es la estrategia y principal aliado de los empresarios a la hora de crear empresa, el cual ha venido mejorando, siendo importante resaltar que también fue trasladado al 1er piso al área de atención a usuarios.  </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0" name="Tabla 9">
            <a:extLst>
              <a:ext uri="{FF2B5EF4-FFF2-40B4-BE49-F238E27FC236}">
                <a16:creationId xmlns:a16="http://schemas.microsoft.com/office/drawing/2014/main" id="{EDA04849-F6F3-42D6-9F2C-D54EA55F81BC}"/>
              </a:ext>
            </a:extLst>
          </p:cNvPr>
          <p:cNvGraphicFramePr>
            <a:graphicFrameLocks noGrp="1"/>
          </p:cNvGraphicFramePr>
          <p:nvPr>
            <p:extLst>
              <p:ext uri="{D42A27DB-BD31-4B8C-83A1-F6EECF244321}">
                <p14:modId xmlns:p14="http://schemas.microsoft.com/office/powerpoint/2010/main" val="1901020531"/>
              </p:ext>
            </p:extLst>
          </p:nvPr>
        </p:nvGraphicFramePr>
        <p:xfrm>
          <a:off x="2576945" y="3565543"/>
          <a:ext cx="5440219" cy="1022669"/>
        </p:xfrm>
        <a:graphic>
          <a:graphicData uri="http://schemas.openxmlformats.org/drawingml/2006/table">
            <a:tbl>
              <a:tblPr firstRow="1" firstCol="1" bandRow="1">
                <a:tableStyleId>{FABFCF23-3B69-468F-B69F-88F6DE6A72F2}</a:tableStyleId>
              </a:tblPr>
              <a:tblGrid>
                <a:gridCol w="3300765">
                  <a:extLst>
                    <a:ext uri="{9D8B030D-6E8A-4147-A177-3AD203B41FA5}">
                      <a16:colId xmlns:a16="http://schemas.microsoft.com/office/drawing/2014/main" val="20000"/>
                    </a:ext>
                  </a:extLst>
                </a:gridCol>
                <a:gridCol w="834472">
                  <a:extLst>
                    <a:ext uri="{9D8B030D-6E8A-4147-A177-3AD203B41FA5}">
                      <a16:colId xmlns:a16="http://schemas.microsoft.com/office/drawing/2014/main" val="20001"/>
                    </a:ext>
                  </a:extLst>
                </a:gridCol>
                <a:gridCol w="1304982">
                  <a:extLst>
                    <a:ext uri="{9D8B030D-6E8A-4147-A177-3AD203B41FA5}">
                      <a16:colId xmlns:a16="http://schemas.microsoft.com/office/drawing/2014/main" val="20002"/>
                    </a:ext>
                  </a:extLst>
                </a:gridCol>
              </a:tblGrid>
              <a:tr h="323731">
                <a:tc>
                  <a:txBody>
                    <a:bodyPr/>
                    <a:lstStyle/>
                    <a:p>
                      <a:pPr algn="ctr">
                        <a:lnSpc>
                          <a:spcPct val="107000"/>
                        </a:lnSpc>
                        <a:spcAft>
                          <a:spcPts val="0"/>
                        </a:spcAft>
                      </a:pPr>
                      <a:r>
                        <a:rPr lang="es-CO" sz="1200" dirty="0">
                          <a:effectLst/>
                          <a:latin typeface="Leelawadee UI" panose="020B0502040204020203" pitchFamily="34" charset="-34"/>
                          <a:cs typeface="Leelawadee UI" panose="020B0502040204020203" pitchFamily="34" charset="-34"/>
                        </a:rPr>
                        <a:t> </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r>
                        <a:rPr lang="es-CO" sz="1200" dirty="0">
                          <a:effectLst/>
                          <a:latin typeface="Leelawadee UI" panose="020B0502040204020203" pitchFamily="34" charset="-34"/>
                          <a:cs typeface="Leelawadee UI" panose="020B0502040204020203" pitchFamily="34" charset="-34"/>
                        </a:rPr>
                        <a:t>2019</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r>
                        <a:rPr lang="es-CO" sz="1200" dirty="0">
                          <a:effectLst/>
                          <a:latin typeface="Leelawadee UI" panose="020B0502040204020203" pitchFamily="34" charset="-34"/>
                          <a:cs typeface="Leelawadee UI" panose="020B0502040204020203" pitchFamily="34" charset="-34"/>
                        </a:rPr>
                        <a:t>2018</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extLst>
                  <a:ext uri="{0D108BD9-81ED-4DB2-BD59-A6C34878D82A}">
                    <a16:rowId xmlns:a16="http://schemas.microsoft.com/office/drawing/2014/main" val="10000"/>
                  </a:ext>
                </a:extLst>
              </a:tr>
              <a:tr h="349469">
                <a:tc>
                  <a:txBody>
                    <a:bodyPr/>
                    <a:lstStyle/>
                    <a:p>
                      <a:pPr>
                        <a:lnSpc>
                          <a:spcPct val="107000"/>
                        </a:lnSpc>
                        <a:spcAft>
                          <a:spcPts val="0"/>
                        </a:spcAft>
                      </a:pPr>
                      <a:r>
                        <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ASESORIAS</a:t>
                      </a:r>
                      <a:r>
                        <a:rPr lang="es-CO" sz="1200" baseline="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 EN FORMALIZACIÓN</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r>
                        <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1203</a:t>
                      </a:r>
                    </a:p>
                  </a:txBody>
                  <a:tcPr marL="33339" marR="33339" marT="0" marB="0" anchor="b"/>
                </a:tc>
                <a:tc>
                  <a:txBody>
                    <a:bodyPr/>
                    <a:lstStyle/>
                    <a:p>
                      <a:pPr algn="r">
                        <a:lnSpc>
                          <a:spcPct val="107000"/>
                        </a:lnSpc>
                        <a:spcAft>
                          <a:spcPts val="0"/>
                        </a:spcAft>
                      </a:pPr>
                      <a:r>
                        <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803</a:t>
                      </a:r>
                    </a:p>
                  </a:txBody>
                  <a:tcPr marL="33339" marR="33339" marT="0" marB="0" anchor="b"/>
                </a:tc>
                <a:extLst>
                  <a:ext uri="{0D108BD9-81ED-4DB2-BD59-A6C34878D82A}">
                    <a16:rowId xmlns:a16="http://schemas.microsoft.com/office/drawing/2014/main" val="10001"/>
                  </a:ext>
                </a:extLst>
              </a:tr>
              <a:tr h="349469">
                <a:tc>
                  <a:txBody>
                    <a:bodyPr/>
                    <a:lstStyle/>
                    <a:p>
                      <a:pPr>
                        <a:lnSpc>
                          <a:spcPct val="107000"/>
                        </a:lnSpc>
                        <a:spcAft>
                          <a:spcPts val="0"/>
                        </a:spcAft>
                      </a:pPr>
                      <a:r>
                        <a:rPr lang="es-CO" sz="1200" dirty="0">
                          <a:effectLst/>
                          <a:latin typeface="Leelawadee UI" panose="020B0502040204020203" pitchFamily="34" charset="-34"/>
                          <a:cs typeface="Leelawadee UI" panose="020B0502040204020203" pitchFamily="34" charset="-34"/>
                        </a:rPr>
                        <a:t>EMPRESAS</a:t>
                      </a:r>
                      <a:r>
                        <a:rPr lang="es-CO" sz="1200" baseline="0" dirty="0">
                          <a:effectLst/>
                          <a:latin typeface="Leelawadee UI" panose="020B0502040204020203" pitchFamily="34" charset="-34"/>
                          <a:cs typeface="Leelawadee UI" panose="020B0502040204020203" pitchFamily="34" charset="-34"/>
                        </a:rPr>
                        <a:t> FORMALIZADAS</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550</a:t>
                      </a:r>
                    </a:p>
                  </a:txBody>
                  <a:tcPr marL="33339" marR="33339" marT="0" marB="0" anchor="b"/>
                </a:tc>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es-CO" sz="1200" dirty="0">
                          <a:effectLst/>
                          <a:latin typeface="Leelawadee UI" panose="020B0502040204020203" pitchFamily="34" charset="-34"/>
                          <a:cs typeface="Leelawadee UI" panose="020B0502040204020203" pitchFamily="34" charset="-34"/>
                        </a:rPr>
                        <a:t>385</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9252005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Revisiones Previas</a:t>
            </a:r>
          </a:p>
        </p:txBody>
      </p:sp>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2092881"/>
          </a:xfrm>
          <a:prstGeom prst="rect">
            <a:avLst/>
          </a:prstGeom>
        </p:spPr>
        <p:txBody>
          <a:bodyPr wrap="square">
            <a:spAutoFit/>
          </a:bodyPr>
          <a:lstStyle/>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Este servicio que viene prestando nuestra Entidad por varios años, el cual se ha venido mejorando su prestación, estableciendo su procedimiento y control,  es una herramienta que consideramos de vital importancia con la cual se controla el número de devoluciones formales, el cual es voluntario, gratuito cuyo objetivo principal es conseguir que el usuario reciba una asesoría integral del trámite que pretende realizar en el que  se  indican las observaciones que se tienen sobre el documento procurando siempre que se trate de una única revisión, sin embargo, se viene trabajando en ello, a través de entrevistas con los usuarios en procura de la mejora continua. </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1" name="Tabla 10">
            <a:extLst>
              <a:ext uri="{FF2B5EF4-FFF2-40B4-BE49-F238E27FC236}">
                <a16:creationId xmlns:a16="http://schemas.microsoft.com/office/drawing/2014/main" id="{206356E4-851E-4C00-9B49-00BCC9A42761}"/>
              </a:ext>
            </a:extLst>
          </p:cNvPr>
          <p:cNvGraphicFramePr>
            <a:graphicFrameLocks noGrp="1"/>
          </p:cNvGraphicFramePr>
          <p:nvPr>
            <p:extLst>
              <p:ext uri="{D42A27DB-BD31-4B8C-83A1-F6EECF244321}">
                <p14:modId xmlns:p14="http://schemas.microsoft.com/office/powerpoint/2010/main" val="3142249076"/>
              </p:ext>
            </p:extLst>
          </p:nvPr>
        </p:nvGraphicFramePr>
        <p:xfrm>
          <a:off x="3195783" y="3860800"/>
          <a:ext cx="3796144" cy="1062734"/>
        </p:xfrm>
        <a:graphic>
          <a:graphicData uri="http://schemas.openxmlformats.org/drawingml/2006/table">
            <a:tbl>
              <a:tblPr firstRow="1" firstCol="1" bandRow="1">
                <a:tableStyleId>{FABFCF23-3B69-468F-B69F-88F6DE6A72F2}</a:tableStyleId>
              </a:tblPr>
              <a:tblGrid>
                <a:gridCol w="3030100">
                  <a:extLst>
                    <a:ext uri="{9D8B030D-6E8A-4147-A177-3AD203B41FA5}">
                      <a16:colId xmlns:a16="http://schemas.microsoft.com/office/drawing/2014/main" val="20000"/>
                    </a:ext>
                  </a:extLst>
                </a:gridCol>
                <a:gridCol w="766044">
                  <a:extLst>
                    <a:ext uri="{9D8B030D-6E8A-4147-A177-3AD203B41FA5}">
                      <a16:colId xmlns:a16="http://schemas.microsoft.com/office/drawing/2014/main" val="20001"/>
                    </a:ext>
                  </a:extLst>
                </a:gridCol>
              </a:tblGrid>
              <a:tr h="336414">
                <a:tc>
                  <a:txBody>
                    <a:bodyPr/>
                    <a:lstStyle/>
                    <a:p>
                      <a:pPr algn="ctr">
                        <a:lnSpc>
                          <a:spcPct val="107000"/>
                        </a:lnSpc>
                        <a:spcAft>
                          <a:spcPts val="0"/>
                        </a:spcAft>
                      </a:pPr>
                      <a:r>
                        <a:rPr lang="es-CO" sz="1200" dirty="0">
                          <a:effectLst/>
                          <a:latin typeface="Leelawadee UI" panose="020B0502040204020203" pitchFamily="34" charset="-34"/>
                          <a:cs typeface="Leelawadee UI" panose="020B0502040204020203" pitchFamily="34" charset="-34"/>
                        </a:rPr>
                        <a:t>COMPORTAMIENTO </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extLst>
                  <a:ext uri="{0D108BD9-81ED-4DB2-BD59-A6C34878D82A}">
                    <a16:rowId xmlns:a16="http://schemas.microsoft.com/office/drawing/2014/main" val="10000"/>
                  </a:ext>
                </a:extLst>
              </a:tr>
              <a:tr h="363160">
                <a:tc>
                  <a:txBody>
                    <a:bodyPr/>
                    <a:lstStyle/>
                    <a:p>
                      <a:pPr>
                        <a:lnSpc>
                          <a:spcPct val="107000"/>
                        </a:lnSpc>
                        <a:spcAft>
                          <a:spcPts val="0"/>
                        </a:spcAft>
                      </a:pPr>
                      <a:r>
                        <a:rPr lang="es-CO" sz="1200" dirty="0">
                          <a:effectLst/>
                          <a:latin typeface="Leelawadee UI" panose="020B0502040204020203" pitchFamily="34" charset="-34"/>
                          <a:cs typeface="Leelawadee UI" panose="020B0502040204020203" pitchFamily="34" charset="-34"/>
                        </a:rPr>
                        <a:t>2019</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r>
                        <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rPr>
                        <a:t>1203</a:t>
                      </a:r>
                    </a:p>
                  </a:txBody>
                  <a:tcPr marL="33339" marR="33339" marT="0" marB="0" anchor="b"/>
                </a:tc>
                <a:extLst>
                  <a:ext uri="{0D108BD9-81ED-4DB2-BD59-A6C34878D82A}">
                    <a16:rowId xmlns:a16="http://schemas.microsoft.com/office/drawing/2014/main" val="10001"/>
                  </a:ext>
                </a:extLst>
              </a:tr>
              <a:tr h="363160">
                <a:tc>
                  <a:txBody>
                    <a:bodyPr/>
                    <a:lstStyle/>
                    <a:p>
                      <a:pPr>
                        <a:lnSpc>
                          <a:spcPct val="107000"/>
                        </a:lnSpc>
                        <a:spcAft>
                          <a:spcPts val="0"/>
                        </a:spcAft>
                      </a:pPr>
                      <a:r>
                        <a:rPr lang="es-CO" sz="1200" dirty="0">
                          <a:effectLst/>
                          <a:latin typeface="Leelawadee UI" panose="020B0502040204020203" pitchFamily="34" charset="-34"/>
                          <a:cs typeface="Leelawadee UI" panose="020B0502040204020203" pitchFamily="34" charset="-34"/>
                        </a:rPr>
                        <a:t>2018</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tc>
                  <a:txBody>
                    <a:bodyPr/>
                    <a:lstStyle/>
                    <a:p>
                      <a:pPr algn="r">
                        <a:lnSpc>
                          <a:spcPct val="107000"/>
                        </a:lnSpc>
                        <a:spcAft>
                          <a:spcPts val="0"/>
                        </a:spcAft>
                      </a:pPr>
                      <a:r>
                        <a:rPr lang="es-CO" sz="1200" dirty="0">
                          <a:effectLst/>
                          <a:latin typeface="Leelawadee UI" panose="020B0502040204020203" pitchFamily="34" charset="-34"/>
                          <a:cs typeface="Leelawadee UI" panose="020B0502040204020203" pitchFamily="34" charset="-34"/>
                        </a:rPr>
                        <a:t>970</a:t>
                      </a:r>
                      <a:endParaRPr lang="es-CO" sz="1200" dirty="0">
                        <a:solidFill>
                          <a:srgbClr val="002060"/>
                        </a:solidFill>
                        <a:effectLst/>
                        <a:latin typeface="Leelawadee UI" panose="020B0502040204020203" pitchFamily="34" charset="-34"/>
                        <a:ea typeface="Tahoma" panose="020B0604030504040204" pitchFamily="34" charset="0"/>
                        <a:cs typeface="Leelawadee UI" panose="020B0502040204020203" pitchFamily="34" charset="-34"/>
                      </a:endParaRPr>
                    </a:p>
                  </a:txBody>
                  <a:tcPr marL="33339" marR="33339"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995698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3293209"/>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r>
              <a:rPr lang="es-CO" sz="2400" dirty="0">
                <a:latin typeface="Leelawadee UI" panose="020B0502040204020203" pitchFamily="34" charset="-34"/>
                <a:ea typeface="Tahoma" panose="020B0604030504040204" pitchFamily="34" charset="0"/>
                <a:cs typeface="Leelawadee UI" panose="020B0502040204020203" pitchFamily="34" charset="-34"/>
              </a:rPr>
              <a:t>Por delegación legal, los registros públicos que adelantan las Cámaras de Comercio son:</a:t>
            </a:r>
          </a:p>
          <a:p>
            <a:pPr algn="just"/>
            <a:endParaRPr lang="es-CO" sz="2400" b="1" dirty="0">
              <a:solidFill>
                <a:schemeClr val="accent5">
                  <a:lumMod val="75000"/>
                </a:schemeClr>
              </a:solidFill>
              <a:latin typeface="Leelawadee UI" panose="020B0502040204020203" pitchFamily="34" charset="-34"/>
              <a:ea typeface="Tahoma" panose="020B0604030504040204" pitchFamily="34" charset="0"/>
              <a:cs typeface="Leelawadee UI" panose="020B0502040204020203" pitchFamily="34" charset="-34"/>
            </a:endParaRPr>
          </a:p>
          <a:p>
            <a:pPr marL="342900" indent="-342900" algn="ctr">
              <a:buFont typeface="Wingdings" panose="05000000000000000000" pitchFamily="2" charset="2"/>
              <a:buChar char="q"/>
            </a:pPr>
            <a:r>
              <a:rPr lang="es-CO" sz="2400" dirty="0">
                <a:latin typeface="Leelawadee UI" panose="020B0502040204020203" pitchFamily="34" charset="-34"/>
                <a:ea typeface="Tahoma" panose="020B0604030504040204" pitchFamily="34" charset="0"/>
                <a:cs typeface="Leelawadee UI" panose="020B0502040204020203" pitchFamily="34" charset="-34"/>
              </a:rPr>
              <a:t> REGISTRO MERCANTIL</a:t>
            </a:r>
          </a:p>
          <a:p>
            <a:pPr marL="342900" indent="-342900" algn="ctr">
              <a:buFont typeface="Wingdings" panose="05000000000000000000" pitchFamily="2" charset="2"/>
              <a:buChar char="q"/>
            </a:pPr>
            <a:r>
              <a:rPr lang="es-CO" sz="2400" dirty="0">
                <a:latin typeface="Leelawadee UI" panose="020B0502040204020203" pitchFamily="34" charset="-34"/>
                <a:ea typeface="Tahoma" panose="020B0604030504040204" pitchFamily="34" charset="0"/>
                <a:cs typeface="Leelawadee UI" panose="020B0502040204020203" pitchFamily="34" charset="-34"/>
              </a:rPr>
              <a:t> REGISTRO DE ESAL</a:t>
            </a:r>
          </a:p>
          <a:p>
            <a:pPr marL="342900" indent="-342900" algn="ctr">
              <a:buFont typeface="Wingdings" panose="05000000000000000000" pitchFamily="2" charset="2"/>
              <a:buChar char="q"/>
            </a:pPr>
            <a:r>
              <a:rPr lang="es-CO" sz="2400" dirty="0">
                <a:latin typeface="Leelawadee UI" panose="020B0502040204020203" pitchFamily="34" charset="-34"/>
                <a:ea typeface="Tahoma" panose="020B0604030504040204" pitchFamily="34" charset="0"/>
                <a:cs typeface="Leelawadee UI" panose="020B0502040204020203" pitchFamily="34" charset="-34"/>
              </a:rPr>
              <a:t> REGISTRO ÚNICO DE PROPONENTES</a:t>
            </a:r>
          </a:p>
          <a:p>
            <a:pPr marL="342900" indent="-342900" algn="ctr">
              <a:buFont typeface="Wingdings" panose="05000000000000000000" pitchFamily="2" charset="2"/>
              <a:buChar char="q"/>
            </a:pPr>
            <a:r>
              <a:rPr lang="es-CO" sz="2400" dirty="0">
                <a:latin typeface="Leelawadee UI" panose="020B0502040204020203" pitchFamily="34" charset="-34"/>
                <a:ea typeface="Tahoma" panose="020B0604030504040204" pitchFamily="34" charset="0"/>
                <a:cs typeface="Leelawadee UI" panose="020B0502040204020203" pitchFamily="34" charset="-34"/>
              </a:rPr>
              <a:t> REGISTRO NACIONAL DE TURISMO</a:t>
            </a:r>
          </a:p>
          <a:p>
            <a:pPr marL="342900" indent="-342900" algn="ctr">
              <a:buFont typeface="Wingdings" panose="05000000000000000000" pitchFamily="2" charset="2"/>
              <a:buChar char="q"/>
            </a:pPr>
            <a:r>
              <a:rPr lang="es-CO" sz="2400" dirty="0">
                <a:latin typeface="Leelawadee UI" panose="020B0502040204020203" pitchFamily="34" charset="-34"/>
                <a:ea typeface="Tahoma" panose="020B0604030504040204" pitchFamily="34" charset="0"/>
                <a:cs typeface="Leelawadee UI" panose="020B0502040204020203" pitchFamily="34" charset="-34"/>
              </a:rPr>
              <a:t> RUNEOL </a:t>
            </a:r>
          </a:p>
          <a:p>
            <a:pPr algn="just"/>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spTree>
    <p:extLst>
      <p:ext uri="{BB962C8B-B14F-4D97-AF65-F5344CB8AC3E}">
        <p14:creationId xmlns:p14="http://schemas.microsoft.com/office/powerpoint/2010/main" val="3902858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04923" y="355709"/>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5" y="722806"/>
            <a:ext cx="7527637" cy="1015663"/>
          </a:xfrm>
          <a:prstGeom prst="rect">
            <a:avLst/>
          </a:prstGeom>
        </p:spPr>
        <p:txBody>
          <a:bodyPr wrap="square">
            <a:spAutoFit/>
          </a:bodyPr>
          <a:lstStyle/>
          <a:p>
            <a:pPr algn="ctr"/>
            <a:r>
              <a:rPr lang="es-CO" alt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Calibri" panose="020F0502020204030204" pitchFamily="34" charset="0"/>
                <a:cs typeface="Leelawadee UI" panose="020B0502040204020203" pitchFamily="34" charset="-34"/>
              </a:rPr>
              <a:t>Comparativo de  Matriculados, Renovados y Cancelados de 2018 y 2019 del registro mercantil y entidades sin ánimo de lucro.</a:t>
            </a:r>
            <a:endParaRPr 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461665"/>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7" name="Gráfico 6">
            <a:extLst>
              <a:ext uri="{FF2B5EF4-FFF2-40B4-BE49-F238E27FC236}">
                <a16:creationId xmlns:a16="http://schemas.microsoft.com/office/drawing/2014/main" id="{9569448C-86D4-40F5-B0A1-2D6B8F29177B}"/>
              </a:ext>
            </a:extLst>
          </p:cNvPr>
          <p:cNvGraphicFramePr>
            <a:graphicFrameLocks/>
          </p:cNvGraphicFramePr>
          <p:nvPr>
            <p:extLst>
              <p:ext uri="{D42A27DB-BD31-4B8C-83A1-F6EECF244321}">
                <p14:modId xmlns:p14="http://schemas.microsoft.com/office/powerpoint/2010/main" val="3762244537"/>
              </p:ext>
            </p:extLst>
          </p:nvPr>
        </p:nvGraphicFramePr>
        <p:xfrm>
          <a:off x="3743324" y="2033587"/>
          <a:ext cx="4705351" cy="27908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Tabla 4">
            <a:extLst>
              <a:ext uri="{FF2B5EF4-FFF2-40B4-BE49-F238E27FC236}">
                <a16:creationId xmlns:a16="http://schemas.microsoft.com/office/drawing/2014/main" id="{467C86B0-AFEB-48CA-8526-E57493AB60AB}"/>
              </a:ext>
            </a:extLst>
          </p:cNvPr>
          <p:cNvGraphicFramePr>
            <a:graphicFrameLocks noGrp="1"/>
          </p:cNvGraphicFramePr>
          <p:nvPr>
            <p:extLst>
              <p:ext uri="{D42A27DB-BD31-4B8C-83A1-F6EECF244321}">
                <p14:modId xmlns:p14="http://schemas.microsoft.com/office/powerpoint/2010/main" val="4219185607"/>
              </p:ext>
            </p:extLst>
          </p:nvPr>
        </p:nvGraphicFramePr>
        <p:xfrm>
          <a:off x="4222399" y="4724489"/>
          <a:ext cx="3747199" cy="930378"/>
        </p:xfrm>
        <a:graphic>
          <a:graphicData uri="http://schemas.openxmlformats.org/drawingml/2006/table">
            <a:tbl>
              <a:tblPr/>
              <a:tblGrid>
                <a:gridCol w="1211500">
                  <a:extLst>
                    <a:ext uri="{9D8B030D-6E8A-4147-A177-3AD203B41FA5}">
                      <a16:colId xmlns:a16="http://schemas.microsoft.com/office/drawing/2014/main" val="1905126332"/>
                    </a:ext>
                  </a:extLst>
                </a:gridCol>
                <a:gridCol w="845233">
                  <a:extLst>
                    <a:ext uri="{9D8B030D-6E8A-4147-A177-3AD203B41FA5}">
                      <a16:colId xmlns:a16="http://schemas.microsoft.com/office/drawing/2014/main" val="3705022960"/>
                    </a:ext>
                  </a:extLst>
                </a:gridCol>
                <a:gridCol w="845233">
                  <a:extLst>
                    <a:ext uri="{9D8B030D-6E8A-4147-A177-3AD203B41FA5}">
                      <a16:colId xmlns:a16="http://schemas.microsoft.com/office/drawing/2014/main" val="2345503499"/>
                    </a:ext>
                  </a:extLst>
                </a:gridCol>
                <a:gridCol w="845233">
                  <a:extLst>
                    <a:ext uri="{9D8B030D-6E8A-4147-A177-3AD203B41FA5}">
                      <a16:colId xmlns:a16="http://schemas.microsoft.com/office/drawing/2014/main" val="1928880557"/>
                    </a:ext>
                  </a:extLst>
                </a:gridCol>
              </a:tblGrid>
              <a:tr h="152799">
                <a:tc>
                  <a:txBody>
                    <a:bodyPr/>
                    <a:lstStyle/>
                    <a:p>
                      <a:pPr algn="l" rtl="0" fontAlgn="b"/>
                      <a:r>
                        <a:rPr lang="es-CO"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2019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2018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fontAlgn="b"/>
                      <a:r>
                        <a:rPr lang="es-CO" sz="1100" b="0" i="0" u="none" strike="noStrike">
                          <a:solidFill>
                            <a:srgbClr val="000000"/>
                          </a:solidFill>
                          <a:effectLst/>
                          <a:latin typeface="Calibri" panose="020F0502020204030204" pitchFamily="34" charset="0"/>
                        </a:rPr>
                        <a:t>DIFERENCIA</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3171317127"/>
                  </a:ext>
                </a:extLst>
              </a:tr>
              <a:tr h="251071">
                <a:tc>
                  <a:txBody>
                    <a:bodyPr/>
                    <a:lstStyle/>
                    <a:p>
                      <a:pPr algn="l" rtl="0" fontAlgn="b"/>
                      <a:r>
                        <a:rPr lang="es-CO" sz="1100" b="0" i="0" u="none" strike="noStrike">
                          <a:solidFill>
                            <a:srgbClr val="000000"/>
                          </a:solidFill>
                          <a:effectLst/>
                          <a:latin typeface="Calibri" panose="020F0502020204030204" pitchFamily="34" charset="0"/>
                        </a:rPr>
                        <a:t>RENOVADOS</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7792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7287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b"/>
                      <a:r>
                        <a:rPr lang="es-CO" sz="1100" b="0" i="0" u="none" strike="noStrike">
                          <a:solidFill>
                            <a:srgbClr val="000000"/>
                          </a:solidFill>
                          <a:effectLst/>
                          <a:latin typeface="Calibri" panose="020F0502020204030204" pitchFamily="34" charset="0"/>
                        </a:rPr>
                        <a:t>505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271361097"/>
                  </a:ext>
                </a:extLst>
              </a:tr>
              <a:tr h="251071">
                <a:tc>
                  <a:txBody>
                    <a:bodyPr/>
                    <a:lstStyle/>
                    <a:p>
                      <a:pPr algn="l" rtl="0" fontAlgn="b"/>
                      <a:r>
                        <a:rPr lang="es-CO" sz="1100" b="0" i="0" u="none" strike="noStrike">
                          <a:solidFill>
                            <a:srgbClr val="000000"/>
                          </a:solidFill>
                          <a:effectLst/>
                          <a:latin typeface="Calibri" panose="020F0502020204030204" pitchFamily="34" charset="0"/>
                        </a:rPr>
                        <a:t>CANCELADOS</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667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726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b"/>
                      <a:r>
                        <a:rPr lang="es-CO" sz="1100" b="0" i="0" u="none" strike="noStrike">
                          <a:solidFill>
                            <a:srgbClr val="000000"/>
                          </a:solidFill>
                          <a:effectLst/>
                          <a:latin typeface="Calibri" panose="020F0502020204030204" pitchFamily="34" charset="0"/>
                        </a:rPr>
                        <a:t>-59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3729513437"/>
                  </a:ext>
                </a:extLst>
              </a:tr>
              <a:tr h="251071">
                <a:tc>
                  <a:txBody>
                    <a:bodyPr/>
                    <a:lstStyle/>
                    <a:p>
                      <a:pPr algn="l" rtl="0" fontAlgn="b"/>
                      <a:r>
                        <a:rPr lang="es-CO" sz="1100" b="0" i="0" u="none" strike="noStrike">
                          <a:solidFill>
                            <a:srgbClr val="000000"/>
                          </a:solidFill>
                          <a:effectLst/>
                          <a:latin typeface="Calibri" panose="020F0502020204030204" pitchFamily="34" charset="0"/>
                        </a:rPr>
                        <a:t>MATRICULADOS</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1138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b"/>
                      <a:r>
                        <a:rPr lang="es-CO" sz="1100" b="0" i="0" u="none" strike="noStrike">
                          <a:solidFill>
                            <a:srgbClr val="000000"/>
                          </a:solidFill>
                          <a:effectLst/>
                          <a:latin typeface="Calibri" panose="020F0502020204030204" pitchFamily="34" charset="0"/>
                        </a:rPr>
                        <a:t>1340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b"/>
                      <a:r>
                        <a:rPr lang="es-CO" sz="1100" b="0" i="0" u="none" strike="noStrike" dirty="0">
                          <a:solidFill>
                            <a:srgbClr val="000000"/>
                          </a:solidFill>
                          <a:effectLst/>
                          <a:latin typeface="Calibri" panose="020F0502020204030204" pitchFamily="34" charset="0"/>
                        </a:rPr>
                        <a:t>-202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71311412"/>
                  </a:ext>
                </a:extLst>
              </a:tr>
            </a:tbl>
          </a:graphicData>
        </a:graphic>
      </p:graphicFrame>
    </p:spTree>
    <p:extLst>
      <p:ext uri="{BB962C8B-B14F-4D97-AF65-F5344CB8AC3E}">
        <p14:creationId xmlns:p14="http://schemas.microsoft.com/office/powerpoint/2010/main" val="11333040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461665"/>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sp>
        <p:nvSpPr>
          <p:cNvPr id="5" name="Rectángulo 4">
            <a:extLst>
              <a:ext uri="{FF2B5EF4-FFF2-40B4-BE49-F238E27FC236}">
                <a16:creationId xmlns:a16="http://schemas.microsoft.com/office/drawing/2014/main" id="{4C95F0E0-2508-4AC5-B919-955EF747D02D}"/>
              </a:ext>
            </a:extLst>
          </p:cNvPr>
          <p:cNvSpPr/>
          <p:nvPr/>
        </p:nvSpPr>
        <p:spPr>
          <a:xfrm>
            <a:off x="1601362" y="689016"/>
            <a:ext cx="7770076" cy="580480"/>
          </a:xfrm>
          <a:prstGeom prst="rect">
            <a:avLst/>
          </a:prstGeom>
        </p:spPr>
        <p:txBody>
          <a:bodyPr wrap="none">
            <a:spAutoFit/>
          </a:bodyPr>
          <a:lstStyle/>
          <a:p>
            <a:pPr algn="ctr">
              <a:lnSpc>
                <a:spcPct val="107000"/>
              </a:lnSpc>
              <a:spcBef>
                <a:spcPct val="0"/>
              </a:spcBef>
              <a:spcAft>
                <a:spcPts val="600"/>
              </a:spcAft>
              <a:buNone/>
            </a:pPr>
            <a:r>
              <a:rPr lang="es-CO" altLang="es-CO" sz="3200" b="1" dirty="0">
                <a:solidFill>
                  <a:schemeClr val="accent5">
                    <a:lumMod val="75000"/>
                  </a:schemeClr>
                </a:solidFill>
                <a:latin typeface="Leelawadee UI" panose="020B0502040204020203" pitchFamily="34" charset="-34"/>
                <a:ea typeface="Tahoma" panose="020B0604030504040204" pitchFamily="34" charset="0"/>
                <a:cs typeface="Leelawadee UI" panose="020B0502040204020203" pitchFamily="34" charset="-34"/>
              </a:rPr>
              <a:t>GESTIÓN DE LOS REGISTROS PÚBLICOS</a:t>
            </a:r>
          </a:p>
        </p:txBody>
      </p:sp>
      <p:sp>
        <p:nvSpPr>
          <p:cNvPr id="6" name="Rectángulo 5">
            <a:extLst>
              <a:ext uri="{FF2B5EF4-FFF2-40B4-BE49-F238E27FC236}">
                <a16:creationId xmlns:a16="http://schemas.microsoft.com/office/drawing/2014/main" id="{D02B0066-247A-489F-8DBA-1BE9196B966C}"/>
              </a:ext>
            </a:extLst>
          </p:cNvPr>
          <p:cNvSpPr/>
          <p:nvPr/>
        </p:nvSpPr>
        <p:spPr>
          <a:xfrm>
            <a:off x="2613890" y="1526964"/>
            <a:ext cx="6096000" cy="3087384"/>
          </a:xfrm>
          <a:prstGeom prst="rect">
            <a:avLst/>
          </a:prstGeom>
        </p:spPr>
        <p:txBody>
          <a:bodyPr>
            <a:spAutoFit/>
          </a:bodyPr>
          <a:lstStyle/>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Redistribución de funciones.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Capacitación del Personal en diferentes registros.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Intercambio de conocimientos con Cámara de Comercio de Barranquilla y Confecámaras. </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Devolución de dineros Ley 1780 de 2016,</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Campañas de renovación (enero a marzo)</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Asesoría personalizada a usuarios con relación al cambio normativo de RNT</a:t>
            </a:r>
            <a:r>
              <a:rPr lang="es-CO" altLang="es-CO" sz="2000" b="1"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t>
            </a:r>
          </a:p>
        </p:txBody>
      </p:sp>
    </p:spTree>
    <p:extLst>
      <p:ext uri="{BB962C8B-B14F-4D97-AF65-F5344CB8AC3E}">
        <p14:creationId xmlns:p14="http://schemas.microsoft.com/office/powerpoint/2010/main" val="366894168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35170" y="309527"/>
            <a:ext cx="11203460" cy="5906529"/>
          </a:xfrm>
          <a:prstGeom prst="rect">
            <a:avLst/>
          </a:prstGeom>
        </p:spPr>
      </p:pic>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461665"/>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sp>
        <p:nvSpPr>
          <p:cNvPr id="5" name="Rectángulo 4">
            <a:extLst>
              <a:ext uri="{FF2B5EF4-FFF2-40B4-BE49-F238E27FC236}">
                <a16:creationId xmlns:a16="http://schemas.microsoft.com/office/drawing/2014/main" id="{4C95F0E0-2508-4AC5-B919-955EF747D02D}"/>
              </a:ext>
            </a:extLst>
          </p:cNvPr>
          <p:cNvSpPr/>
          <p:nvPr/>
        </p:nvSpPr>
        <p:spPr>
          <a:xfrm>
            <a:off x="3631373" y="689016"/>
            <a:ext cx="3710054" cy="578876"/>
          </a:xfrm>
          <a:prstGeom prst="rect">
            <a:avLst/>
          </a:prstGeom>
        </p:spPr>
        <p:txBody>
          <a:bodyPr wrap="none">
            <a:spAutoFit/>
          </a:bodyPr>
          <a:lstStyle/>
          <a:p>
            <a:pPr algn="ctr">
              <a:lnSpc>
                <a:spcPct val="107000"/>
              </a:lnSpc>
              <a:spcBef>
                <a:spcPct val="0"/>
              </a:spcBef>
              <a:spcAft>
                <a:spcPts val="600"/>
              </a:spcAft>
              <a:buNone/>
            </a:pPr>
            <a:r>
              <a:rPr lang="es-CO" altLang="es-CO"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Calibri" panose="020F0502020204030204" pitchFamily="34" charset="0"/>
                <a:cs typeface="Leelawadee UI" panose="020B0502040204020203" pitchFamily="34" charset="-34"/>
              </a:rPr>
              <a:t>CAPACITACIONES</a:t>
            </a:r>
            <a:r>
              <a:rPr lang="es-CO" altLang="es-CO" sz="3200" b="1" dirty="0">
                <a:solidFill>
                  <a:srgbClr val="002060"/>
                </a:solidFill>
                <a:latin typeface="Tahoma" panose="020B0604030504040204" pitchFamily="34" charset="0"/>
                <a:ea typeface="Calibri" panose="020F0502020204030204" pitchFamily="34" charset="0"/>
                <a:cs typeface="Times New Roman" panose="02020603050405020304" pitchFamily="18" charset="0"/>
              </a:rPr>
              <a:t> </a:t>
            </a:r>
          </a:p>
        </p:txBody>
      </p:sp>
      <p:graphicFrame>
        <p:nvGraphicFramePr>
          <p:cNvPr id="10" name="Tabla 9">
            <a:extLst>
              <a:ext uri="{FF2B5EF4-FFF2-40B4-BE49-F238E27FC236}">
                <a16:creationId xmlns:a16="http://schemas.microsoft.com/office/drawing/2014/main" id="{09492353-ED1F-4B58-A127-00C40CB9CD0C}"/>
              </a:ext>
            </a:extLst>
          </p:cNvPr>
          <p:cNvGraphicFramePr>
            <a:graphicFrameLocks noGrp="1"/>
          </p:cNvGraphicFramePr>
          <p:nvPr>
            <p:extLst>
              <p:ext uri="{D42A27DB-BD31-4B8C-83A1-F6EECF244321}">
                <p14:modId xmlns:p14="http://schemas.microsoft.com/office/powerpoint/2010/main" val="3728441258"/>
              </p:ext>
            </p:extLst>
          </p:nvPr>
        </p:nvGraphicFramePr>
        <p:xfrm>
          <a:off x="3631373" y="1510205"/>
          <a:ext cx="3993711" cy="4480518"/>
        </p:xfrm>
        <a:graphic>
          <a:graphicData uri="http://schemas.openxmlformats.org/drawingml/2006/table">
            <a:tbl>
              <a:tblPr firstRow="1" bandRow="1">
                <a:tableStyleId>{5C22544A-7EE6-4342-B048-85BDC9FD1C3A}</a:tableStyleId>
              </a:tblPr>
              <a:tblGrid>
                <a:gridCol w="3993711">
                  <a:extLst>
                    <a:ext uri="{9D8B030D-6E8A-4147-A177-3AD203B41FA5}">
                      <a16:colId xmlns:a16="http://schemas.microsoft.com/office/drawing/2014/main" val="20000"/>
                    </a:ext>
                  </a:extLst>
                </a:gridCol>
              </a:tblGrid>
              <a:tr h="301493">
                <a:tc>
                  <a:txBody>
                    <a:bodyPr/>
                    <a:lstStyle/>
                    <a:p>
                      <a:r>
                        <a:rPr lang="es-CO" sz="1800" dirty="0">
                          <a:solidFill>
                            <a:schemeClr val="tx1"/>
                          </a:solidFill>
                          <a:latin typeface="Leelawadee UI" panose="020B0502040204020203" pitchFamily="34" charset="-34"/>
                          <a:ea typeface="Tahoma" panose="020B0604030504040204" pitchFamily="34" charset="0"/>
                          <a:cs typeface="Leelawadee UI" panose="020B0502040204020203" pitchFamily="34" charset="-34"/>
                        </a:rPr>
                        <a:t>TEMAS CAPACITACIÓN</a:t>
                      </a:r>
                    </a:p>
                  </a:txBody>
                  <a:tcPr marL="91445" marR="91445" marT="45717" marB="45717"/>
                </a:tc>
                <a:extLst>
                  <a:ext uri="{0D108BD9-81ED-4DB2-BD59-A6C34878D82A}">
                    <a16:rowId xmlns:a16="http://schemas.microsoft.com/office/drawing/2014/main" val="10000"/>
                  </a:ext>
                </a:extLst>
              </a:tr>
              <a:tr h="527616">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ACTUALIZACIÓN DE CIRUCLAR ÚNICA</a:t>
                      </a:r>
                    </a:p>
                  </a:txBody>
                  <a:tcPr marL="91445" marR="91445" marT="45717" marB="45717"/>
                </a:tc>
                <a:extLst>
                  <a:ext uri="{0D108BD9-81ED-4DB2-BD59-A6C34878D82A}">
                    <a16:rowId xmlns:a16="http://schemas.microsoft.com/office/drawing/2014/main" val="10001"/>
                  </a:ext>
                </a:extLst>
              </a:tr>
              <a:tr h="5276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kern="1200" dirty="0">
                          <a:solidFill>
                            <a:schemeClr val="dk1"/>
                          </a:solidFill>
                          <a:effectLst/>
                          <a:latin typeface="Leelawadee UI" panose="020B0502040204020203" pitchFamily="34" charset="-34"/>
                          <a:ea typeface="Tahoma" panose="020B0604030504040204" pitchFamily="34" charset="0"/>
                          <a:cs typeface="Leelawadee UI" panose="020B0502040204020203" pitchFamily="34" charset="-34"/>
                        </a:rPr>
                        <a:t>CAPACITACIÓN DE SERVICIOS VIRUTALES Y CONSULTAS SII</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2"/>
                  </a:ext>
                </a:extLst>
              </a:tr>
              <a:tr h="5276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b="1" dirty="0">
                          <a:latin typeface="Leelawadee UI" panose="020B0502040204020203" pitchFamily="34" charset="-34"/>
                          <a:ea typeface="Tahoma" panose="020B0604030504040204" pitchFamily="34" charset="0"/>
                          <a:cs typeface="Leelawadee UI" panose="020B0502040204020203" pitchFamily="34" charset="-34"/>
                        </a:rPr>
                        <a:t>LEY 1780</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DE 2016</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p>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3"/>
                  </a:ext>
                </a:extLst>
              </a:tr>
              <a:tr h="3397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b="1" dirty="0">
                          <a:latin typeface="Leelawadee UI" panose="020B0502040204020203" pitchFamily="34" charset="-34"/>
                          <a:ea typeface="Tahoma" panose="020B0604030504040204" pitchFamily="34" charset="0"/>
                          <a:cs typeface="Leelawadee UI" panose="020B0502040204020203" pitchFamily="34" charset="-34"/>
                        </a:rPr>
                        <a:t>INSCRIPCIONES DE</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DOCUMENTOS</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4"/>
                  </a:ext>
                </a:extLst>
              </a:tr>
              <a:tr h="753739">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ACTUALIZACIÓN NORMATIVIDAD DE REGISTRO</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NACIONAL DE TURISMO</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5"/>
                  </a:ext>
                </a:extLst>
              </a:tr>
              <a:tr h="753739">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CAPACITACIÓN DE CÁMARA DE COMERCIO BARRANQUILLA REGISTROS PÚBLICOS</a:t>
                      </a:r>
                    </a:p>
                  </a:txBody>
                  <a:tcPr marL="91445" marR="91445" marT="45717" marB="45717"/>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7762182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61042" y="516078"/>
            <a:ext cx="11203460" cy="5906529"/>
          </a:xfrm>
          <a:prstGeom prst="rect">
            <a:avLst/>
          </a:prstGeom>
        </p:spPr>
      </p:pic>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461665"/>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sp>
        <p:nvSpPr>
          <p:cNvPr id="5" name="Rectángulo 4">
            <a:extLst>
              <a:ext uri="{FF2B5EF4-FFF2-40B4-BE49-F238E27FC236}">
                <a16:creationId xmlns:a16="http://schemas.microsoft.com/office/drawing/2014/main" id="{4C95F0E0-2508-4AC5-B919-955EF747D02D}"/>
              </a:ext>
            </a:extLst>
          </p:cNvPr>
          <p:cNvSpPr/>
          <p:nvPr/>
        </p:nvSpPr>
        <p:spPr>
          <a:xfrm>
            <a:off x="3285321" y="689016"/>
            <a:ext cx="4402167" cy="1241558"/>
          </a:xfrm>
          <a:prstGeom prst="rect">
            <a:avLst/>
          </a:prstGeom>
        </p:spPr>
        <p:txBody>
          <a:bodyPr wrap="none">
            <a:spAutoFit/>
          </a:bodyPr>
          <a:lstStyle/>
          <a:p>
            <a:pPr algn="ctr">
              <a:lnSpc>
                <a:spcPct val="107000"/>
              </a:lnSpc>
              <a:spcBef>
                <a:spcPct val="0"/>
              </a:spcBef>
              <a:spcAft>
                <a:spcPts val="600"/>
              </a:spcAft>
            </a:pPr>
            <a:r>
              <a:rPr lang="es-CO"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SISTEMA DE PQRSF</a:t>
            </a:r>
          </a:p>
          <a:p>
            <a:pPr algn="ctr">
              <a:lnSpc>
                <a:spcPct val="107000"/>
              </a:lnSpc>
              <a:spcBef>
                <a:spcPct val="0"/>
              </a:spcBef>
              <a:spcAft>
                <a:spcPts val="600"/>
              </a:spcAft>
              <a:buNone/>
            </a:pPr>
            <a:r>
              <a:rPr lang="es-CO" altLang="es-CO" sz="3200" b="1" dirty="0">
                <a:solidFill>
                  <a:srgbClr val="002060"/>
                </a:solidFill>
                <a:latin typeface="Tahoma" panose="020B0604030504040204" pitchFamily="34" charset="0"/>
                <a:ea typeface="Calibri" panose="020F0502020204030204" pitchFamily="34" charset="0"/>
                <a:cs typeface="Times New Roman" panose="02020603050405020304" pitchFamily="18" charset="0"/>
              </a:rPr>
              <a:t> </a:t>
            </a:r>
          </a:p>
        </p:txBody>
      </p:sp>
      <p:graphicFrame>
        <p:nvGraphicFramePr>
          <p:cNvPr id="11" name="Tabla 10">
            <a:extLst>
              <a:ext uri="{FF2B5EF4-FFF2-40B4-BE49-F238E27FC236}">
                <a16:creationId xmlns:a16="http://schemas.microsoft.com/office/drawing/2014/main" id="{A7C039AD-5871-4D78-97F9-F727464937DC}"/>
              </a:ext>
            </a:extLst>
          </p:cNvPr>
          <p:cNvGraphicFramePr>
            <a:graphicFrameLocks noGrp="1"/>
          </p:cNvGraphicFramePr>
          <p:nvPr>
            <p:extLst>
              <p:ext uri="{D42A27DB-BD31-4B8C-83A1-F6EECF244321}">
                <p14:modId xmlns:p14="http://schemas.microsoft.com/office/powerpoint/2010/main" val="1258662645"/>
              </p:ext>
            </p:extLst>
          </p:nvPr>
        </p:nvGraphicFramePr>
        <p:xfrm>
          <a:off x="3322039" y="1503091"/>
          <a:ext cx="5235913" cy="2810296"/>
        </p:xfrm>
        <a:graphic>
          <a:graphicData uri="http://schemas.openxmlformats.org/drawingml/2006/table">
            <a:tbl>
              <a:tblPr>
                <a:tableStyleId>{5C22544A-7EE6-4342-B048-85BDC9FD1C3A}</a:tableStyleId>
              </a:tblPr>
              <a:tblGrid>
                <a:gridCol w="758370">
                  <a:extLst>
                    <a:ext uri="{9D8B030D-6E8A-4147-A177-3AD203B41FA5}">
                      <a16:colId xmlns:a16="http://schemas.microsoft.com/office/drawing/2014/main" val="601415084"/>
                    </a:ext>
                  </a:extLst>
                </a:gridCol>
                <a:gridCol w="985881">
                  <a:extLst>
                    <a:ext uri="{9D8B030D-6E8A-4147-A177-3AD203B41FA5}">
                      <a16:colId xmlns:a16="http://schemas.microsoft.com/office/drawing/2014/main" val="2270494179"/>
                    </a:ext>
                  </a:extLst>
                </a:gridCol>
                <a:gridCol w="758370">
                  <a:extLst>
                    <a:ext uri="{9D8B030D-6E8A-4147-A177-3AD203B41FA5}">
                      <a16:colId xmlns:a16="http://schemas.microsoft.com/office/drawing/2014/main" val="2284989830"/>
                    </a:ext>
                  </a:extLst>
                </a:gridCol>
                <a:gridCol w="758370">
                  <a:extLst>
                    <a:ext uri="{9D8B030D-6E8A-4147-A177-3AD203B41FA5}">
                      <a16:colId xmlns:a16="http://schemas.microsoft.com/office/drawing/2014/main" val="809025979"/>
                    </a:ext>
                  </a:extLst>
                </a:gridCol>
                <a:gridCol w="998521">
                  <a:extLst>
                    <a:ext uri="{9D8B030D-6E8A-4147-A177-3AD203B41FA5}">
                      <a16:colId xmlns:a16="http://schemas.microsoft.com/office/drawing/2014/main" val="1599328915"/>
                    </a:ext>
                  </a:extLst>
                </a:gridCol>
                <a:gridCol w="976401">
                  <a:extLst>
                    <a:ext uri="{9D8B030D-6E8A-4147-A177-3AD203B41FA5}">
                      <a16:colId xmlns:a16="http://schemas.microsoft.com/office/drawing/2014/main" val="3336889733"/>
                    </a:ext>
                  </a:extLst>
                </a:gridCol>
              </a:tblGrid>
              <a:tr h="194132">
                <a:tc rowSpan="2">
                  <a:txBody>
                    <a:bodyPr/>
                    <a:lstStyle/>
                    <a:p>
                      <a:pPr algn="ctr" fontAlgn="ctr"/>
                      <a:r>
                        <a:rPr lang="es-CO" sz="1100" b="1" u="none" strike="noStrike" dirty="0">
                          <a:effectLst/>
                        </a:rPr>
                        <a:t>MES</a:t>
                      </a:r>
                      <a:endParaRPr lang="es-CO" sz="1100" b="1"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ctr" fontAlgn="b"/>
                      <a:r>
                        <a:rPr lang="es-CO" sz="1100" b="1" u="none" strike="noStrike" dirty="0">
                          <a:effectLst/>
                        </a:rPr>
                        <a:t>No. DE RADICADOS</a:t>
                      </a:r>
                      <a:endParaRPr lang="es-CO" sz="1100" b="1"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es-CO" sz="1100" b="1" u="none" strike="noStrike">
                          <a:effectLst/>
                        </a:rPr>
                        <a:t>REQUIERE RESPUESTA</a:t>
                      </a:r>
                      <a:endParaRPr lang="es-CO"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s-CO"/>
                    </a:p>
                  </a:txBody>
                  <a:tcPr/>
                </a:tc>
                <a:tc rowSpan="2">
                  <a:txBody>
                    <a:bodyPr/>
                    <a:lstStyle/>
                    <a:p>
                      <a:pPr algn="ctr" fontAlgn="b"/>
                      <a:r>
                        <a:rPr lang="es-CO" sz="1100" b="1" u="none" strike="noStrike">
                          <a:effectLst/>
                        </a:rPr>
                        <a:t>PENDIENTES POR RESPUESTA</a:t>
                      </a:r>
                      <a:endParaRPr lang="es-CO" sz="1100" b="1" i="0" u="none" strike="noStrike">
                        <a:solidFill>
                          <a:srgbClr val="000000"/>
                        </a:solidFill>
                        <a:effectLst/>
                        <a:latin typeface="Calibri" panose="020F0502020204030204" pitchFamily="34" charset="0"/>
                      </a:endParaRPr>
                    </a:p>
                  </a:txBody>
                  <a:tcPr marL="9525" marR="9525" marT="9525" marB="0" anchor="b"/>
                </a:tc>
                <a:tc rowSpan="2">
                  <a:txBody>
                    <a:bodyPr/>
                    <a:lstStyle/>
                    <a:p>
                      <a:pPr algn="ctr" fontAlgn="b"/>
                      <a:r>
                        <a:rPr lang="es-CO" sz="1100" b="1" u="none" strike="noStrike">
                          <a:effectLst/>
                        </a:rPr>
                        <a:t>PENDIENTES POR RECLAMAR</a:t>
                      </a:r>
                      <a:endParaRPr lang="es-CO"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52402248"/>
                  </a:ext>
                </a:extLst>
              </a:tr>
              <a:tr h="194132">
                <a:tc vMerge="1">
                  <a:txBody>
                    <a:bodyPr/>
                    <a:lstStyle/>
                    <a:p>
                      <a:endParaRPr lang="es-CO"/>
                    </a:p>
                  </a:txBody>
                  <a:tcPr/>
                </a:tc>
                <a:tc vMerge="1">
                  <a:txBody>
                    <a:bodyPr/>
                    <a:lstStyle/>
                    <a:p>
                      <a:endParaRPr lang="es-CO"/>
                    </a:p>
                  </a:txBody>
                  <a:tcPr/>
                </a:tc>
                <a:tc>
                  <a:txBody>
                    <a:bodyPr/>
                    <a:lstStyle/>
                    <a:p>
                      <a:pPr algn="ctr" fontAlgn="b"/>
                      <a:r>
                        <a:rPr lang="es-CO" sz="1100" b="1" u="none" strike="noStrike" dirty="0">
                          <a:effectLst/>
                        </a:rPr>
                        <a:t>SI</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NO</a:t>
                      </a:r>
                      <a:endParaRPr lang="es-CO" sz="1100" b="1" i="0" u="none" strike="noStrike" dirty="0">
                        <a:solidFill>
                          <a:srgbClr val="000000"/>
                        </a:solidFill>
                        <a:effectLst/>
                        <a:latin typeface="Calibri" panose="020F0502020204030204" pitchFamily="34" charset="0"/>
                      </a:endParaRPr>
                    </a:p>
                  </a:txBody>
                  <a:tcPr marL="9525" marR="9525" marT="9525" marB="0" anchor="b"/>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2967380552"/>
                  </a:ext>
                </a:extLst>
              </a:tr>
              <a:tr h="184888">
                <a:tc>
                  <a:txBody>
                    <a:bodyPr/>
                    <a:lstStyle/>
                    <a:p>
                      <a:pPr algn="ctr" fontAlgn="b"/>
                      <a:r>
                        <a:rPr lang="es-CO" sz="1100" u="none" strike="noStrike" dirty="0">
                          <a:effectLst/>
                        </a:rPr>
                        <a:t>Enero</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97</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47</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1014</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1789872"/>
                  </a:ext>
                </a:extLst>
              </a:tr>
              <a:tr h="184888">
                <a:tc>
                  <a:txBody>
                    <a:bodyPr/>
                    <a:lstStyle/>
                    <a:p>
                      <a:pPr algn="ctr" fontAlgn="b"/>
                      <a:r>
                        <a:rPr lang="es-CO" sz="1100" u="none" strike="noStrike">
                          <a:effectLst/>
                        </a:rPr>
                        <a:t>Febrero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106</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42</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64</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01033215"/>
                  </a:ext>
                </a:extLst>
              </a:tr>
              <a:tr h="184888">
                <a:tc>
                  <a:txBody>
                    <a:bodyPr/>
                    <a:lstStyle/>
                    <a:p>
                      <a:pPr algn="ctr" fontAlgn="b"/>
                      <a:r>
                        <a:rPr lang="es-CO" sz="1100" u="none" strike="noStrike">
                          <a:effectLst/>
                        </a:rPr>
                        <a:t>Marzo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156</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62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94</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8</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8</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58950258"/>
                  </a:ext>
                </a:extLst>
              </a:tr>
              <a:tr h="184888">
                <a:tc>
                  <a:txBody>
                    <a:bodyPr/>
                    <a:lstStyle/>
                    <a:p>
                      <a:pPr algn="ctr" fontAlgn="b"/>
                      <a:r>
                        <a:rPr lang="es-CO" sz="1100" u="none" strike="noStrike">
                          <a:effectLst/>
                        </a:rPr>
                        <a:t>Abril</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184</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71</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113</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6</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6</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78994075"/>
                  </a:ext>
                </a:extLst>
              </a:tr>
              <a:tr h="184888">
                <a:tc>
                  <a:txBody>
                    <a:bodyPr/>
                    <a:lstStyle/>
                    <a:p>
                      <a:pPr algn="ctr" fontAlgn="b"/>
                      <a:r>
                        <a:rPr lang="es-CO" sz="1100" u="none" strike="noStrike">
                          <a:effectLst/>
                        </a:rPr>
                        <a:t>Mayo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172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42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130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2</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1825532"/>
                  </a:ext>
                </a:extLst>
              </a:tr>
              <a:tr h="184888">
                <a:tc>
                  <a:txBody>
                    <a:bodyPr/>
                    <a:lstStyle/>
                    <a:p>
                      <a:pPr algn="ctr" fontAlgn="b"/>
                      <a:r>
                        <a:rPr lang="es-CO" sz="1100" u="none" strike="noStrike">
                          <a:effectLst/>
                        </a:rPr>
                        <a:t>Junio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135</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66</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69</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76282853"/>
                  </a:ext>
                </a:extLst>
              </a:tr>
              <a:tr h="184888">
                <a:tc>
                  <a:txBody>
                    <a:bodyPr/>
                    <a:lstStyle/>
                    <a:p>
                      <a:pPr algn="ctr" fontAlgn="b"/>
                      <a:r>
                        <a:rPr lang="es-CO" sz="1100" u="none" strike="noStrike">
                          <a:effectLst/>
                        </a:rPr>
                        <a:t>Julio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142</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62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80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6396911"/>
                  </a:ext>
                </a:extLst>
              </a:tr>
              <a:tr h="184888">
                <a:tc>
                  <a:txBody>
                    <a:bodyPr/>
                    <a:lstStyle/>
                    <a:p>
                      <a:pPr algn="ctr" fontAlgn="b"/>
                      <a:r>
                        <a:rPr lang="es-CO" sz="1100" u="none" strike="noStrike">
                          <a:effectLst/>
                        </a:rPr>
                        <a:t>Agosto</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147</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48</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99</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832123"/>
                  </a:ext>
                </a:extLst>
              </a:tr>
              <a:tr h="184888">
                <a:tc>
                  <a:txBody>
                    <a:bodyPr/>
                    <a:lstStyle/>
                    <a:p>
                      <a:pPr algn="ctr" fontAlgn="b"/>
                      <a:r>
                        <a:rPr lang="es-CO" sz="1100" u="none" strike="noStrike">
                          <a:effectLst/>
                        </a:rPr>
                        <a:t>Septiembre</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109</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56</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53</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3354516"/>
                  </a:ext>
                </a:extLst>
              </a:tr>
              <a:tr h="184888">
                <a:tc>
                  <a:txBody>
                    <a:bodyPr/>
                    <a:lstStyle/>
                    <a:p>
                      <a:pPr algn="ctr" fontAlgn="b"/>
                      <a:r>
                        <a:rPr lang="es-CO" sz="1100" u="none" strike="noStrike">
                          <a:effectLst/>
                        </a:rPr>
                        <a:t>Octubre</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122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41</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81</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8751487"/>
                  </a:ext>
                </a:extLst>
              </a:tr>
              <a:tr h="184888">
                <a:tc>
                  <a:txBody>
                    <a:bodyPr/>
                    <a:lstStyle/>
                    <a:p>
                      <a:pPr algn="ctr" fontAlgn="b"/>
                      <a:r>
                        <a:rPr lang="es-CO" sz="1100" u="none" strike="noStrike">
                          <a:effectLst/>
                        </a:rPr>
                        <a:t>Noviembre </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180</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58</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122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0</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06546153"/>
                  </a:ext>
                </a:extLst>
              </a:tr>
              <a:tr h="194132">
                <a:tc>
                  <a:txBody>
                    <a:bodyPr/>
                    <a:lstStyle/>
                    <a:p>
                      <a:pPr algn="ctr" fontAlgn="b"/>
                      <a:r>
                        <a:rPr lang="es-CO" sz="1100" u="none" strike="noStrike">
                          <a:effectLst/>
                        </a:rPr>
                        <a:t>Diciembre </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104</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51</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53</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a:effectLst/>
                        </a:rPr>
                        <a:t>2</a:t>
                      </a:r>
                      <a:endParaRPr lang="es-CO"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91613743"/>
                  </a:ext>
                </a:extLst>
              </a:tr>
              <a:tr h="194132">
                <a:tc>
                  <a:txBody>
                    <a:bodyPr/>
                    <a:lstStyle/>
                    <a:p>
                      <a:pPr algn="l" fontAlgn="b"/>
                      <a:r>
                        <a:rPr lang="es-CO" sz="1100" b="1" u="none" strike="noStrike" dirty="0">
                          <a:effectLst/>
                        </a:rPr>
                        <a:t>TOTAL</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1654</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646</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1014</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18</a:t>
                      </a:r>
                      <a:endParaRPr lang="es-CO"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18</a:t>
                      </a:r>
                      <a:endParaRPr lang="es-CO"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69430391"/>
                  </a:ext>
                </a:extLst>
              </a:tr>
            </a:tbl>
          </a:graphicData>
        </a:graphic>
      </p:graphicFrame>
      <p:sp>
        <p:nvSpPr>
          <p:cNvPr id="2" name="Rectángulo 1">
            <a:extLst>
              <a:ext uri="{FF2B5EF4-FFF2-40B4-BE49-F238E27FC236}">
                <a16:creationId xmlns:a16="http://schemas.microsoft.com/office/drawing/2014/main" id="{1F1F2D73-159E-49D2-93BB-084E92649805}"/>
              </a:ext>
            </a:extLst>
          </p:cNvPr>
          <p:cNvSpPr/>
          <p:nvPr/>
        </p:nvSpPr>
        <p:spPr>
          <a:xfrm>
            <a:off x="2318327" y="4360241"/>
            <a:ext cx="6936509" cy="830997"/>
          </a:xfrm>
          <a:prstGeom prst="rect">
            <a:avLst/>
          </a:prstGeom>
        </p:spPr>
        <p:txBody>
          <a:bodyPr wrap="square">
            <a:spAutoFit/>
          </a:bodyPr>
          <a:lstStyle/>
          <a:p>
            <a:pPr lvl="0"/>
            <a:r>
              <a:rPr lang="es-CO" sz="1200" dirty="0">
                <a:solidFill>
                  <a:prstClr val="black"/>
                </a:solidFill>
              </a:rPr>
              <a:t> </a:t>
            </a:r>
          </a:p>
          <a:p>
            <a:pPr lvl="0"/>
            <a:r>
              <a:rPr lang="es-CO" sz="1200" dirty="0">
                <a:solidFill>
                  <a:prstClr val="black"/>
                </a:solidFill>
                <a:latin typeface="Leelawadee UI" panose="020B0502040204020203" pitchFamily="34" charset="-34"/>
                <a:cs typeface="Leelawadee UI" panose="020B0502040204020203" pitchFamily="34" charset="-34"/>
              </a:rPr>
              <a:t>Las quejas recibidas que fueron direccionadas al Proceso de Registros Públicos fueron por demoras en la prestación del servicio, situación a la cual se le realizó el debido seguimiento y la toma de medidas pertinentes. </a:t>
            </a:r>
          </a:p>
        </p:txBody>
      </p:sp>
    </p:spTree>
    <p:extLst>
      <p:ext uri="{BB962C8B-B14F-4D97-AF65-F5344CB8AC3E}">
        <p14:creationId xmlns:p14="http://schemas.microsoft.com/office/powerpoint/2010/main" val="385732846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51806" y="516078"/>
            <a:ext cx="11203460" cy="5906529"/>
          </a:xfrm>
          <a:prstGeom prst="rect">
            <a:avLst/>
          </a:prstGeom>
        </p:spPr>
      </p:pic>
      <p:sp>
        <p:nvSpPr>
          <p:cNvPr id="3" name="Rectángulo 2">
            <a:extLst>
              <a:ext uri="{FF2B5EF4-FFF2-40B4-BE49-F238E27FC236}">
                <a16:creationId xmlns:a16="http://schemas.microsoft.com/office/drawing/2014/main" id="{EEFDBAC8-CF55-4FDF-B45E-4C99AB277F67}"/>
              </a:ext>
            </a:extLst>
          </p:cNvPr>
          <p:cNvSpPr/>
          <p:nvPr/>
        </p:nvSpPr>
        <p:spPr>
          <a:xfrm>
            <a:off x="1402490" y="1538132"/>
            <a:ext cx="8683620" cy="461665"/>
          </a:xfrm>
          <a:prstGeom prst="rect">
            <a:avLst/>
          </a:prstGeom>
        </p:spPr>
        <p:txBody>
          <a:bodyPr wrap="square">
            <a:spAutoFit/>
          </a:bodyPr>
          <a:lstStyle/>
          <a:p>
            <a:pPr algn="ctr"/>
            <a:r>
              <a:rPr lang="es-CO" sz="2400" dirty="0">
                <a:latin typeface="Leelawadee UI" panose="020B0502040204020203" pitchFamily="34" charset="-34"/>
                <a:cs typeface="Leelawadee UI" panose="020B0502040204020203" pitchFamily="34" charset="-34"/>
              </a:rPr>
              <a:t> </a:t>
            </a:r>
            <a:endParaRPr lang="es-CO" sz="1600" dirty="0">
              <a:latin typeface="Leelawadee UI" panose="020B0502040204020203" pitchFamily="34" charset="-34"/>
              <a:ea typeface="Tahoma" panose="020B0604030504040204" pitchFamily="34" charset="0"/>
              <a:cs typeface="Leelawadee UI" panose="020B0502040204020203" pitchFamily="34" charset="-34"/>
            </a:endParaRP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sp>
        <p:nvSpPr>
          <p:cNvPr id="5" name="Rectángulo 4">
            <a:extLst>
              <a:ext uri="{FF2B5EF4-FFF2-40B4-BE49-F238E27FC236}">
                <a16:creationId xmlns:a16="http://schemas.microsoft.com/office/drawing/2014/main" id="{4C95F0E0-2508-4AC5-B919-955EF747D02D}"/>
              </a:ext>
            </a:extLst>
          </p:cNvPr>
          <p:cNvSpPr/>
          <p:nvPr/>
        </p:nvSpPr>
        <p:spPr>
          <a:xfrm>
            <a:off x="3086005" y="689016"/>
            <a:ext cx="4800801" cy="1241558"/>
          </a:xfrm>
          <a:prstGeom prst="rect">
            <a:avLst/>
          </a:prstGeom>
        </p:spPr>
        <p:txBody>
          <a:bodyPr wrap="none">
            <a:spAutoFit/>
          </a:bodyPr>
          <a:lstStyle/>
          <a:p>
            <a:pPr algn="ctr">
              <a:lnSpc>
                <a:spcPct val="107000"/>
              </a:lnSpc>
              <a:spcBef>
                <a:spcPct val="0"/>
              </a:spcBef>
              <a:spcAft>
                <a:spcPts val="600"/>
              </a:spcAft>
            </a:pPr>
            <a:r>
              <a:rPr lang="es-CO"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NOTICIA MERCANTIL</a:t>
            </a:r>
          </a:p>
          <a:p>
            <a:pPr algn="ctr">
              <a:lnSpc>
                <a:spcPct val="107000"/>
              </a:lnSpc>
              <a:spcBef>
                <a:spcPct val="0"/>
              </a:spcBef>
              <a:spcAft>
                <a:spcPts val="600"/>
              </a:spcAft>
              <a:buNone/>
            </a:pPr>
            <a:r>
              <a:rPr lang="es-CO" altLang="es-CO" sz="3200" b="1" dirty="0">
                <a:solidFill>
                  <a:srgbClr val="002060"/>
                </a:solidFill>
                <a:latin typeface="Tahoma" panose="020B0604030504040204" pitchFamily="34" charset="0"/>
                <a:ea typeface="Calibri" panose="020F0502020204030204" pitchFamily="34" charset="0"/>
                <a:cs typeface="Times New Roman" panose="02020603050405020304" pitchFamily="18" charset="0"/>
              </a:rPr>
              <a:t> </a:t>
            </a:r>
          </a:p>
        </p:txBody>
      </p:sp>
      <p:sp>
        <p:nvSpPr>
          <p:cNvPr id="2" name="Rectángulo 1">
            <a:extLst>
              <a:ext uri="{FF2B5EF4-FFF2-40B4-BE49-F238E27FC236}">
                <a16:creationId xmlns:a16="http://schemas.microsoft.com/office/drawing/2014/main" id="{1F1F2D73-159E-49D2-93BB-084E92649805}"/>
              </a:ext>
            </a:extLst>
          </p:cNvPr>
          <p:cNvSpPr/>
          <p:nvPr/>
        </p:nvSpPr>
        <p:spPr>
          <a:xfrm>
            <a:off x="2318327" y="4360241"/>
            <a:ext cx="6936509" cy="276999"/>
          </a:xfrm>
          <a:prstGeom prst="rect">
            <a:avLst/>
          </a:prstGeom>
        </p:spPr>
        <p:txBody>
          <a:bodyPr wrap="square">
            <a:spAutoFit/>
          </a:bodyPr>
          <a:lstStyle/>
          <a:p>
            <a:pPr lvl="0"/>
            <a:r>
              <a:rPr lang="es-CO" sz="1200" dirty="0">
                <a:solidFill>
                  <a:prstClr val="black"/>
                </a:solidFill>
              </a:rPr>
              <a:t> </a:t>
            </a:r>
          </a:p>
        </p:txBody>
      </p:sp>
      <p:sp>
        <p:nvSpPr>
          <p:cNvPr id="6" name="Rectángulo 5">
            <a:extLst>
              <a:ext uri="{FF2B5EF4-FFF2-40B4-BE49-F238E27FC236}">
                <a16:creationId xmlns:a16="http://schemas.microsoft.com/office/drawing/2014/main" id="{CF9C7595-C3B8-4BF2-8A3D-991A2645D719}"/>
              </a:ext>
            </a:extLst>
          </p:cNvPr>
          <p:cNvSpPr/>
          <p:nvPr/>
        </p:nvSpPr>
        <p:spPr>
          <a:xfrm>
            <a:off x="1402489" y="1821084"/>
            <a:ext cx="8360347" cy="2677656"/>
          </a:xfrm>
          <a:prstGeom prst="rect">
            <a:avLst/>
          </a:prstGeom>
        </p:spPr>
        <p:txBody>
          <a:bodyPr wrap="square">
            <a:spAutoFit/>
          </a:bodyPr>
          <a:lstStyle/>
          <a:p>
            <a:pPr lvl="0" algn="ctr"/>
            <a:r>
              <a:rPr lang="es-CO" sz="28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La publicación mensual de la Noticia Mercantil puede ser consultada a través de nuestra  página web y se remite la certificación en constancia de dicha publicación al ente de Control. Se facilita la consulta a nuestros usuarios a través del equipo del área de atención al público.  </a:t>
            </a:r>
          </a:p>
        </p:txBody>
      </p:sp>
    </p:spTree>
    <p:extLst>
      <p:ext uri="{BB962C8B-B14F-4D97-AF65-F5344CB8AC3E}">
        <p14:creationId xmlns:p14="http://schemas.microsoft.com/office/powerpoint/2010/main" val="225744889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50109"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CuadroTexto"/>
          <p:cNvSpPr txBox="1"/>
          <p:nvPr/>
        </p:nvSpPr>
        <p:spPr>
          <a:xfrm>
            <a:off x="2311530" y="2849392"/>
            <a:ext cx="7705725" cy="923330"/>
          </a:xfrm>
          <a:prstGeom prst="rect">
            <a:avLst/>
          </a:prstGeom>
          <a:noFill/>
        </p:spPr>
        <p:txBody>
          <a:bodyPr>
            <a:spAutoFit/>
          </a:bodyPr>
          <a:lstStyle/>
          <a:p>
            <a:pPr algn="ctr" fontAlgn="base">
              <a:spcBef>
                <a:spcPct val="0"/>
              </a:spcBef>
              <a:spcAft>
                <a:spcPct val="0"/>
              </a:spcAft>
              <a:defRPr/>
            </a:pPr>
            <a:r>
              <a:rPr lang="es-ES" sz="5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GESTIÓN ESTRATÉGICA</a:t>
            </a:r>
          </a:p>
        </p:txBody>
      </p:sp>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83758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5"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07525" y="846138"/>
            <a:ext cx="9770076" cy="3785652"/>
          </a:xfrm>
          <a:prstGeom prst="rect">
            <a:avLst/>
          </a:prstGeom>
          <a:noFill/>
        </p:spPr>
        <p:txBody>
          <a:bodyPr wrap="square" rtlCol="0">
            <a:spAutoFit/>
          </a:bodyPr>
          <a:lstStyle/>
          <a:p>
            <a:pPr algn="ctr"/>
            <a:r>
              <a:rPr lang="es-CO" sz="8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Y DESARROLLO EMPRESARIAL</a:t>
            </a:r>
          </a:p>
        </p:txBody>
      </p:sp>
    </p:spTree>
    <p:extLst>
      <p:ext uri="{BB962C8B-B14F-4D97-AF65-F5344CB8AC3E}">
        <p14:creationId xmlns:p14="http://schemas.microsoft.com/office/powerpoint/2010/main" val="22169798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5"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07525" y="846138"/>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Y DESARROLLO EMPRESARIAL</a:t>
            </a:r>
          </a:p>
        </p:txBody>
      </p:sp>
      <p:sp>
        <p:nvSpPr>
          <p:cNvPr id="8" name="CuadroTexto 7"/>
          <p:cNvSpPr txBox="1"/>
          <p:nvPr/>
        </p:nvSpPr>
        <p:spPr>
          <a:xfrm>
            <a:off x="1441622" y="1771135"/>
            <a:ext cx="9835979" cy="3139321"/>
          </a:xfrm>
          <a:prstGeom prst="rect">
            <a:avLst/>
          </a:prstGeom>
          <a:noFill/>
        </p:spPr>
        <p:txBody>
          <a:bodyPr wrap="square" rtlCol="0">
            <a:spAutoFit/>
          </a:bodyPr>
          <a:lstStyle/>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Formación Empresarial</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Jornadas Gratuitas</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Gestion cívica, social y cultural</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Comercio</a:t>
            </a:r>
          </a:p>
          <a:p>
            <a:pPr marL="342900" indent="-342900" algn="ctr">
              <a:buClr>
                <a:schemeClr val="accent5">
                  <a:lumMod val="75000"/>
                </a:schemeClr>
              </a:buClr>
              <a:buFont typeface="Leelawadee UI" panose="020B0502040204020203" pitchFamily="34" charset="-34"/>
              <a:buChar char="ᨏ"/>
            </a:pPr>
            <a:r>
              <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Comunicación Institucional</a:t>
            </a:r>
          </a:p>
          <a:p>
            <a:pPr>
              <a:buClr>
                <a:schemeClr val="accent5">
                  <a:lumMod val="75000"/>
                </a:schemeClr>
              </a:buClr>
            </a:pPr>
            <a:endPar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264607469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5"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5689599" y="2302004"/>
            <a:ext cx="5167871" cy="646331"/>
          </a:xfrm>
          <a:prstGeom prst="rect">
            <a:avLst/>
          </a:prstGeom>
          <a:noFill/>
        </p:spPr>
        <p:txBody>
          <a:bodyPr wrap="square" rtlCol="0">
            <a:spAutoFit/>
          </a:bodyPr>
          <a:lstStyle/>
          <a:p>
            <a:pPr algn="ctr"/>
            <a:r>
              <a:rPr lang="es-CO" sz="3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p:txBody>
      </p:sp>
      <p:sp>
        <p:nvSpPr>
          <p:cNvPr id="8" name="CuadroTexto 7"/>
          <p:cNvSpPr txBox="1"/>
          <p:nvPr/>
        </p:nvSpPr>
        <p:spPr>
          <a:xfrm>
            <a:off x="1441622" y="1771135"/>
            <a:ext cx="9835979" cy="430887"/>
          </a:xfrm>
          <a:prstGeom prst="rect">
            <a:avLst/>
          </a:prstGeom>
          <a:noFill/>
        </p:spPr>
        <p:txBody>
          <a:bodyPr wrap="square" rtlCol="0">
            <a:spAutoFit/>
          </a:bodyPr>
          <a:lstStyle/>
          <a:p>
            <a:pPr>
              <a:buClr>
                <a:schemeClr val="accent5">
                  <a:lumMod val="75000"/>
                </a:schemeClr>
              </a:buClr>
            </a:pPr>
            <a:endPar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pic>
        <p:nvPicPr>
          <p:cNvPr id="10" name="Imagen 9">
            <a:extLst>
              <a:ext uri="{FF2B5EF4-FFF2-40B4-BE49-F238E27FC236}">
                <a16:creationId xmlns:a16="http://schemas.microsoft.com/office/drawing/2014/main" id="{77CA24D6-FB3D-4A8B-9E79-15098609FDCA}"/>
              </a:ext>
            </a:extLst>
          </p:cNvPr>
          <p:cNvPicPr>
            <a:picLocks noChangeAspect="1"/>
          </p:cNvPicPr>
          <p:nvPr/>
        </p:nvPicPr>
        <p:blipFill>
          <a:blip r:embed="rId5"/>
          <a:stretch>
            <a:fillRect/>
          </a:stretch>
        </p:blipFill>
        <p:spPr>
          <a:xfrm>
            <a:off x="1763435" y="455943"/>
            <a:ext cx="3926164" cy="4907705"/>
          </a:xfrm>
          <a:prstGeom prst="rect">
            <a:avLst/>
          </a:prstGeom>
        </p:spPr>
      </p:pic>
    </p:spTree>
    <p:extLst>
      <p:ext uri="{BB962C8B-B14F-4D97-AF65-F5344CB8AC3E}">
        <p14:creationId xmlns:p14="http://schemas.microsoft.com/office/powerpoint/2010/main" val="96889031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10" name="Marcador de contenido 9"/>
          <p:cNvGraphicFramePr>
            <a:graphicFrameLocks noGrp="1"/>
          </p:cNvGraphicFramePr>
          <p:nvPr>
            <p:ph idx="1"/>
          </p:nvPr>
        </p:nvGraphicFramePr>
        <p:xfrm>
          <a:off x="5114407" y="1600200"/>
          <a:ext cx="1963185" cy="4525963"/>
        </p:xfrm>
        <a:graphic>
          <a:graphicData uri="http://schemas.openxmlformats.org/drawingml/2006/table">
            <a:tbl>
              <a:tblPr firstRow="1" firstCol="1" bandRow="1">
                <a:tableStyleId>{5C22544A-7EE6-4342-B048-85BDC9FD1C3A}</a:tableStyleId>
              </a:tblPr>
              <a:tblGrid>
                <a:gridCol w="1963185">
                  <a:extLst>
                    <a:ext uri="{9D8B030D-6E8A-4147-A177-3AD203B41FA5}">
                      <a16:colId xmlns:a16="http://schemas.microsoft.com/office/drawing/2014/main" val="20000"/>
                    </a:ext>
                  </a:extLst>
                </a:gridCol>
              </a:tblGrid>
              <a:tr h="1276554">
                <a:tc>
                  <a:txBody>
                    <a:bodyPr/>
                    <a:lstStyle/>
                    <a:p>
                      <a:pPr algn="ctr">
                        <a:spcAft>
                          <a:spcPts val="0"/>
                        </a:spcAft>
                      </a:pPr>
                      <a:r>
                        <a:rPr lang="es-ES" sz="1500" dirty="0">
                          <a:effectLst/>
                        </a:rPr>
                        <a:t>META 1</a:t>
                      </a:r>
                      <a:endParaRPr lang="es-CO" sz="1100" dirty="0">
                        <a:effectLst/>
                      </a:endParaRPr>
                    </a:p>
                    <a:p>
                      <a:pPr algn="ctr">
                        <a:spcAft>
                          <a:spcPts val="0"/>
                        </a:spcAft>
                      </a:pPr>
                      <a:r>
                        <a:rPr lang="es-ES" sz="800" dirty="0">
                          <a:effectLst/>
                        </a:rPr>
                        <a:t> </a:t>
                      </a:r>
                      <a:endParaRPr lang="es-CO" sz="1100" dirty="0">
                        <a:effectLst/>
                      </a:endParaRPr>
                    </a:p>
                    <a:p>
                      <a:pPr algn="ctr">
                        <a:spcAft>
                          <a:spcPts val="0"/>
                        </a:spcAft>
                      </a:pPr>
                      <a:r>
                        <a:rPr lang="es-ES" sz="1500" dirty="0">
                          <a:effectLst/>
                        </a:rPr>
                        <a:t>252 Afiliados </a:t>
                      </a:r>
                      <a:endParaRPr lang="es-CO" sz="1100" dirty="0">
                        <a:effectLst/>
                      </a:endParaRPr>
                    </a:p>
                    <a:p>
                      <a:pPr algn="ctr">
                        <a:spcAft>
                          <a:spcPts val="0"/>
                        </a:spcAft>
                      </a:pPr>
                      <a:r>
                        <a:rPr lang="es-ES" sz="1500" dirty="0">
                          <a:effectLst/>
                        </a:rPr>
                        <a:t>247 Afiliados </a:t>
                      </a:r>
                      <a:endParaRPr lang="es-CO" sz="1100" dirty="0">
                        <a:effectLst/>
                      </a:endParaRPr>
                    </a:p>
                    <a:p>
                      <a:pPr algn="ctr">
                        <a:spcAft>
                          <a:spcPts val="0"/>
                        </a:spcAft>
                      </a:pPr>
                      <a:r>
                        <a:rPr lang="es-ES" sz="1500" dirty="0">
                          <a:effectLst/>
                        </a:rPr>
                        <a:t>98% de cumplimiento</a:t>
                      </a:r>
                      <a:endParaRPr lang="es-CO" sz="1100" dirty="0">
                        <a:effectLst/>
                        <a:latin typeface="Times New Roman" panose="02020603050405020304" pitchFamily="18" charset="0"/>
                        <a:ea typeface="Times New Roman" panose="02020603050405020304" pitchFamily="18" charset="0"/>
                      </a:endParaRPr>
                    </a:p>
                  </a:txBody>
                  <a:tcPr marL="65278" marR="65278" marT="0" marB="0"/>
                </a:tc>
                <a:extLst>
                  <a:ext uri="{0D108BD9-81ED-4DB2-BD59-A6C34878D82A}">
                    <a16:rowId xmlns:a16="http://schemas.microsoft.com/office/drawing/2014/main" val="10000"/>
                  </a:ext>
                </a:extLst>
              </a:tr>
              <a:tr h="1856805">
                <a:tc>
                  <a:txBody>
                    <a:bodyPr/>
                    <a:lstStyle/>
                    <a:p>
                      <a:pPr algn="ctr">
                        <a:spcAft>
                          <a:spcPts val="0"/>
                        </a:spcAft>
                      </a:pPr>
                      <a:r>
                        <a:rPr lang="es-ES" sz="900">
                          <a:effectLst/>
                        </a:rPr>
                        <a:t> </a:t>
                      </a:r>
                      <a:endParaRPr lang="es-CO" sz="1100">
                        <a:effectLst/>
                      </a:endParaRPr>
                    </a:p>
                    <a:p>
                      <a:pPr algn="ctr">
                        <a:spcAft>
                          <a:spcPts val="0"/>
                        </a:spcAft>
                      </a:pPr>
                      <a:r>
                        <a:rPr lang="es-ES" sz="1500">
                          <a:effectLst/>
                        </a:rPr>
                        <a:t>META 2</a:t>
                      </a:r>
                      <a:endParaRPr lang="es-CO" sz="1100">
                        <a:effectLst/>
                      </a:endParaRPr>
                    </a:p>
                    <a:p>
                      <a:pPr algn="ctr">
                        <a:spcAft>
                          <a:spcPts val="0"/>
                        </a:spcAft>
                      </a:pPr>
                      <a:r>
                        <a:rPr lang="es-ES" sz="700">
                          <a:effectLst/>
                        </a:rPr>
                        <a:t> </a:t>
                      </a:r>
                      <a:endParaRPr lang="es-CO" sz="1100">
                        <a:effectLst/>
                      </a:endParaRPr>
                    </a:p>
                    <a:p>
                      <a:pPr algn="ctr">
                        <a:spcAft>
                          <a:spcPts val="0"/>
                        </a:spcAft>
                      </a:pPr>
                      <a:r>
                        <a:rPr lang="es-ES" sz="1500">
                          <a:effectLst/>
                        </a:rPr>
                        <a:t>6 Convenios comerciales </a:t>
                      </a:r>
                      <a:endParaRPr lang="es-CO" sz="1100">
                        <a:effectLst/>
                      </a:endParaRPr>
                    </a:p>
                    <a:p>
                      <a:pPr algn="ctr">
                        <a:spcAft>
                          <a:spcPts val="0"/>
                        </a:spcAft>
                      </a:pPr>
                      <a:r>
                        <a:rPr lang="es-ES" sz="1500">
                          <a:effectLst/>
                        </a:rPr>
                        <a:t>8 Convenios firmados </a:t>
                      </a:r>
                      <a:endParaRPr lang="es-CO" sz="1100">
                        <a:effectLst/>
                      </a:endParaRPr>
                    </a:p>
                    <a:p>
                      <a:pPr algn="ctr">
                        <a:spcAft>
                          <a:spcPts val="0"/>
                        </a:spcAft>
                      </a:pPr>
                      <a:r>
                        <a:rPr lang="es-ES" sz="1500">
                          <a:effectLst/>
                        </a:rPr>
                        <a:t>100% de cumplimiento</a:t>
                      </a:r>
                      <a:endParaRPr lang="es-CO" sz="1100">
                        <a:effectLst/>
                        <a:latin typeface="Times New Roman" panose="02020603050405020304" pitchFamily="18" charset="0"/>
                        <a:ea typeface="Times New Roman" panose="02020603050405020304" pitchFamily="18" charset="0"/>
                      </a:endParaRPr>
                    </a:p>
                  </a:txBody>
                  <a:tcPr marL="65278" marR="65278" marT="0" marB="0"/>
                </a:tc>
                <a:extLst>
                  <a:ext uri="{0D108BD9-81ED-4DB2-BD59-A6C34878D82A}">
                    <a16:rowId xmlns:a16="http://schemas.microsoft.com/office/drawing/2014/main" val="10001"/>
                  </a:ext>
                </a:extLst>
              </a:tr>
              <a:tr h="1392604">
                <a:tc>
                  <a:txBody>
                    <a:bodyPr/>
                    <a:lstStyle/>
                    <a:p>
                      <a:pPr algn="ctr">
                        <a:spcAft>
                          <a:spcPts val="0"/>
                        </a:spcAft>
                      </a:pPr>
                      <a:r>
                        <a:rPr lang="es-ES" sz="900" dirty="0">
                          <a:effectLst/>
                        </a:rPr>
                        <a:t> </a:t>
                      </a:r>
                      <a:endParaRPr lang="es-CO" sz="1100" dirty="0">
                        <a:effectLst/>
                      </a:endParaRPr>
                    </a:p>
                    <a:p>
                      <a:pPr algn="ctr">
                        <a:spcAft>
                          <a:spcPts val="0"/>
                        </a:spcAft>
                      </a:pPr>
                      <a:r>
                        <a:rPr lang="es-ES" sz="1500" dirty="0">
                          <a:effectLst/>
                        </a:rPr>
                        <a:t>META 3</a:t>
                      </a:r>
                      <a:endParaRPr lang="es-CO" sz="1100" dirty="0">
                        <a:effectLst/>
                      </a:endParaRPr>
                    </a:p>
                    <a:p>
                      <a:pPr algn="ctr">
                        <a:spcAft>
                          <a:spcPts val="0"/>
                        </a:spcAft>
                      </a:pPr>
                      <a:r>
                        <a:rPr lang="es-ES" sz="700" dirty="0">
                          <a:effectLst/>
                        </a:rPr>
                        <a:t> </a:t>
                      </a:r>
                      <a:endParaRPr lang="es-CO" sz="1100" dirty="0">
                        <a:effectLst/>
                      </a:endParaRPr>
                    </a:p>
                    <a:p>
                      <a:pPr algn="ctr">
                        <a:spcAft>
                          <a:spcPts val="0"/>
                        </a:spcAft>
                      </a:pPr>
                      <a:r>
                        <a:rPr lang="es-ES" sz="1500" dirty="0">
                          <a:effectLst/>
                        </a:rPr>
                        <a:t>Encuestas </a:t>
                      </a:r>
                      <a:r>
                        <a:rPr lang="es-ES" sz="1100" dirty="0">
                          <a:effectLst/>
                        </a:rPr>
                        <a:t> </a:t>
                      </a:r>
                      <a:r>
                        <a:rPr lang="es-ES" sz="1500" dirty="0">
                          <a:effectLst/>
                        </a:rPr>
                        <a:t>de Satisfacción de Afiliados  Pendiente por Realizar</a:t>
                      </a:r>
                      <a:endParaRPr lang="es-CO" sz="1100" dirty="0">
                        <a:effectLst/>
                        <a:latin typeface="Times New Roman" panose="02020603050405020304" pitchFamily="18" charset="0"/>
                        <a:ea typeface="Times New Roman" panose="02020603050405020304" pitchFamily="18" charset="0"/>
                      </a:endParaRPr>
                    </a:p>
                  </a:txBody>
                  <a:tcPr marL="65278" marR="65278" marT="0" marB="0"/>
                </a:tc>
                <a:extLst>
                  <a:ext uri="{0D108BD9-81ED-4DB2-BD59-A6C34878D82A}">
                    <a16:rowId xmlns:a16="http://schemas.microsoft.com/office/drawing/2014/main" val="10002"/>
                  </a:ext>
                </a:extLst>
              </a:tr>
            </a:tbl>
          </a:graphicData>
        </a:graphic>
      </p:graphicFrame>
      <p:pic>
        <p:nvPicPr>
          <p:cNvPr id="4" name="Marcador de contenido 3"/>
          <p:cNvPicPr>
            <a:picLocks noChangeAspect="1"/>
          </p:cNvPicPr>
          <p:nvPr/>
        </p:nvPicPr>
        <p:blipFill>
          <a:blip r:embed="rId2"/>
          <a:stretch>
            <a:fillRect/>
          </a:stretch>
        </p:blipFill>
        <p:spPr bwMode="auto">
          <a:xfrm>
            <a:off x="494269" y="586346"/>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002837" y="893985"/>
            <a:ext cx="9770076" cy="707886"/>
          </a:xfrm>
          <a:prstGeom prst="rect">
            <a:avLst/>
          </a:prstGeom>
          <a:noFill/>
        </p:spPr>
        <p:txBody>
          <a:bodyPr wrap="square" rtlCol="0">
            <a:spAutoFit/>
          </a:bodyPr>
          <a:lstStyle/>
          <a:p>
            <a:pPr algn="ctr"/>
            <a:r>
              <a:rPr lang="es-CO" sz="4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p:txBody>
      </p:sp>
      <p:sp>
        <p:nvSpPr>
          <p:cNvPr id="8" name="CuadroTexto 7"/>
          <p:cNvSpPr txBox="1"/>
          <p:nvPr/>
        </p:nvSpPr>
        <p:spPr>
          <a:xfrm>
            <a:off x="1441622" y="1771135"/>
            <a:ext cx="3148851" cy="1077218"/>
          </a:xfrm>
          <a:prstGeom prst="rect">
            <a:avLst/>
          </a:prstGeom>
          <a:noFill/>
        </p:spPr>
        <p:txBody>
          <a:bodyPr wrap="square" rtlCol="0">
            <a:spAutoFit/>
          </a:bodyPr>
          <a:lstStyle/>
          <a:p>
            <a:pPr lvl="0" algn="ctr"/>
            <a:r>
              <a:rPr lang="es-CO" sz="3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AFILIADOS </a:t>
            </a:r>
          </a:p>
          <a:p>
            <a:pPr lvl="0" algn="ctr"/>
            <a:r>
              <a:rPr lang="es-CO" sz="3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313 </a:t>
            </a:r>
          </a:p>
        </p:txBody>
      </p:sp>
      <p:pic>
        <p:nvPicPr>
          <p:cNvPr id="9" name="Imagen 8">
            <a:extLst>
              <a:ext uri="{FF2B5EF4-FFF2-40B4-BE49-F238E27FC236}">
                <a16:creationId xmlns:a16="http://schemas.microsoft.com/office/drawing/2014/main" id="{E64FB445-CF9D-4F9F-A78E-E8153EF4D65F}"/>
              </a:ext>
            </a:extLst>
          </p:cNvPr>
          <p:cNvPicPr>
            <a:picLocks noChangeAspect="1"/>
          </p:cNvPicPr>
          <p:nvPr/>
        </p:nvPicPr>
        <p:blipFill>
          <a:blip r:embed="rId5"/>
          <a:stretch>
            <a:fillRect/>
          </a:stretch>
        </p:blipFill>
        <p:spPr>
          <a:xfrm>
            <a:off x="1188074" y="3230960"/>
            <a:ext cx="4237087" cy="1329043"/>
          </a:xfrm>
          <a:prstGeom prst="rect">
            <a:avLst/>
          </a:prstGeom>
        </p:spPr>
      </p:pic>
      <p:sp>
        <p:nvSpPr>
          <p:cNvPr id="11" name="Rectángulo 10">
            <a:extLst>
              <a:ext uri="{FF2B5EF4-FFF2-40B4-BE49-F238E27FC236}">
                <a16:creationId xmlns:a16="http://schemas.microsoft.com/office/drawing/2014/main" id="{855F7E23-E11E-45D9-9210-BA99CDC384AA}"/>
              </a:ext>
            </a:extLst>
          </p:cNvPr>
          <p:cNvSpPr/>
          <p:nvPr/>
        </p:nvSpPr>
        <p:spPr>
          <a:xfrm>
            <a:off x="4654377" y="1808607"/>
            <a:ext cx="6447731" cy="954107"/>
          </a:xfrm>
          <a:prstGeom prst="rect">
            <a:avLst/>
          </a:prstGeom>
        </p:spPr>
        <p:txBody>
          <a:bodyPr wrap="square">
            <a:spAutoFit/>
          </a:bodyPr>
          <a:lstStyle/>
          <a:p>
            <a:pPr lvl="0" algn="ctr"/>
            <a:r>
              <a:rPr lang="es-CO" sz="28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        CONVENIOS COMERCIALES </a:t>
            </a:r>
          </a:p>
          <a:p>
            <a:pPr lvl="0" algn="ctr"/>
            <a:r>
              <a:rPr lang="es-CO" sz="28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24 </a:t>
            </a:r>
          </a:p>
        </p:txBody>
      </p:sp>
      <p:pic>
        <p:nvPicPr>
          <p:cNvPr id="13" name="Imagen 12">
            <a:extLst>
              <a:ext uri="{FF2B5EF4-FFF2-40B4-BE49-F238E27FC236}">
                <a16:creationId xmlns:a16="http://schemas.microsoft.com/office/drawing/2014/main" id="{A367DD2A-9FF4-4564-9FB5-FD9486DDB2B9}"/>
              </a:ext>
            </a:extLst>
          </p:cNvPr>
          <p:cNvPicPr>
            <a:picLocks noChangeAspect="1"/>
          </p:cNvPicPr>
          <p:nvPr/>
        </p:nvPicPr>
        <p:blipFill>
          <a:blip r:embed="rId6"/>
          <a:stretch>
            <a:fillRect/>
          </a:stretch>
        </p:blipFill>
        <p:spPr>
          <a:xfrm>
            <a:off x="8193904" y="2370567"/>
            <a:ext cx="237765" cy="268247"/>
          </a:xfrm>
          <a:prstGeom prst="rect">
            <a:avLst/>
          </a:prstGeom>
        </p:spPr>
      </p:pic>
      <p:sp>
        <p:nvSpPr>
          <p:cNvPr id="14" name="Rectángulo 13">
            <a:extLst>
              <a:ext uri="{FF2B5EF4-FFF2-40B4-BE49-F238E27FC236}">
                <a16:creationId xmlns:a16="http://schemas.microsoft.com/office/drawing/2014/main" id="{67A9E3C0-5E8E-4157-BFD6-F0402862B191}"/>
              </a:ext>
            </a:extLst>
          </p:cNvPr>
          <p:cNvSpPr/>
          <p:nvPr/>
        </p:nvSpPr>
        <p:spPr>
          <a:xfrm>
            <a:off x="4876948" y="3196634"/>
            <a:ext cx="6126978" cy="954107"/>
          </a:xfrm>
          <a:prstGeom prst="rect">
            <a:avLst/>
          </a:prstGeom>
        </p:spPr>
        <p:txBody>
          <a:bodyPr wrap="square">
            <a:spAutoFit/>
          </a:bodyPr>
          <a:lstStyle/>
          <a:p>
            <a:pPr lvl="0" algn="ctr"/>
            <a:r>
              <a:rPr lang="es-CO" sz="2800" b="1" dirty="0">
                <a:solidFill>
                  <a:srgbClr val="4472C4">
                    <a:lumMod val="50000"/>
                  </a:srgbClr>
                </a:solidFill>
                <a:latin typeface="Tahoma" panose="020B0604030504040204" pitchFamily="34" charset="0"/>
                <a:ea typeface="Tahoma" panose="020B0604030504040204" pitchFamily="34" charset="0"/>
                <a:cs typeface="Tahoma" panose="020B0604030504040204" pitchFamily="34" charset="0"/>
              </a:rPr>
              <a:t>     </a:t>
            </a:r>
            <a:r>
              <a:rPr lang="es-CO" sz="28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ENCUESTA DE SATISFACCIÓN</a:t>
            </a:r>
          </a:p>
          <a:p>
            <a:pPr lvl="0" algn="ctr"/>
            <a:r>
              <a:rPr lang="es-CO" sz="28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100  </a:t>
            </a:r>
          </a:p>
        </p:txBody>
      </p:sp>
      <p:pic>
        <p:nvPicPr>
          <p:cNvPr id="15" name="Imagen 14">
            <a:extLst>
              <a:ext uri="{FF2B5EF4-FFF2-40B4-BE49-F238E27FC236}">
                <a16:creationId xmlns:a16="http://schemas.microsoft.com/office/drawing/2014/main" id="{44B65BE9-4DCA-4986-8BDD-B85BF8E6992A}"/>
              </a:ext>
            </a:extLst>
          </p:cNvPr>
          <p:cNvPicPr>
            <a:picLocks noChangeAspect="1"/>
          </p:cNvPicPr>
          <p:nvPr/>
        </p:nvPicPr>
        <p:blipFill>
          <a:blip r:embed="rId7"/>
          <a:stretch>
            <a:fillRect/>
          </a:stretch>
        </p:blipFill>
        <p:spPr>
          <a:xfrm>
            <a:off x="8431669" y="3799148"/>
            <a:ext cx="286537" cy="195089"/>
          </a:xfrm>
          <a:prstGeom prst="rect">
            <a:avLst/>
          </a:prstGeom>
        </p:spPr>
      </p:pic>
    </p:spTree>
    <p:extLst>
      <p:ext uri="{BB962C8B-B14F-4D97-AF65-F5344CB8AC3E}">
        <p14:creationId xmlns:p14="http://schemas.microsoft.com/office/powerpoint/2010/main" val="335583469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7664" y="123826"/>
            <a:ext cx="2222500" cy="278688"/>
          </a:xfrm>
        </p:spPr>
        <p:txBody>
          <a:bodyPr>
            <a:normAutofit fontScale="90000"/>
          </a:bodyPr>
          <a:lstStyle/>
          <a:p>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p:txBody>
      </p:sp>
      <p:pic>
        <p:nvPicPr>
          <p:cNvPr id="5" name="Imagen 4"/>
          <p:cNvPicPr>
            <a:picLocks noChangeAspect="1"/>
          </p:cNvPicPr>
          <p:nvPr/>
        </p:nvPicPr>
        <p:blipFill>
          <a:blip r:embed="rId2"/>
          <a:stretch>
            <a:fillRect/>
          </a:stretch>
        </p:blipFill>
        <p:spPr>
          <a:xfrm>
            <a:off x="10981346" y="5345659"/>
            <a:ext cx="902286" cy="1152244"/>
          </a:xfrm>
          <a:prstGeom prst="rect">
            <a:avLst/>
          </a:prstGeom>
        </p:spPr>
      </p:pic>
      <p:pic>
        <p:nvPicPr>
          <p:cNvPr id="6" name="Imagen 5"/>
          <p:cNvPicPr>
            <a:picLocks noChangeAspect="1"/>
          </p:cNvPicPr>
          <p:nvPr/>
        </p:nvPicPr>
        <p:blipFill>
          <a:blip r:embed="rId3"/>
          <a:stretch>
            <a:fillRect/>
          </a:stretch>
        </p:blipFill>
        <p:spPr>
          <a:xfrm>
            <a:off x="10981346" y="4400816"/>
            <a:ext cx="719390" cy="725487"/>
          </a:xfrm>
          <a:prstGeom prst="rect">
            <a:avLst/>
          </a:prstGeom>
        </p:spPr>
      </p:pic>
      <p:sp>
        <p:nvSpPr>
          <p:cNvPr id="8" name="CuadroTexto 7"/>
          <p:cNvSpPr txBox="1"/>
          <p:nvPr/>
        </p:nvSpPr>
        <p:spPr>
          <a:xfrm>
            <a:off x="1441622" y="1771135"/>
            <a:ext cx="9835979" cy="430887"/>
          </a:xfrm>
          <a:prstGeom prst="rect">
            <a:avLst/>
          </a:prstGeom>
          <a:noFill/>
        </p:spPr>
        <p:txBody>
          <a:bodyPr wrap="square" rtlCol="0">
            <a:spAutoFit/>
          </a:bodyPr>
          <a:lstStyle/>
          <a:p>
            <a:pPr>
              <a:buClr>
                <a:schemeClr val="accent5">
                  <a:lumMod val="75000"/>
                </a:schemeClr>
              </a:buClr>
            </a:pPr>
            <a:endParaRPr lang="es-CO" sz="22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sp>
        <p:nvSpPr>
          <p:cNvPr id="7" name="Marcador de contenido 6">
            <a:extLst>
              <a:ext uri="{FF2B5EF4-FFF2-40B4-BE49-F238E27FC236}">
                <a16:creationId xmlns:a16="http://schemas.microsoft.com/office/drawing/2014/main" id="{435FC027-B693-48DC-9FEE-4F3F513D4D1C}"/>
              </a:ext>
            </a:extLst>
          </p:cNvPr>
          <p:cNvSpPr>
            <a:spLocks noGrp="1"/>
          </p:cNvSpPr>
          <p:nvPr>
            <p:ph idx="1"/>
          </p:nvPr>
        </p:nvSpPr>
        <p:spPr/>
        <p:txBody>
          <a:bodyPr/>
          <a:lstStyle/>
          <a:p>
            <a:endParaRPr lang="es-CO"/>
          </a:p>
        </p:txBody>
      </p:sp>
      <p:pic>
        <p:nvPicPr>
          <p:cNvPr id="9" name="Imagen 8">
            <a:extLst>
              <a:ext uri="{FF2B5EF4-FFF2-40B4-BE49-F238E27FC236}">
                <a16:creationId xmlns:a16="http://schemas.microsoft.com/office/drawing/2014/main" id="{08B4DC75-8569-4834-BCF0-4C8A5CCB2146}"/>
              </a:ext>
            </a:extLst>
          </p:cNvPr>
          <p:cNvPicPr>
            <a:picLocks noChangeAspect="1"/>
          </p:cNvPicPr>
          <p:nvPr/>
        </p:nvPicPr>
        <p:blipFill>
          <a:blip r:embed="rId4"/>
          <a:stretch>
            <a:fillRect/>
          </a:stretch>
        </p:blipFill>
        <p:spPr>
          <a:xfrm>
            <a:off x="653827" y="828132"/>
            <a:ext cx="10327519" cy="5669771"/>
          </a:xfrm>
          <a:prstGeom prst="rect">
            <a:avLst/>
          </a:prstGeom>
        </p:spPr>
      </p:pic>
    </p:spTree>
    <p:extLst>
      <p:ext uri="{BB962C8B-B14F-4D97-AF65-F5344CB8AC3E}">
        <p14:creationId xmlns:p14="http://schemas.microsoft.com/office/powerpoint/2010/main" val="246421392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0900" y="509009"/>
            <a:ext cx="10515600" cy="1325563"/>
          </a:xfrm>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5"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383957" y="940959"/>
            <a:ext cx="9770076" cy="523220"/>
          </a:xfrm>
          <a:prstGeom prst="rect">
            <a:avLst/>
          </a:prstGeom>
          <a:noFill/>
        </p:spPr>
        <p:txBody>
          <a:bodyPr wrap="square" rtlCol="0">
            <a:spAutoFit/>
          </a:bodyPr>
          <a:lstStyle/>
          <a:p>
            <a:pPr algn="ct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FORMACIÓN EMPRESARIAL</a:t>
            </a:r>
          </a:p>
        </p:txBody>
      </p:sp>
      <p:sp>
        <p:nvSpPr>
          <p:cNvPr id="8" name="CuadroTexto 7"/>
          <p:cNvSpPr txBox="1"/>
          <p:nvPr/>
        </p:nvSpPr>
        <p:spPr>
          <a:xfrm>
            <a:off x="1441622" y="1771135"/>
            <a:ext cx="9835979" cy="4647426"/>
          </a:xfrm>
          <a:prstGeom prst="rect">
            <a:avLst/>
          </a:prstGeom>
          <a:noFill/>
        </p:spPr>
        <p:txBody>
          <a:bodyPr wrap="square" rtlCol="0">
            <a:spAutoFit/>
          </a:bodyPr>
          <a:lstStyle/>
          <a:p>
            <a:pPr algn="ctr">
              <a:buClr>
                <a:schemeClr val="accent5">
                  <a:lumMod val="75000"/>
                </a:schemeClr>
              </a:buClr>
            </a:pPr>
            <a:r>
              <a:rPr lang="es-CO" sz="2200" b="1" dirty="0">
                <a:solidFill>
                  <a:srgbClr val="CC9900"/>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Programa de Formación Empresarial </a:t>
            </a:r>
          </a:p>
          <a:p>
            <a:pPr algn="ctr">
              <a:buClr>
                <a:schemeClr val="accent5">
                  <a:lumMod val="75000"/>
                </a:schemeClr>
              </a:buClr>
            </a:pPr>
            <a:endParaRPr lang="es-CO" sz="2200" u="sng"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r>
              <a:rPr lang="es-CO" dirty="0">
                <a:latin typeface="Leelawadee UI" panose="020B0502040204020203" pitchFamily="34" charset="-34"/>
                <a:cs typeface="Leelawadee UI" panose="020B0502040204020203" pitchFamily="34" charset="-34"/>
              </a:rPr>
              <a:t>PFE esta compuesto por un conjunto de capacitaciones en temas estratégicos encaminados hacia el cambio de mentalidad de los empresarios locales y proporcionar herramientas para potencializar y maximizar la gestión de los mismos en sus organizaciones, pymes, y en general en el sector empresarial de las Islas.</a:t>
            </a:r>
          </a:p>
          <a:p>
            <a:pPr>
              <a:buClr>
                <a:schemeClr val="accent5">
                  <a:lumMod val="75000"/>
                </a:schemeClr>
              </a:buClr>
            </a:pPr>
            <a:endParaRPr lang="es-CO" dirty="0">
              <a:latin typeface="Leelawadee UI" panose="020B0502040204020203" pitchFamily="34" charset="-34"/>
              <a:cs typeface="Leelawadee UI" panose="020B0502040204020203" pitchFamily="34" charset="-34"/>
            </a:endParaRPr>
          </a:p>
          <a:p>
            <a:pPr>
              <a:buClr>
                <a:schemeClr val="accent5">
                  <a:lumMod val="75000"/>
                </a:schemeClr>
              </a:buClr>
            </a:pPr>
            <a:r>
              <a:rPr lang="es-CO" dirty="0">
                <a:latin typeface="Leelawadee UI" panose="020B0502040204020203" pitchFamily="34" charset="-34"/>
                <a:cs typeface="Leelawadee UI" panose="020B0502040204020203" pitchFamily="34" charset="-34"/>
              </a:rPr>
              <a:t>Ha termino del 2019 logramos llevar a cabo 25 seminarios en San Andrés y tres (3) en Providencia.</a:t>
            </a: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sp>
        <p:nvSpPr>
          <p:cNvPr id="10" name="Flecha abajo 9"/>
          <p:cNvSpPr/>
          <p:nvPr/>
        </p:nvSpPr>
        <p:spPr>
          <a:xfrm>
            <a:off x="6268995" y="2307364"/>
            <a:ext cx="45719" cy="3076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9334379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5"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210962" y="882436"/>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FORMACIÓN EMPRESARIAL</a:t>
            </a:r>
          </a:p>
        </p:txBody>
      </p:sp>
      <p:pic>
        <p:nvPicPr>
          <p:cNvPr id="9" name="Imagen 8">
            <a:extLst>
              <a:ext uri="{FF2B5EF4-FFF2-40B4-BE49-F238E27FC236}">
                <a16:creationId xmlns:a16="http://schemas.microsoft.com/office/drawing/2014/main" id="{9F1953D9-C70B-49C5-A87F-73530641BD98}"/>
              </a:ext>
            </a:extLst>
          </p:cNvPr>
          <p:cNvPicPr>
            <a:picLocks noChangeAspect="1"/>
          </p:cNvPicPr>
          <p:nvPr/>
        </p:nvPicPr>
        <p:blipFill>
          <a:blip r:embed="rId5"/>
          <a:stretch>
            <a:fillRect/>
          </a:stretch>
        </p:blipFill>
        <p:spPr>
          <a:xfrm>
            <a:off x="1210962" y="1454711"/>
            <a:ext cx="3054361" cy="2292295"/>
          </a:xfrm>
          <a:prstGeom prst="rect">
            <a:avLst/>
          </a:prstGeom>
        </p:spPr>
      </p:pic>
      <p:pic>
        <p:nvPicPr>
          <p:cNvPr id="11" name="Imagen 10">
            <a:extLst>
              <a:ext uri="{FF2B5EF4-FFF2-40B4-BE49-F238E27FC236}">
                <a16:creationId xmlns:a16="http://schemas.microsoft.com/office/drawing/2014/main" id="{B5B57E9E-3466-40F3-BAAE-125046AA1046}"/>
              </a:ext>
            </a:extLst>
          </p:cNvPr>
          <p:cNvPicPr>
            <a:picLocks noChangeAspect="1"/>
          </p:cNvPicPr>
          <p:nvPr/>
        </p:nvPicPr>
        <p:blipFill>
          <a:blip r:embed="rId6"/>
          <a:stretch>
            <a:fillRect/>
          </a:stretch>
        </p:blipFill>
        <p:spPr>
          <a:xfrm>
            <a:off x="4714380" y="1482145"/>
            <a:ext cx="3109229" cy="2237426"/>
          </a:xfrm>
          <a:prstGeom prst="rect">
            <a:avLst/>
          </a:prstGeom>
        </p:spPr>
      </p:pic>
      <p:pic>
        <p:nvPicPr>
          <p:cNvPr id="12" name="Imagen 11">
            <a:extLst>
              <a:ext uri="{FF2B5EF4-FFF2-40B4-BE49-F238E27FC236}">
                <a16:creationId xmlns:a16="http://schemas.microsoft.com/office/drawing/2014/main" id="{98382F40-7C23-4C2E-BBDA-4BAB8DF7CD4B}"/>
              </a:ext>
            </a:extLst>
          </p:cNvPr>
          <p:cNvPicPr>
            <a:picLocks noChangeAspect="1"/>
          </p:cNvPicPr>
          <p:nvPr/>
        </p:nvPicPr>
        <p:blipFill>
          <a:blip r:embed="rId7"/>
          <a:stretch>
            <a:fillRect/>
          </a:stretch>
        </p:blipFill>
        <p:spPr>
          <a:xfrm>
            <a:off x="8387048" y="1471803"/>
            <a:ext cx="2920237" cy="2231329"/>
          </a:xfrm>
          <a:prstGeom prst="rect">
            <a:avLst/>
          </a:prstGeom>
        </p:spPr>
      </p:pic>
      <p:pic>
        <p:nvPicPr>
          <p:cNvPr id="13" name="Imagen 12">
            <a:extLst>
              <a:ext uri="{FF2B5EF4-FFF2-40B4-BE49-F238E27FC236}">
                <a16:creationId xmlns:a16="http://schemas.microsoft.com/office/drawing/2014/main" id="{37AA3872-0362-4235-8D95-529DEA4193EB}"/>
              </a:ext>
            </a:extLst>
          </p:cNvPr>
          <p:cNvPicPr>
            <a:picLocks noChangeAspect="1"/>
          </p:cNvPicPr>
          <p:nvPr/>
        </p:nvPicPr>
        <p:blipFill>
          <a:blip r:embed="rId8"/>
          <a:stretch>
            <a:fillRect/>
          </a:stretch>
        </p:blipFill>
        <p:spPr>
          <a:xfrm>
            <a:off x="4714379" y="3830181"/>
            <a:ext cx="3109229" cy="2231329"/>
          </a:xfrm>
          <a:prstGeom prst="rect">
            <a:avLst/>
          </a:prstGeom>
        </p:spPr>
      </p:pic>
    </p:spTree>
    <p:extLst>
      <p:ext uri="{BB962C8B-B14F-4D97-AF65-F5344CB8AC3E}">
        <p14:creationId xmlns:p14="http://schemas.microsoft.com/office/powerpoint/2010/main" val="22314508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08541" y="475735"/>
            <a:ext cx="11203460" cy="610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10" name="Rectángulo 9">
            <a:extLst>
              <a:ext uri="{FF2B5EF4-FFF2-40B4-BE49-F238E27FC236}">
                <a16:creationId xmlns:a16="http://schemas.microsoft.com/office/drawing/2014/main" id="{F9FDD77E-A9B0-4CED-A354-52BA8D13FAD1}"/>
              </a:ext>
            </a:extLst>
          </p:cNvPr>
          <p:cNvSpPr/>
          <p:nvPr/>
        </p:nvSpPr>
        <p:spPr>
          <a:xfrm>
            <a:off x="2380065" y="593498"/>
            <a:ext cx="6970050" cy="523220"/>
          </a:xfrm>
          <a:prstGeom prst="rect">
            <a:avLst/>
          </a:prstGeom>
        </p:spPr>
        <p:txBody>
          <a:bodyPr wrap="none">
            <a:spAutoFit/>
          </a:bodyPr>
          <a:lstStyle/>
          <a:p>
            <a:pPr lvl="0" algn="ctr">
              <a:defRPr/>
            </a:pPr>
            <a:r>
              <a:rPr lang="es-CO" sz="2800" b="1" dirty="0">
                <a:solidFill>
                  <a:srgbClr val="4472C4">
                    <a:lumMod val="75000"/>
                  </a:srgb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FORMACIÓN DE JORNADAS GRATUITAS</a:t>
            </a:r>
          </a:p>
        </p:txBody>
      </p:sp>
      <p:sp>
        <p:nvSpPr>
          <p:cNvPr id="11" name="Rectángulo 10">
            <a:extLst>
              <a:ext uri="{FF2B5EF4-FFF2-40B4-BE49-F238E27FC236}">
                <a16:creationId xmlns:a16="http://schemas.microsoft.com/office/drawing/2014/main" id="{C3E62177-7BFC-4D45-9922-53A656112C43}"/>
              </a:ext>
            </a:extLst>
          </p:cNvPr>
          <p:cNvSpPr/>
          <p:nvPr/>
        </p:nvSpPr>
        <p:spPr>
          <a:xfrm>
            <a:off x="1136073" y="1162386"/>
            <a:ext cx="9698181" cy="2456826"/>
          </a:xfrm>
          <a:prstGeom prst="rect">
            <a:avLst/>
          </a:prstGeom>
        </p:spPr>
        <p:txBody>
          <a:bodyPr wrap="square">
            <a:spAutoFit/>
          </a:bodyPr>
          <a:lstStyle/>
          <a:p>
            <a:pPr algn="ctr">
              <a:lnSpc>
                <a:spcPct val="107000"/>
              </a:lnSpc>
              <a:spcAft>
                <a:spcPts val="800"/>
              </a:spcAft>
            </a:pPr>
            <a:r>
              <a:rPr lang="es-CO" b="1" dirty="0">
                <a:solidFill>
                  <a:srgbClr val="CC99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PARTICIPA EN NUESTRAS JORNADAS DE FORMACIÓN GRATUITA! SON CUPOS LIMITADOS.</a:t>
            </a:r>
            <a:endParaRPr lang="es-CO" sz="1600" b="1" dirty="0">
              <a:solidFill>
                <a:srgbClr val="CC99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es-CO" sz="1600" dirty="0">
                <a:solidFill>
                  <a:srgbClr val="000000"/>
                </a:solidFill>
                <a:latin typeface="Tahoma" panose="020B0604030504040204" pitchFamily="34" charset="0"/>
                <a:ea typeface="Tahoma" panose="020B0604030504040204" pitchFamily="34" charset="0"/>
                <a:cs typeface="Tahoma" panose="020B0604030504040204" pitchFamily="34" charset="0"/>
              </a:rPr>
              <a:t>La Cámara de Comercio de San Andrés, Providencia y Santa Catalina, en su compromiso de trabajar por el desarrollo sostenible del Departamento Archipiélago, reconoce que el recurso más importante de cada organización está constituido por su talento humano, el cual amerita recibir la más actualizada y continuada capacitación y formación. Bajo este propósito, hemos establecido importantes alianzas estratégicas con el fin de brindar a la comunidad empresarial Jornadas de Formación gratuitas.</a:t>
            </a:r>
          </a:p>
          <a:p>
            <a:pPr algn="just">
              <a:lnSpc>
                <a:spcPct val="107000"/>
              </a:lnSpc>
              <a:spcAft>
                <a:spcPts val="800"/>
              </a:spcAft>
            </a:pPr>
            <a:r>
              <a:rPr lang="es-CO" sz="1600" dirty="0">
                <a:solidFill>
                  <a:srgbClr val="000000"/>
                </a:solidFill>
                <a:latin typeface="Tahoma" panose="020B0604030504040204" pitchFamily="34" charset="0"/>
                <a:ea typeface="Tahoma" panose="020B0604030504040204" pitchFamily="34" charset="0"/>
                <a:cs typeface="Tahoma" panose="020B0604030504040204" pitchFamily="34" charset="0"/>
              </a:rPr>
              <a:t>Se cumplió con lo programado para el 2019</a:t>
            </a:r>
            <a:endParaRPr lang="es-CO" sz="1600" dirty="0"/>
          </a:p>
        </p:txBody>
      </p:sp>
      <p:pic>
        <p:nvPicPr>
          <p:cNvPr id="13" name="Imagen 12">
            <a:extLst>
              <a:ext uri="{FF2B5EF4-FFF2-40B4-BE49-F238E27FC236}">
                <a16:creationId xmlns:a16="http://schemas.microsoft.com/office/drawing/2014/main" id="{7E96BAC5-AE66-4446-B261-EFC836E22520}"/>
              </a:ext>
            </a:extLst>
          </p:cNvPr>
          <p:cNvPicPr>
            <a:picLocks noChangeAspect="1"/>
          </p:cNvPicPr>
          <p:nvPr/>
        </p:nvPicPr>
        <p:blipFill>
          <a:blip r:embed="rId5"/>
          <a:stretch>
            <a:fillRect/>
          </a:stretch>
        </p:blipFill>
        <p:spPr>
          <a:xfrm>
            <a:off x="2748976" y="3721805"/>
            <a:ext cx="1865538" cy="2511770"/>
          </a:xfrm>
          <a:prstGeom prst="rect">
            <a:avLst/>
          </a:prstGeom>
        </p:spPr>
      </p:pic>
      <p:pic>
        <p:nvPicPr>
          <p:cNvPr id="14" name="Imagen 13">
            <a:extLst>
              <a:ext uri="{FF2B5EF4-FFF2-40B4-BE49-F238E27FC236}">
                <a16:creationId xmlns:a16="http://schemas.microsoft.com/office/drawing/2014/main" id="{229BBC0D-1510-4BDF-96D5-510B76D78333}"/>
              </a:ext>
            </a:extLst>
          </p:cNvPr>
          <p:cNvPicPr>
            <a:picLocks noChangeAspect="1"/>
          </p:cNvPicPr>
          <p:nvPr/>
        </p:nvPicPr>
        <p:blipFill>
          <a:blip r:embed="rId6"/>
          <a:stretch>
            <a:fillRect/>
          </a:stretch>
        </p:blipFill>
        <p:spPr>
          <a:xfrm>
            <a:off x="4746674" y="3752732"/>
            <a:ext cx="1847248" cy="2511770"/>
          </a:xfrm>
          <a:prstGeom prst="rect">
            <a:avLst/>
          </a:prstGeom>
        </p:spPr>
      </p:pic>
      <p:pic>
        <p:nvPicPr>
          <p:cNvPr id="15" name="Imagen 14">
            <a:extLst>
              <a:ext uri="{FF2B5EF4-FFF2-40B4-BE49-F238E27FC236}">
                <a16:creationId xmlns:a16="http://schemas.microsoft.com/office/drawing/2014/main" id="{59476C26-C0B1-4C82-A8CE-D7E2248E4E53}"/>
              </a:ext>
            </a:extLst>
          </p:cNvPr>
          <p:cNvPicPr>
            <a:picLocks noChangeAspect="1"/>
          </p:cNvPicPr>
          <p:nvPr/>
        </p:nvPicPr>
        <p:blipFill>
          <a:blip r:embed="rId7"/>
          <a:stretch>
            <a:fillRect/>
          </a:stretch>
        </p:blipFill>
        <p:spPr>
          <a:xfrm>
            <a:off x="6816672" y="3667668"/>
            <a:ext cx="2334970" cy="1804572"/>
          </a:xfrm>
          <a:prstGeom prst="rect">
            <a:avLst/>
          </a:prstGeom>
        </p:spPr>
      </p:pic>
    </p:spTree>
    <p:extLst>
      <p:ext uri="{BB962C8B-B14F-4D97-AF65-F5344CB8AC3E}">
        <p14:creationId xmlns:p14="http://schemas.microsoft.com/office/powerpoint/2010/main" val="98434844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67264" y="467189"/>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095999" cy="954107"/>
          </a:xfrm>
          <a:prstGeom prst="rect">
            <a:avLst/>
          </a:prstGeom>
        </p:spPr>
        <p:txBody>
          <a:bodyPr wrap="square">
            <a:spAutoFit/>
          </a:bodyPr>
          <a:lstStyle/>
          <a:p>
            <a:pPr algn="ct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p:txBody>
      </p:sp>
      <p:sp>
        <p:nvSpPr>
          <p:cNvPr id="12" name="Rectángulo 11">
            <a:extLst>
              <a:ext uri="{FF2B5EF4-FFF2-40B4-BE49-F238E27FC236}">
                <a16:creationId xmlns:a16="http://schemas.microsoft.com/office/drawing/2014/main" id="{59419387-3726-4304-AF55-6EA756620F75}"/>
              </a:ext>
            </a:extLst>
          </p:cNvPr>
          <p:cNvSpPr/>
          <p:nvPr/>
        </p:nvSpPr>
        <p:spPr>
          <a:xfrm>
            <a:off x="2743200" y="1825625"/>
            <a:ext cx="6096000" cy="1938992"/>
          </a:xfrm>
          <a:prstGeom prst="rect">
            <a:avLst/>
          </a:prstGeom>
        </p:spPr>
        <p:txBody>
          <a:bodyPr>
            <a:spAutoFit/>
          </a:bodyPr>
          <a:lstStyle/>
          <a:p>
            <a:pPr marL="285750" indent="-285750" algn="just">
              <a:spcAft>
                <a:spcPts val="0"/>
              </a:spcAft>
              <a:buFont typeface="Wingdings" panose="05000000000000000000" pitchFamily="2" charset="2"/>
              <a:buChar char="q"/>
            </a:pPr>
            <a:r>
              <a:rPr lang="es-ES" sz="2400" dirty="0">
                <a:latin typeface="Leelawadee UI" panose="020B0502040204020203" pitchFamily="34" charset="-34"/>
                <a:ea typeface="Times New Roman" panose="02020603050405020304" pitchFamily="18" charset="0"/>
                <a:cs typeface="Leelawadee UI" panose="020B0502040204020203" pitchFamily="34" charset="-34"/>
              </a:rPr>
              <a:t>Red Regional de Emprendimiento</a:t>
            </a:r>
          </a:p>
          <a:p>
            <a:pPr algn="just">
              <a:spcAft>
                <a:spcPts val="0"/>
              </a:spcAft>
            </a:pPr>
            <a:endParaRPr lang="es-ES" sz="2400" dirty="0">
              <a:latin typeface="Leelawadee UI" panose="020B0502040204020203" pitchFamily="34" charset="-34"/>
              <a:ea typeface="Times New Roman" panose="02020603050405020304" pitchFamily="18" charset="0"/>
              <a:cs typeface="Leelawadee UI" panose="020B0502040204020203" pitchFamily="34" charset="-34"/>
            </a:endParaRPr>
          </a:p>
          <a:p>
            <a:pPr marL="285750" indent="-285750" algn="just">
              <a:spcAft>
                <a:spcPts val="0"/>
              </a:spcAft>
              <a:buFont typeface="Wingdings" panose="05000000000000000000" pitchFamily="2" charset="2"/>
              <a:buChar char="q"/>
            </a:pPr>
            <a:r>
              <a:rPr lang="es-ES" sz="2400" dirty="0">
                <a:latin typeface="Leelawadee UI" panose="020B0502040204020203" pitchFamily="34" charset="-34"/>
                <a:ea typeface="Times New Roman" panose="02020603050405020304" pitchFamily="18" charset="0"/>
                <a:cs typeface="Leelawadee UI" panose="020B0502040204020203" pitchFamily="34" charset="-34"/>
              </a:rPr>
              <a:t>  </a:t>
            </a:r>
            <a:r>
              <a:rPr lang="es-CO" sz="2400" dirty="0">
                <a:latin typeface="Leelawadee UI" panose="020B0502040204020203" pitchFamily="34" charset="-34"/>
                <a:ea typeface="Times New Roman" panose="02020603050405020304" pitchFamily="18" charset="0"/>
                <a:cs typeface="Leelawadee UI" panose="020B0502040204020203" pitchFamily="34" charset="-34"/>
              </a:rPr>
              <a:t>Comisión Regional de Competitividad</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a:p>
            <a:pPr marL="285750" indent="-285750" algn="just">
              <a:spcAft>
                <a:spcPts val="0"/>
              </a:spcAft>
              <a:buFont typeface="Wingdings" panose="05000000000000000000" pitchFamily="2" charset="2"/>
              <a:buChar char="q"/>
            </a:pPr>
            <a:r>
              <a:rPr lang="es-CO" sz="2400" dirty="0">
                <a:latin typeface="Leelawadee UI" panose="020B0502040204020203" pitchFamily="34" charset="-34"/>
                <a:ea typeface="Times New Roman" panose="02020603050405020304" pitchFamily="18" charset="0"/>
                <a:cs typeface="Leelawadee UI" panose="020B0502040204020203" pitchFamily="34" charset="-34"/>
              </a:rPr>
              <a:t> Asesorías en Emprendimiento.</a:t>
            </a:r>
          </a:p>
        </p:txBody>
      </p:sp>
    </p:spTree>
    <p:extLst>
      <p:ext uri="{BB962C8B-B14F-4D97-AF65-F5344CB8AC3E}">
        <p14:creationId xmlns:p14="http://schemas.microsoft.com/office/powerpoint/2010/main" val="384605846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731919"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095999" cy="492443"/>
          </a:xfrm>
          <a:prstGeom prst="rect">
            <a:avLst/>
          </a:prstGeom>
        </p:spPr>
        <p:txBody>
          <a:bodyPr wrap="square">
            <a:spAutoFit/>
          </a:bodyPr>
          <a:lstStyle/>
          <a:p>
            <a:pPr algn="ctr"/>
            <a:r>
              <a:rPr lang="es-CO" sz="2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p:txBody>
      </p:sp>
      <p:sp>
        <p:nvSpPr>
          <p:cNvPr id="12" name="Rectángulo 11">
            <a:extLst>
              <a:ext uri="{FF2B5EF4-FFF2-40B4-BE49-F238E27FC236}">
                <a16:creationId xmlns:a16="http://schemas.microsoft.com/office/drawing/2014/main" id="{59419387-3726-4304-AF55-6EA756620F75}"/>
              </a:ext>
            </a:extLst>
          </p:cNvPr>
          <p:cNvSpPr/>
          <p:nvPr/>
        </p:nvSpPr>
        <p:spPr>
          <a:xfrm>
            <a:off x="1274619" y="1356550"/>
            <a:ext cx="9458036" cy="4339650"/>
          </a:xfrm>
          <a:prstGeom prst="rect">
            <a:avLst/>
          </a:prstGeom>
        </p:spPr>
        <p:txBody>
          <a:bodyPr wrap="square">
            <a:spAutoFit/>
          </a:bodyPr>
          <a:lstStyle/>
          <a:p>
            <a:pPr algn="ctr">
              <a:spcAft>
                <a:spcPts val="0"/>
              </a:spcAft>
            </a:pPr>
            <a:r>
              <a:rPr lang="es-ES" sz="2400" b="1" dirty="0">
                <a:solidFill>
                  <a:srgbClr val="CC9900"/>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rPr>
              <a:t>Red Regional de Emprendimiento</a:t>
            </a:r>
            <a:endParaRPr lang="es-CO" sz="2400" b="1" dirty="0">
              <a:solidFill>
                <a:srgbClr val="CC9900"/>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endParaRPr>
          </a:p>
          <a:p>
            <a:pPr algn="just">
              <a:spcAft>
                <a:spcPts val="0"/>
              </a:spcAft>
            </a:pPr>
            <a:r>
              <a:rPr lang="es-ES" sz="2400" dirty="0">
                <a:latin typeface="Tahoma" panose="020B0604030504040204" pitchFamily="34" charset="0"/>
                <a:ea typeface="Times New Roman" panose="02020603050405020304" pitchFamily="18" charset="0"/>
              </a:rPr>
              <a:t> </a:t>
            </a:r>
            <a:endParaRPr lang="es-CO" sz="2400" dirty="0">
              <a:latin typeface="Times New Roman" panose="02020603050405020304" pitchFamily="18" charset="0"/>
              <a:ea typeface="Times New Roman" panose="02020603050405020304" pitchFamily="18" charset="0"/>
            </a:endParaRPr>
          </a:p>
          <a:p>
            <a:pPr lvl="0" algn="just">
              <a:spcAft>
                <a:spcPts val="0"/>
              </a:spcAft>
            </a:pPr>
            <a:r>
              <a:rPr lang="es-ES" dirty="0">
                <a:latin typeface="Tahoma" panose="020B0604030504040204" pitchFamily="34" charset="0"/>
                <a:ea typeface="Times New Roman" panose="02020603050405020304" pitchFamily="18" charset="0"/>
              </a:rPr>
              <a:t>1. Se estableció el Plan Anual de Trabajo de la RRE, incluyendo las actividades puntuales y las metas a alcanzar para la vigencia. De igual forma, se han venido realizando reuniones periódicas logrando una mayor articulación de las Entidades e Instituciones que conforman la Red.</a:t>
            </a:r>
            <a:endParaRPr lang="es-CO" dirty="0">
              <a:latin typeface="Times New Roman" panose="02020603050405020304" pitchFamily="18" charset="0"/>
              <a:ea typeface="Times New Roman" panose="02020603050405020304" pitchFamily="18" charset="0"/>
            </a:endParaRPr>
          </a:p>
          <a:p>
            <a:pPr marL="457200" algn="just">
              <a:spcAft>
                <a:spcPts val="0"/>
              </a:spcAft>
            </a:pPr>
            <a:r>
              <a:rPr lang="es-ES"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a:p>
            <a:r>
              <a:rPr lang="es-ES" dirty="0">
                <a:latin typeface="Tahoma" panose="020B0604030504040204" pitchFamily="34" charset="0"/>
                <a:ea typeface="Times New Roman" panose="02020603050405020304" pitchFamily="18" charset="0"/>
              </a:rPr>
              <a:t>2. Se realizaron reuniones para la estructuración de un plan de trabajo y crear la marca “RRE” para que esta sea visible y reconocida a nivel local.</a:t>
            </a:r>
          </a:p>
          <a:p>
            <a:endParaRPr lang="es-ES" dirty="0">
              <a:latin typeface="Tahoma" panose="020B0604030504040204" pitchFamily="34" charset="0"/>
            </a:endParaRPr>
          </a:p>
          <a:p>
            <a:r>
              <a:rPr lang="es-ES" dirty="0">
                <a:latin typeface="Tahoma" panose="020B0604030504040204" pitchFamily="34" charset="0"/>
              </a:rPr>
              <a:t>3. Se estudio la creación de visión, misión y objetivos.</a:t>
            </a:r>
          </a:p>
          <a:p>
            <a:endParaRPr lang="es-ES" dirty="0">
              <a:latin typeface="Tahoma" panose="020B0604030504040204" pitchFamily="34" charset="0"/>
            </a:endParaRPr>
          </a:p>
          <a:p>
            <a:r>
              <a:rPr lang="es-ES" dirty="0">
                <a:latin typeface="Tahoma" panose="020B0604030504040204" pitchFamily="34" charset="0"/>
              </a:rPr>
              <a:t>4. Ruta de entidades la RRE.</a:t>
            </a:r>
            <a:endParaRPr lang="es-CO" dirty="0"/>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Tree>
    <p:extLst>
      <p:ext uri="{BB962C8B-B14F-4D97-AF65-F5344CB8AC3E}">
        <p14:creationId xmlns:p14="http://schemas.microsoft.com/office/powerpoint/2010/main" val="15347751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012" y="319120"/>
            <a:ext cx="11313994" cy="652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5" name="3 CuadroTexto"/>
          <p:cNvSpPr txBox="1">
            <a:spLocks noChangeArrowheads="1"/>
          </p:cNvSpPr>
          <p:nvPr/>
        </p:nvSpPr>
        <p:spPr bwMode="auto">
          <a:xfrm>
            <a:off x="6268994" y="2641887"/>
            <a:ext cx="396081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fontAlgn="base" hangingPunct="1">
              <a:spcBef>
                <a:spcPct val="0"/>
              </a:spcBef>
              <a:spcAft>
                <a:spcPct val="0"/>
              </a:spcAft>
              <a:buFontTx/>
              <a:buNone/>
            </a:pPr>
            <a:r>
              <a:rPr lang="es-AR" sz="1800" dirty="0">
                <a:latin typeface="Leelawadee UI" panose="020B0502040204020203" pitchFamily="34" charset="-34"/>
                <a:ea typeface="Calibri" panose="020F0502020204030204" pitchFamily="34" charset="0"/>
                <a:cs typeface="Leelawadee UI" panose="020B0502040204020203" pitchFamily="34" charset="-34"/>
              </a:rPr>
              <a:t>La Cámara de Comercio de San Andrés, Providencia y Santa Catalina, será reconocida por prestar servicios registrales de excelente calidad, posicionándose como ente dinamizador del desarrollo integral y sostenible de la reserva Sea </a:t>
            </a:r>
            <a:r>
              <a:rPr lang="es-AR" sz="1800" dirty="0" err="1">
                <a:latin typeface="Leelawadee UI" panose="020B0502040204020203" pitchFamily="34" charset="-34"/>
                <a:ea typeface="Calibri" panose="020F0502020204030204" pitchFamily="34" charset="0"/>
                <a:cs typeface="Leelawadee UI" panose="020B0502040204020203" pitchFamily="34" charset="-34"/>
              </a:rPr>
              <a:t>Flower</a:t>
            </a:r>
            <a:r>
              <a:rPr lang="es-AR" sz="1800" dirty="0">
                <a:latin typeface="Leelawadee UI" panose="020B0502040204020203" pitchFamily="34" charset="-34"/>
                <a:ea typeface="Calibri" panose="020F0502020204030204" pitchFamily="34" charset="0"/>
                <a:cs typeface="Leelawadee UI" panose="020B0502040204020203" pitchFamily="34" charset="-34"/>
              </a:rPr>
              <a:t>, mediante  programas y proyectos de alto impacto en innovación y competitividad empresarial</a:t>
            </a:r>
            <a:r>
              <a:rPr lang="es-CO" altLang="es-AR" sz="1800" dirty="0">
                <a:latin typeface="Leelawadee UI" panose="020B0502040204020203" pitchFamily="34" charset="-34"/>
                <a:ea typeface="Tahoma" panose="020B0604030504040204" pitchFamily="34" charset="0"/>
                <a:cs typeface="Leelawadee UI" panose="020B0502040204020203" pitchFamily="34" charset="-34"/>
              </a:rPr>
              <a:t>.</a:t>
            </a:r>
          </a:p>
        </p:txBody>
      </p:sp>
      <p:sp>
        <p:nvSpPr>
          <p:cNvPr id="7" name="6 CuadroTexto"/>
          <p:cNvSpPr txBox="1"/>
          <p:nvPr/>
        </p:nvSpPr>
        <p:spPr>
          <a:xfrm>
            <a:off x="5638758" y="2056100"/>
            <a:ext cx="5221287" cy="585787"/>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VISIÓN</a:t>
            </a:r>
          </a:p>
        </p:txBody>
      </p:sp>
      <p:sp>
        <p:nvSpPr>
          <p:cNvPr id="8" name="7 CuadroTexto"/>
          <p:cNvSpPr txBox="1"/>
          <p:nvPr/>
        </p:nvSpPr>
        <p:spPr>
          <a:xfrm>
            <a:off x="1843366" y="640372"/>
            <a:ext cx="3602037" cy="585787"/>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MISIÓN</a:t>
            </a:r>
          </a:p>
        </p:txBody>
      </p:sp>
      <p:sp>
        <p:nvSpPr>
          <p:cNvPr id="2" name="Rectángulo 1"/>
          <p:cNvSpPr/>
          <p:nvPr/>
        </p:nvSpPr>
        <p:spPr>
          <a:xfrm>
            <a:off x="1713470" y="1370648"/>
            <a:ext cx="3861831" cy="3170099"/>
          </a:xfrm>
          <a:prstGeom prst="rect">
            <a:avLst/>
          </a:prstGeom>
        </p:spPr>
        <p:txBody>
          <a:bodyPr wrap="square">
            <a:spAutoFit/>
          </a:bodyPr>
          <a:lstStyle/>
          <a:p>
            <a:pPr algn="just"/>
            <a:r>
              <a:rPr lang="es-CO" sz="2000" dirty="0">
                <a:latin typeface="Leelawadee UI" panose="020B0502040204020203" pitchFamily="34" charset="-34"/>
                <a:ea typeface="Tahoma" panose="020B0604030504040204" pitchFamily="34" charset="0"/>
                <a:cs typeface="Leelawadee UI" panose="020B0502040204020203" pitchFamily="34" charset="-34"/>
              </a:rPr>
              <a:t>Somos una entidad de derecho privado, de carácter corporativo, gremial y sin ánimo de lucro, que contribuye al desarrollo regional mediante el cumplimiento de funciones de registros públicos y desarrollo empresarial, en el departamento archipiélago de San Andrés, Providencia y Santa Catalina</a:t>
            </a:r>
          </a:p>
        </p:txBody>
      </p:sp>
    </p:spTree>
    <p:extLst>
      <p:ext uri="{BB962C8B-B14F-4D97-AF65-F5344CB8AC3E}">
        <p14:creationId xmlns:p14="http://schemas.microsoft.com/office/powerpoint/2010/main" val="284463066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583770"/>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095999" cy="369332"/>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102355"/>
            <a:ext cx="9458036" cy="4744247"/>
          </a:xfrm>
          <a:prstGeom prst="rect">
            <a:avLst/>
          </a:prstGeom>
        </p:spPr>
        <p:txBody>
          <a:bodyPr wrap="square">
            <a:spAutoFit/>
          </a:bodyPr>
          <a:lstStyle/>
          <a:p>
            <a:pPr lvl="0" algn="ctr" defTabSz="457200"/>
            <a:r>
              <a:rPr lang="es-ES" sz="1600" b="1" dirty="0">
                <a:solidFill>
                  <a:srgbClr val="CC9900"/>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Comisión Nacional de Competitividad</a:t>
            </a:r>
          </a:p>
          <a:p>
            <a:pPr lvl="0" algn="ctr" defTabSz="457200"/>
            <a:endParaRPr lang="es-ES" sz="1100"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1. El Sistema Administrativo Nacional de Competitividad (SNC)creado por el Gobierno Nacional en el año 2006 mediante el decreto 2828 y el CONPES 3439 de 2006.</a:t>
            </a:r>
          </a:p>
          <a:p>
            <a:pPr lvl="0" algn="just" defTabSz="457200"/>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2. Para el funcionamiento de la CRC es necesario articular tres aspectos fundamentales:</a:t>
            </a: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•Estructura</a:t>
            </a: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•Funciones y competencias</a:t>
            </a: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•Sostenibilidad</a:t>
            </a:r>
          </a:p>
          <a:p>
            <a:pPr lvl="0" algn="just" defTabSz="457200"/>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lnSpc>
                <a:spcPct val="107000"/>
              </a:lnSpc>
              <a:spcAft>
                <a:spcPts val="800"/>
              </a:spcAft>
              <a:tabLst>
                <a:tab pos="3076575" algn="l"/>
              </a:tabLst>
            </a:pPr>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3. </a:t>
            </a:r>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El comité técnico de la CRC se ha dado la tarea de reactivar nuevamente la Comisión, ya que es de mandato Nacional por parte del Ministerio de Comercio, Industria y Turismo. Se han realizado varios levantamientos de documentos que son de importancia para que esta pueda funcionar, pero al mismo tiempo la continuidad de la misma se ha visto interrumpida por varios motivos. Es por esto que se toma la decisión de iniciar la Comisión desde cero regidos por el Decreto 0287 del 13 de noviembre de 2012, quien es el que rige la CRC en el Departamento. Cabe resaltar que para que se pueda sacar adelante una ruta de Competitividad, todos las instancias del Sistema Administrativo Nacional, pongan de su parte. Esta comisión esta estructurada de la siguiente forma:</a:t>
            </a:r>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La Asamblea de la Comisión</a:t>
            </a:r>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Comité Ejecutivo</a:t>
            </a:r>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Secretaria Técnica</a:t>
            </a:r>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Comité técnico. Director Ejecutivo</a:t>
            </a:r>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CO"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Mesas de trabajo.</a:t>
            </a:r>
          </a:p>
          <a:p>
            <a:pPr lvl="0" algn="just" defTabSz="457200"/>
            <a:endPar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defTabSz="457200"/>
            <a:r>
              <a:rPr lang="es-ES" sz="11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Se mantuvieron 4 comités a lo largo del año, tratando temas de interés sobre reapertura de la CRC, se realizaron talleres con Confecámaras para establecer lineamientos pertinentes, para la puesta en marcha de la comisión, según los parámetros establecidos.</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Tree>
    <p:extLst>
      <p:ext uri="{BB962C8B-B14F-4D97-AF65-F5344CB8AC3E}">
        <p14:creationId xmlns:p14="http://schemas.microsoft.com/office/powerpoint/2010/main" val="261690201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583770"/>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095999" cy="400110"/>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4062651"/>
          </a:xfrm>
          <a:prstGeom prst="rect">
            <a:avLst/>
          </a:prstGeom>
        </p:spPr>
        <p:txBody>
          <a:bodyPr wrap="square">
            <a:spAutoFit/>
          </a:bodyPr>
          <a:lstStyle/>
          <a:p>
            <a:pPr algn="ctr"/>
            <a:r>
              <a:rPr lang="es-CO" b="1" dirty="0">
                <a:solidFill>
                  <a:srgbClr val="CC9900"/>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ASESORÍAS EN EMPRENDIMIENTO</a:t>
            </a:r>
          </a:p>
          <a:p>
            <a:pPr algn="ctr"/>
            <a:endParaRPr lang="es-CO" b="1"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A lo largo del 2019 se efectuaron asesorías a los emprendedores que se acercaron a la Cámara para realizar consultas relacionadas con convocatorias a fuentes de financiación, formación, ruedas de negocio, proyectos e información en general. </a:t>
            </a:r>
          </a:p>
          <a:p>
            <a:pPr algn="just"/>
            <a:endParaRPr lang="es-CO"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Se ha diseñado un directorio de los actores del emprendimiento en el Archipiélago, el cual es suministrado en las asesorías a los emprendedores para que les sirva como guía y puedan recibir la información de primera mano y de forma oportuna en cada una de las etapas de su negocio.</a:t>
            </a:r>
          </a:p>
          <a:p>
            <a:pPr algn="just"/>
            <a:endParaRPr lang="es-CO"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Por medio de la RRE se atiende e impulsa a emprendedores en todo lo relacionado con las políticas y lineamientos para la comercialización de sus bienes y/o servicios.</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Tree>
    <p:extLst>
      <p:ext uri="{BB962C8B-B14F-4D97-AF65-F5344CB8AC3E}">
        <p14:creationId xmlns:p14="http://schemas.microsoft.com/office/powerpoint/2010/main" val="352432513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235652" y="560946"/>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562162" y="1990716"/>
            <a:ext cx="8772113" cy="3046988"/>
          </a:xfrm>
          <a:prstGeom prst="rect">
            <a:avLst/>
          </a:prstGeom>
        </p:spPr>
        <p:txBody>
          <a:bodyPr wrap="square">
            <a:spAutoFit/>
          </a:bodyPr>
          <a:lstStyle/>
          <a:p>
            <a:pPr lvl="0" algn="just" defTabSz="457200"/>
            <a:r>
              <a:rPr lang="es-CO" sz="1600" dirty="0">
                <a:solidFill>
                  <a:prstClr val="black"/>
                </a:solidFill>
                <a:latin typeface="Tahoma" panose="020B0604030504040204" pitchFamily="34" charset="0"/>
                <a:ea typeface="Tahoma" panose="020B0604030504040204" pitchFamily="34" charset="0"/>
                <a:cs typeface="Tahoma" panose="020B0604030504040204" pitchFamily="34" charset="0"/>
              </a:rPr>
              <a:t>La ALIANZA REGIONAL PARA LA INNOVACIÓN – REGIÓN CARIBE, es un programa que busca cofinanciar proyectos de innovación incremental dirigido a las micro, pequeñas y medianas empresas, adscritas a las cámaras de comercio de Barranquilla, Cartagena, La Guajira, Magangué, Montería, San Andrés, Santa Marta para el Magdalena, Sincelejo y Valledupar, y que además hayan renovado su registro mercantil en el 2018. Las propuestas para asignar recursos de cofinanciación, deben estar enfocadas a implementar prototipos y/o proyectos innovadores de bajo costo y de ejecución inmediata</a:t>
            </a:r>
            <a:r>
              <a:rPr lang="es-ES" sz="16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s-CO" sz="1600" dirty="0">
                <a:solidFill>
                  <a:prstClr val="black"/>
                </a:solidFill>
                <a:latin typeface="Tahoma" panose="020B0604030504040204" pitchFamily="34" charset="0"/>
                <a:ea typeface="Tahoma" panose="020B0604030504040204" pitchFamily="34" charset="0"/>
                <a:cs typeface="Tahoma" panose="020B0604030504040204" pitchFamily="34" charset="0"/>
              </a:rPr>
              <a:t>Se considera innovación incremental cuando se crea un valor sobre un producto que ya existe, añadiéndole nuevas mejoras. Este tipo de innovación parte de una base conceptual ya existente, e introduce ciertos cambios, por norma general se trata de pequeñas modificaciones, que mejoran el producto en algún aspecto: puede ser una mejora de su imagen o apariencia, un incremento de sus funcionalidades o prestaciones que ofrece,  o la modificación de algún aspecto a fin de mejorar su eficiencia. (EAE.es, 2014) </a:t>
            </a:r>
            <a:endParaRPr lang="es-ES"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1947907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235652" y="560946"/>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19926" y="691232"/>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562162" y="1990716"/>
            <a:ext cx="8772113" cy="3249095"/>
          </a:xfrm>
          <a:prstGeom prst="rect">
            <a:avLst/>
          </a:prstGeom>
        </p:spPr>
        <p:txBody>
          <a:bodyPr wrap="square">
            <a:spAutoFit/>
          </a:bodyPr>
          <a:lstStyle/>
          <a:p>
            <a:pPr lvl="0" algn="just">
              <a:lnSpc>
                <a:spcPct val="115000"/>
              </a:lnSpc>
              <a:spcAft>
                <a:spcPts val="1000"/>
              </a:spcAft>
            </a:pPr>
            <a:r>
              <a:rPr lang="es-CO" sz="1600" b="1" dirty="0">
                <a:latin typeface="Arial" panose="020B0604020202020204" pitchFamily="34" charset="0"/>
                <a:cs typeface="Arial" panose="020B0604020202020204" pitchFamily="34" charset="0"/>
              </a:rPr>
              <a:t>1.</a:t>
            </a:r>
            <a:r>
              <a:rPr lang="es-CO" sz="1600" b="1" dirty="0">
                <a:solidFill>
                  <a:schemeClr val="accent4">
                    <a:lumMod val="50000"/>
                  </a:schemeClr>
                </a:solidFill>
                <a:latin typeface="Arial" panose="020B0604020202020204" pitchFamily="34" charset="0"/>
                <a:cs typeface="Arial" panose="020B0604020202020204" pitchFamily="34" charset="0"/>
              </a:rPr>
              <a:t> </a:t>
            </a:r>
            <a:r>
              <a:rPr lang="es-CO" sz="1600" b="1" dirty="0">
                <a:latin typeface="Arial" panose="020B0604020202020204" pitchFamily="34" charset="0"/>
                <a:ea typeface="Calibri" panose="020F0502020204030204" pitchFamily="34" charset="0"/>
                <a:cs typeface="Arial" panose="020B0604020202020204" pitchFamily="34" charset="0"/>
              </a:rPr>
              <a:t>PARTICIPACIÓN DE LA CÁMARA DE COMERCIO DE SAN ANDRÉS, PROVIDENCIA Y SANTA CATALINA</a:t>
            </a:r>
            <a:endParaRPr lang="es-ES" sz="1600" dirty="0">
              <a:latin typeface="Arial" panose="020B0604020202020204" pitchFamily="34" charset="0"/>
              <a:ea typeface="Times New Roman" panose="02020603050405020304" pitchFamily="18" charset="0"/>
              <a:cs typeface="Arial" panose="020B0604020202020204" pitchFamily="34" charset="0"/>
            </a:endParaRPr>
          </a:p>
          <a:p>
            <a:pPr algn="just"/>
            <a:r>
              <a:rPr lang="es-CO" sz="1600" dirty="0">
                <a:latin typeface="Arial" panose="020B0604020202020204" pitchFamily="34" charset="0"/>
                <a:ea typeface="Calibri" panose="020F0502020204030204" pitchFamily="34" charset="0"/>
                <a:cs typeface="Arial" panose="020B0604020202020204" pitchFamily="34" charset="0"/>
              </a:rPr>
              <a:t>La cámara de Comercio de San Andrés, Providencia y Santa catalina, ha participado desde el inicio del proyecto en  las versiones que ha tenido alianzas para la innovación desde el 2015 se realizo la vinculación a este con un plan piloto y ya hasta el 2016 se realizo alianza fase II. En la versión IV se logró beneficiar a 4 empresas, que culminaron satisfactoriamente la “ruta de innovación, y llevaron a cabo la implementación de sus proyectos de innovación e incrementaron su productividad e ingresos por medio del proyecto, esta fase se manejo desde septiembre de 2018 y dio fin en marzo del 2019.</a:t>
            </a:r>
          </a:p>
          <a:p>
            <a:pPr algn="just"/>
            <a:endParaRPr lang="es-CO" sz="1600" dirty="0">
              <a:latin typeface="Arial" panose="020B0604020202020204" pitchFamily="34" charset="0"/>
              <a:cs typeface="Arial" panose="020B0604020202020204" pitchFamily="34" charset="0"/>
            </a:endParaRPr>
          </a:p>
          <a:p>
            <a:pPr algn="just"/>
            <a:r>
              <a:rPr lang="es-CO" sz="1600" dirty="0">
                <a:latin typeface="Arial" panose="020B0604020202020204" pitchFamily="34" charset="0"/>
                <a:cs typeface="Arial" panose="020B0604020202020204" pitchFamily="34" charset="0"/>
              </a:rPr>
              <a:t>Resaltando que en las 3 fases que se han llevado a cabo se ha beneficiado a 8 empresas del Departamento</a:t>
            </a:r>
            <a:endParaRPr lang="es-ES"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232123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15034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562162" y="1990716"/>
            <a:ext cx="8772113" cy="2423036"/>
          </a:xfrm>
          <a:prstGeom prst="rect">
            <a:avLst/>
          </a:prstGeom>
        </p:spPr>
        <p:txBody>
          <a:bodyPr wrap="square">
            <a:spAutoFit/>
          </a:bodyPr>
          <a:lstStyle/>
          <a:p>
            <a:pPr lvl="1">
              <a:lnSpc>
                <a:spcPct val="115000"/>
              </a:lnSpc>
              <a:spcAft>
                <a:spcPts val="1000"/>
              </a:spcAft>
            </a:pPr>
            <a:r>
              <a:rPr lang="es-CO" b="1" dirty="0">
                <a:latin typeface="Leelawadee UI" panose="020B0502040204020203" pitchFamily="34" charset="-34"/>
                <a:ea typeface="Calibri" panose="020F0502020204030204" pitchFamily="34" charset="0"/>
                <a:cs typeface="Leelawadee UI" panose="020B0502040204020203" pitchFamily="34" charset="-34"/>
              </a:rPr>
              <a:t>2. </a:t>
            </a:r>
            <a:r>
              <a:rPr lang="es-CO" b="1" dirty="0">
                <a:latin typeface="Leelawadee UI" panose="020B0502040204020203" pitchFamily="34" charset="-34"/>
                <a:ea typeface="Tahoma" panose="020B0604030504040204" pitchFamily="34" charset="0"/>
                <a:cs typeface="Leelawadee UI" panose="020B0502040204020203" pitchFamily="34" charset="-34"/>
              </a:rPr>
              <a:t>PARTICIPACIÓN EN COMITÉ TÉCNICOS</a:t>
            </a:r>
            <a:endParaRPr lang="es-ES" dirty="0">
              <a:latin typeface="Leelawadee UI" panose="020B0502040204020203" pitchFamily="34" charset="-34"/>
              <a:ea typeface="Tahoma" panose="020B0604030504040204" pitchFamily="34" charset="0"/>
              <a:cs typeface="Leelawadee UI" panose="020B0502040204020203" pitchFamily="34" charset="-34"/>
            </a:endParaRPr>
          </a:p>
          <a:p>
            <a:pPr algn="just">
              <a:lnSpc>
                <a:spcPct val="115000"/>
              </a:lnSpc>
              <a:spcAft>
                <a:spcPts val="1000"/>
              </a:spcAft>
            </a:pPr>
            <a:r>
              <a:rPr lang="es-CO" dirty="0">
                <a:latin typeface="Leelawadee UI" panose="020B0502040204020203" pitchFamily="34" charset="-34"/>
                <a:ea typeface="Tahoma" panose="020B0604030504040204" pitchFamily="34" charset="0"/>
                <a:cs typeface="Leelawadee UI" panose="020B0502040204020203" pitchFamily="34" charset="-34"/>
              </a:rPr>
              <a:t>El pasado 29 de Noviembre de 2019 se sostuvo la ultima reunión del año con las cámaras aliadas de la región caribe y la Señora Diana  Vivas de Confecámaras en el cual se estableció y realizo la escogencia de la empresa aliada para ser la encargada del desarrollo técnico del proyecto, se escogió la empresa Genie Latam por unanimidad, todo esto con el fin de empezar alianzas fase V a mediados de enero del 2020.</a:t>
            </a:r>
            <a:endParaRPr lang="es-ES" dirty="0">
              <a:latin typeface="Leelawadee UI" panose="020B0502040204020203" pitchFamily="34" charset="-34"/>
              <a:ea typeface="Times New Roman" panose="02020603050405020304" pitchFamily="18" charset="0"/>
              <a:cs typeface="Leelawadee UI" panose="020B0502040204020203" pitchFamily="34" charset="-34"/>
            </a:endParaRPr>
          </a:p>
        </p:txBody>
      </p:sp>
    </p:spTree>
    <p:extLst>
      <p:ext uri="{BB962C8B-B14F-4D97-AF65-F5344CB8AC3E}">
        <p14:creationId xmlns:p14="http://schemas.microsoft.com/office/powerpoint/2010/main" val="312095262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15034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636053" y="1773837"/>
            <a:ext cx="8772113" cy="3673313"/>
          </a:xfrm>
          <a:prstGeom prst="rect">
            <a:avLst/>
          </a:prstGeom>
        </p:spPr>
        <p:txBody>
          <a:bodyPr wrap="square">
            <a:spAutoFit/>
          </a:bodyPr>
          <a:lstStyle/>
          <a:p>
            <a:pPr algn="just">
              <a:lnSpc>
                <a:spcPct val="115000"/>
              </a:lnSpc>
              <a:spcAft>
                <a:spcPts val="1000"/>
              </a:spcAft>
            </a:pPr>
            <a:r>
              <a:rPr lang="es-CO" sz="1400" b="1" dirty="0">
                <a:latin typeface="Leelawadee UI" panose="020B0502040204020203" pitchFamily="34" charset="-34"/>
                <a:ea typeface="Calibri" panose="020F0502020204030204" pitchFamily="34" charset="0"/>
                <a:cs typeface="Leelawadee UI" panose="020B0502040204020203" pitchFamily="34" charset="-34"/>
              </a:rPr>
              <a:t>3. Las empresas que han sido beneficiarias son</a:t>
            </a:r>
            <a:r>
              <a:rPr lang="es-CO" sz="1400" dirty="0">
                <a:latin typeface="Leelawadee UI" panose="020B0502040204020203" pitchFamily="34" charset="-34"/>
                <a:ea typeface="Calibri" panose="020F0502020204030204" pitchFamily="34" charset="0"/>
                <a:cs typeface="Leelawadee UI" panose="020B0502040204020203" pitchFamily="34" charset="-34"/>
              </a:rPr>
              <a:t>:</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0"/>
              </a:spcAft>
              <a:buFont typeface="Wingdings" panose="05000000000000000000" pitchFamily="2" charset="2"/>
              <a:buChar char=""/>
            </a:pPr>
            <a:r>
              <a:rPr lang="es-CO" sz="1400" dirty="0">
                <a:latin typeface="Leelawadee UI" panose="020B0502040204020203" pitchFamily="34" charset="-34"/>
                <a:ea typeface="Calibri" panose="020F0502020204030204" pitchFamily="34" charset="0"/>
                <a:cs typeface="Leelawadee UI" panose="020B0502040204020203" pitchFamily="34" charset="-34"/>
              </a:rPr>
              <a:t>Segunda versión:</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0"/>
              </a:spcAft>
              <a:buFont typeface="+mj-lt"/>
              <a:buAutoNum type="alphaLcParenR"/>
            </a:pPr>
            <a:r>
              <a:rPr lang="es-CO" sz="1400" dirty="0">
                <a:latin typeface="Leelawadee UI" panose="020B0502040204020203" pitchFamily="34" charset="-34"/>
                <a:ea typeface="Calibri" panose="020F0502020204030204" pitchFamily="34" charset="0"/>
                <a:cs typeface="Leelawadee UI" panose="020B0502040204020203" pitchFamily="34" charset="-34"/>
              </a:rPr>
              <a:t>OCEAN OPTIQUE</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0"/>
              </a:spcAft>
              <a:buFont typeface="+mj-lt"/>
              <a:buAutoNum type="alphaLcParenR"/>
            </a:pPr>
            <a:r>
              <a:rPr lang="es-CO" sz="1400" dirty="0">
                <a:latin typeface="Leelawadee UI" panose="020B0502040204020203" pitchFamily="34" charset="-34"/>
                <a:ea typeface="Calibri" panose="020F0502020204030204" pitchFamily="34" charset="0"/>
                <a:cs typeface="Leelawadee UI" panose="020B0502040204020203" pitchFamily="34" charset="-34"/>
              </a:rPr>
              <a:t>MMS EVENTS PLANEER AND LOGISTICS LTDA</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0"/>
              </a:spcAft>
              <a:buFont typeface="Wingdings" panose="05000000000000000000" pitchFamily="2" charset="2"/>
              <a:buChar char=""/>
            </a:pPr>
            <a:r>
              <a:rPr lang="es-CO" sz="1400" dirty="0">
                <a:latin typeface="Leelawadee UI" panose="020B0502040204020203" pitchFamily="34" charset="-34"/>
                <a:ea typeface="Calibri" panose="020F0502020204030204" pitchFamily="34" charset="0"/>
                <a:cs typeface="Leelawadee UI" panose="020B0502040204020203" pitchFamily="34" charset="-34"/>
              </a:rPr>
              <a:t>Tercera versión</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0"/>
              </a:spcAft>
              <a:buFont typeface="+mj-lt"/>
              <a:buAutoNum type="alphaLcParenR"/>
            </a:pPr>
            <a:r>
              <a:rPr lang="es-CO" sz="1400" dirty="0">
                <a:latin typeface="Leelawadee UI" panose="020B0502040204020203" pitchFamily="34" charset="-34"/>
                <a:ea typeface="Calibri" panose="020F0502020204030204" pitchFamily="34" charset="0"/>
                <a:cs typeface="Leelawadee UI" panose="020B0502040204020203" pitchFamily="34" charset="-34"/>
              </a:rPr>
              <a:t>OCEAN EXPLORER S.A.S</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lgn="just">
              <a:lnSpc>
                <a:spcPct val="115000"/>
              </a:lnSpc>
              <a:spcAft>
                <a:spcPts val="1000"/>
              </a:spcAft>
              <a:buFont typeface="+mj-lt"/>
              <a:buAutoNum type="alphaLcParenR"/>
            </a:pPr>
            <a:r>
              <a:rPr lang="es-CO" sz="1400" dirty="0">
                <a:latin typeface="Leelawadee UI" panose="020B0502040204020203" pitchFamily="34" charset="-34"/>
                <a:ea typeface="Calibri" panose="020F0502020204030204" pitchFamily="34" charset="0"/>
                <a:cs typeface="Leelawadee UI" panose="020B0502040204020203" pitchFamily="34" charset="-34"/>
              </a:rPr>
              <a:t>SALA DE EXHIBICION MARINA THE PERSISTENCE S.A.S.</a:t>
            </a:r>
          </a:p>
          <a:p>
            <a:pPr marL="342900" lvl="0" indent="-342900" algn="just">
              <a:spcAft>
                <a:spcPts val="1000"/>
              </a:spcAft>
              <a:buFont typeface="Wingdings" panose="05000000000000000000" pitchFamily="2" charset="2"/>
              <a:buChar char="ü"/>
            </a:pPr>
            <a:r>
              <a:rPr lang="es-CO" sz="1400" dirty="0">
                <a:latin typeface="Leelawadee UI" panose="020B0502040204020203" pitchFamily="34" charset="-34"/>
                <a:ea typeface="Times New Roman" panose="02020603050405020304" pitchFamily="18" charset="0"/>
                <a:cs typeface="Leelawadee UI" panose="020B0502040204020203" pitchFamily="34" charset="-34"/>
              </a:rPr>
              <a:t>Cuarta versión. </a:t>
            </a:r>
          </a:p>
          <a:p>
            <a:pPr marL="342900" lvl="0" indent="-342900" algn="just">
              <a:spcAft>
                <a:spcPts val="1000"/>
              </a:spcAft>
              <a:buFont typeface="+mj-lt"/>
              <a:buAutoNum type="alphaLcParenR"/>
            </a:pPr>
            <a:r>
              <a:rPr lang="es-CO" sz="1400" dirty="0">
                <a:latin typeface="Leelawadee UI" panose="020B0502040204020203" pitchFamily="34" charset="-34"/>
                <a:ea typeface="Times New Roman" panose="02020603050405020304" pitchFamily="18" charset="0"/>
                <a:cs typeface="Leelawadee UI" panose="020B0502040204020203" pitchFamily="34" charset="-34"/>
              </a:rPr>
              <a:t>OCEAN EXPLORER</a:t>
            </a:r>
          </a:p>
          <a:p>
            <a:pPr marL="342900" lvl="0" indent="-342900" algn="just">
              <a:spcAft>
                <a:spcPts val="1000"/>
              </a:spcAft>
              <a:buFont typeface="+mj-lt"/>
              <a:buAutoNum type="alphaLcParenR"/>
            </a:pPr>
            <a:r>
              <a:rPr lang="es-CO" sz="1400" dirty="0">
                <a:latin typeface="Leelawadee UI" panose="020B0502040204020203" pitchFamily="34" charset="-34"/>
                <a:ea typeface="Times New Roman" panose="02020603050405020304" pitchFamily="18" charset="0"/>
                <a:cs typeface="Leelawadee UI" panose="020B0502040204020203" pitchFamily="34" charset="-34"/>
              </a:rPr>
              <a:t>2 OCEANOS</a:t>
            </a:r>
          </a:p>
          <a:p>
            <a:pPr marL="342900" lvl="0" indent="-342900" algn="just">
              <a:spcAft>
                <a:spcPts val="1000"/>
              </a:spcAft>
              <a:buFont typeface="+mj-lt"/>
              <a:buAutoNum type="alphaLcParenR"/>
            </a:pPr>
            <a:r>
              <a:rPr lang="es-CO" sz="1400" dirty="0">
                <a:latin typeface="Leelawadee UI" panose="020B0502040204020203" pitchFamily="34" charset="-34"/>
                <a:ea typeface="Times New Roman" panose="02020603050405020304" pitchFamily="18" charset="0"/>
                <a:cs typeface="Leelawadee UI" panose="020B0502040204020203" pitchFamily="34" charset="-34"/>
              </a:rPr>
              <a:t>MMS. EVNTS</a:t>
            </a:r>
          </a:p>
          <a:p>
            <a:pPr marL="342900" lvl="0" indent="-342900" algn="just">
              <a:spcAft>
                <a:spcPts val="1000"/>
              </a:spcAft>
              <a:buFont typeface="+mj-lt"/>
              <a:buAutoNum type="alphaLcParenR"/>
            </a:pPr>
            <a:r>
              <a:rPr lang="es-CO" sz="1400" dirty="0">
                <a:latin typeface="Leelawadee UI" panose="020B0502040204020203" pitchFamily="34" charset="-34"/>
                <a:ea typeface="Times New Roman" panose="02020603050405020304" pitchFamily="18" charset="0"/>
                <a:cs typeface="Leelawadee UI" panose="020B0502040204020203" pitchFamily="34" charset="-34"/>
              </a:rPr>
              <a:t>NAUTICA VIEW</a:t>
            </a:r>
            <a:endParaRPr lang="es-ES" sz="1400" dirty="0">
              <a:latin typeface="Leelawadee UI" panose="020B0502040204020203" pitchFamily="34" charset="-34"/>
              <a:ea typeface="Times New Roman" panose="02020603050405020304" pitchFamily="18" charset="0"/>
              <a:cs typeface="Leelawadee UI" panose="020B0502040204020203" pitchFamily="34" charset="-34"/>
            </a:endParaRPr>
          </a:p>
        </p:txBody>
      </p:sp>
    </p:spTree>
    <p:extLst>
      <p:ext uri="{BB962C8B-B14F-4D97-AF65-F5344CB8AC3E}">
        <p14:creationId xmlns:p14="http://schemas.microsoft.com/office/powerpoint/2010/main" val="137769877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15034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636053" y="1773837"/>
            <a:ext cx="8772113" cy="3776162"/>
          </a:xfrm>
          <a:prstGeom prst="rect">
            <a:avLst/>
          </a:prstGeom>
        </p:spPr>
        <p:txBody>
          <a:bodyPr wrap="square">
            <a:spAutoFit/>
          </a:bodyPr>
          <a:lstStyle/>
          <a:p>
            <a:pPr lvl="1" algn="just">
              <a:lnSpc>
                <a:spcPct val="115000"/>
              </a:lnSpc>
              <a:spcBef>
                <a:spcPts val="1800"/>
              </a:spcBef>
              <a:spcAft>
                <a:spcPts val="1200"/>
              </a:spcAft>
            </a:pPr>
            <a:r>
              <a:rPr lang="es-CO" sz="1600" b="1"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4.</a:t>
            </a:r>
            <a:r>
              <a:rPr lang="es-ES" sz="1600" b="1" cap="all" dirty="0">
                <a:latin typeface="Leelawadee UI" panose="020B0502040204020203" pitchFamily="34" charset="-34"/>
                <a:ea typeface="Times New Roman" panose="02020603050405020304" pitchFamily="18" charset="0"/>
                <a:cs typeface="Leelawadee UI" panose="020B0502040204020203" pitchFamily="34" charset="-34"/>
              </a:rPr>
              <a:t> </a:t>
            </a:r>
            <a:r>
              <a:rPr lang="es-CO" sz="1600" b="1" cap="all" dirty="0">
                <a:latin typeface="Leelawadee UI" panose="020B0502040204020203" pitchFamily="34" charset="-34"/>
                <a:ea typeface="Times New Roman" panose="02020603050405020304" pitchFamily="18" charset="0"/>
                <a:cs typeface="Leelawadee UI" panose="020B0502040204020203" pitchFamily="34" charset="-34"/>
              </a:rPr>
              <a:t>PLAZO DE EJECUCIÓN: </a:t>
            </a:r>
            <a:endParaRPr lang="es-ES" sz="1600" b="1" cap="all" dirty="0">
              <a:latin typeface="Leelawadee UI" panose="020B0502040204020203" pitchFamily="34" charset="-34"/>
              <a:ea typeface="Times New Roman" panose="02020603050405020304" pitchFamily="18" charset="0"/>
              <a:cs typeface="Leelawadee UI" panose="020B0502040204020203" pitchFamily="34" charset="-34"/>
            </a:endParaRPr>
          </a:p>
          <a:p>
            <a:pPr algn="just">
              <a:lnSpc>
                <a:spcPct val="115000"/>
              </a:lnSpc>
              <a:spcAft>
                <a:spcPts val="290"/>
              </a:spcAft>
            </a:pPr>
            <a:r>
              <a:rPr lang="es-CO" sz="1600" dirty="0">
                <a:solidFill>
                  <a:srgbClr val="000000"/>
                </a:solidFill>
                <a:latin typeface="Leelawadee UI" panose="020B0502040204020203" pitchFamily="34" charset="-34"/>
                <a:ea typeface="Calibri" panose="020F0502020204030204" pitchFamily="34" charset="0"/>
                <a:cs typeface="Leelawadee UI" panose="020B0502040204020203" pitchFamily="34" charset="-34"/>
              </a:rPr>
              <a:t>El plazo estimado de ejecución del proyecto es de dos (2) meses calendario. El plazo se contará a partir del desembolso que hace la Cámara de Comercio de Barranquilla a la empresa. </a:t>
            </a:r>
            <a:endParaRPr lang="es-ES" sz="1600" dirty="0">
              <a:solidFill>
                <a:srgbClr val="000000"/>
              </a:solidFill>
              <a:latin typeface="Leelawadee UI" panose="020B0502040204020203" pitchFamily="34" charset="-34"/>
              <a:ea typeface="Calibri" panose="020F0502020204030204" pitchFamily="34" charset="0"/>
              <a:cs typeface="Leelawadee UI" panose="020B0502040204020203" pitchFamily="34" charset="-34"/>
            </a:endParaRPr>
          </a:p>
          <a:p>
            <a:pPr marL="742950" lvl="1" indent="-285750" algn="just">
              <a:lnSpc>
                <a:spcPct val="115000"/>
              </a:lnSpc>
              <a:spcAft>
                <a:spcPts val="290"/>
              </a:spcAft>
              <a:buFont typeface="+mj-lt"/>
              <a:buAutoNum type="arabicPeriod"/>
            </a:pPr>
            <a:r>
              <a:rPr lang="es-CO" sz="1600" b="1" dirty="0">
                <a:solidFill>
                  <a:srgbClr val="000000"/>
                </a:solidFill>
                <a:latin typeface="Leelawadee UI" panose="020B0502040204020203" pitchFamily="34" charset="-34"/>
                <a:ea typeface="Calibri" panose="020F0502020204030204" pitchFamily="34" charset="0"/>
                <a:cs typeface="Leelawadee UI" panose="020B0502040204020203" pitchFamily="34" charset="-34"/>
              </a:rPr>
              <a:t>VIGENCIA DEL CONTRATO: </a:t>
            </a:r>
            <a:endParaRPr lang="es-ES" sz="1600" dirty="0">
              <a:solidFill>
                <a:srgbClr val="000000"/>
              </a:solidFill>
              <a:latin typeface="Leelawadee UI" panose="020B0502040204020203" pitchFamily="34" charset="-34"/>
              <a:ea typeface="Calibri" panose="020F0502020204030204" pitchFamily="34" charset="0"/>
              <a:cs typeface="Leelawadee UI" panose="020B0502040204020203" pitchFamily="34" charset="-34"/>
            </a:endParaRPr>
          </a:p>
          <a:p>
            <a:pPr algn="just">
              <a:lnSpc>
                <a:spcPct val="115000"/>
              </a:lnSpc>
              <a:spcAft>
                <a:spcPts val="290"/>
              </a:spcAft>
            </a:pPr>
            <a:r>
              <a:rPr lang="es-CO" sz="1600" dirty="0">
                <a:solidFill>
                  <a:srgbClr val="000000"/>
                </a:solidFill>
                <a:latin typeface="Leelawadee UI" panose="020B0502040204020203" pitchFamily="34" charset="-34"/>
                <a:ea typeface="Calibri" panose="020F0502020204030204" pitchFamily="34" charset="0"/>
                <a:cs typeface="Leelawadee UI" panose="020B0502040204020203" pitchFamily="34" charset="-34"/>
              </a:rPr>
              <a:t>El contrato que se suscriba entre la Cámara de Comercio de Barraquilla y las empresas estará vigente por el plazo de ejecución del contrato y (1 mes) y quince (15) días más. </a:t>
            </a:r>
            <a:endParaRPr lang="es-ES" sz="1600" dirty="0">
              <a:solidFill>
                <a:srgbClr val="000000"/>
              </a:solidFill>
              <a:latin typeface="Leelawadee UI" panose="020B0502040204020203" pitchFamily="34" charset="-34"/>
              <a:ea typeface="Calibri" panose="020F0502020204030204" pitchFamily="34" charset="0"/>
              <a:cs typeface="Leelawadee UI" panose="020B0502040204020203" pitchFamily="34" charset="-34"/>
            </a:endParaRPr>
          </a:p>
          <a:p>
            <a:pPr marL="742950" lvl="1" indent="-285750" algn="just">
              <a:lnSpc>
                <a:spcPct val="115000"/>
              </a:lnSpc>
              <a:spcAft>
                <a:spcPts val="0"/>
              </a:spcAft>
              <a:buFont typeface="+mj-lt"/>
              <a:buAutoNum type="arabicPeriod"/>
            </a:pPr>
            <a:r>
              <a:rPr lang="es-CO" sz="1600" b="1" dirty="0">
                <a:latin typeface="Leelawadee UI" panose="020B0502040204020203" pitchFamily="34" charset="-34"/>
                <a:ea typeface="Calibri" panose="020F0502020204030204" pitchFamily="34" charset="0"/>
                <a:cs typeface="Leelawadee UI" panose="020B0502040204020203" pitchFamily="34" charset="-34"/>
              </a:rPr>
              <a:t> DESEMBOLSO DE LOS RECURSOS DE COFINANCIACIÓN</a:t>
            </a:r>
            <a:endParaRPr lang="es-ES" sz="1600" dirty="0">
              <a:latin typeface="Leelawadee UI" panose="020B0502040204020203" pitchFamily="34" charset="-34"/>
              <a:ea typeface="Times New Roman" panose="02020603050405020304" pitchFamily="18" charset="0"/>
              <a:cs typeface="Leelawadee UI" panose="020B0502040204020203" pitchFamily="34" charset="-34"/>
            </a:endParaRPr>
          </a:p>
          <a:p>
            <a:pPr marL="457200" algn="just">
              <a:lnSpc>
                <a:spcPct val="115000"/>
              </a:lnSpc>
              <a:spcAft>
                <a:spcPts val="0"/>
              </a:spcAft>
            </a:pPr>
            <a:r>
              <a:rPr lang="es-CO" sz="1600" dirty="0">
                <a:latin typeface="Leelawadee UI" panose="020B0502040204020203" pitchFamily="34" charset="-34"/>
                <a:ea typeface="Calibri" panose="020F0502020204030204" pitchFamily="34" charset="0"/>
                <a:cs typeface="Leelawadee UI" panose="020B0502040204020203" pitchFamily="34" charset="-34"/>
              </a:rPr>
              <a:t>Los desembolsos de los recursos de cofinanciación para las propuestas seleccionadas, se efectuarán de la siguiente manera: </a:t>
            </a:r>
            <a:endParaRPr lang="es-ES" sz="1600" dirty="0">
              <a:latin typeface="Leelawadee UI" panose="020B0502040204020203" pitchFamily="34" charset="-34"/>
              <a:ea typeface="Times New Roman" panose="02020603050405020304" pitchFamily="18" charset="0"/>
              <a:cs typeface="Leelawadee UI" panose="020B0502040204020203" pitchFamily="34" charset="-34"/>
            </a:endParaRPr>
          </a:p>
          <a:p>
            <a:pPr marL="457200" algn="just">
              <a:lnSpc>
                <a:spcPct val="115000"/>
              </a:lnSpc>
              <a:spcAft>
                <a:spcPts val="1000"/>
              </a:spcAft>
            </a:pPr>
            <a:r>
              <a:rPr lang="es-CO" sz="1600" dirty="0">
                <a:latin typeface="Leelawadee UI" panose="020B0502040204020203" pitchFamily="34" charset="-34"/>
                <a:ea typeface="Calibri" panose="020F0502020204030204" pitchFamily="34" charset="0"/>
                <a:cs typeface="Leelawadee UI" panose="020B0502040204020203" pitchFamily="34" charset="-34"/>
              </a:rPr>
              <a:t>PRIMER Y ÚNICO PAGO 100%: Como anticipo una vez legalizado el convenio con el proponente y emitido el visto bueno para su desembolso por parte de la ALIANZA PARA LA INNOVACIÓN - REGIÓN CARIBE</a:t>
            </a:r>
            <a:r>
              <a:rPr lang="es-CO" dirty="0">
                <a:ea typeface="Calibri" panose="020F0502020204030204" pitchFamily="34" charset="0"/>
                <a:cs typeface="Times New Roman" panose="02020603050405020304" pitchFamily="18" charset="0"/>
              </a:rPr>
              <a:t>.</a:t>
            </a:r>
            <a:endParaRPr lang="es-ES"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824760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15034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1F464FA-336A-43E7-AFB8-1994AE78DB7F}"/>
              </a:ext>
            </a:extLst>
          </p:cNvPr>
          <p:cNvSpPr/>
          <p:nvPr/>
        </p:nvSpPr>
        <p:spPr>
          <a:xfrm>
            <a:off x="2447636" y="681037"/>
            <a:ext cx="6419273" cy="830997"/>
          </a:xfrm>
          <a:prstGeom prst="rect">
            <a:avLst/>
          </a:prstGeom>
        </p:spPr>
        <p:txBody>
          <a:bodyPr wrap="square">
            <a:spAutoFit/>
          </a:bodyPr>
          <a:lstStyle/>
          <a:p>
            <a:pPr algn="ct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algn="ctr"/>
            <a:endParaRPr lang="es-CO" sz="2000" b="1" dirty="0">
              <a:solidFill>
                <a:schemeClr val="accent5">
                  <a:lumMod val="75000"/>
                </a:schemeClr>
              </a:solidFill>
              <a:latin typeface="Leelawadee UI" panose="020B0502040204020203" pitchFamily="34" charset="-34"/>
              <a:cs typeface="Leelawadee UI" panose="020B0502040204020203" pitchFamily="34" charset="-34"/>
            </a:endParaRPr>
          </a:p>
        </p:txBody>
      </p:sp>
      <p:sp>
        <p:nvSpPr>
          <p:cNvPr id="12" name="Rectángulo 11">
            <a:extLst>
              <a:ext uri="{FF2B5EF4-FFF2-40B4-BE49-F238E27FC236}">
                <a16:creationId xmlns:a16="http://schemas.microsoft.com/office/drawing/2014/main" id="{59419387-3726-4304-AF55-6EA756620F75}"/>
              </a:ext>
            </a:extLst>
          </p:cNvPr>
          <p:cNvSpPr/>
          <p:nvPr/>
        </p:nvSpPr>
        <p:spPr>
          <a:xfrm>
            <a:off x="1219201" y="1259143"/>
            <a:ext cx="9458036" cy="830997"/>
          </a:xfrm>
          <a:prstGeom prst="rect">
            <a:avLst/>
          </a:prstGeom>
        </p:spPr>
        <p:txBody>
          <a:bodyPr wrap="squar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ALIANZAS PARA LA INNOVACIÓN</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p:txBody>
      </p:sp>
      <p:sp>
        <p:nvSpPr>
          <p:cNvPr id="7" name="Rectángulo 6">
            <a:extLst>
              <a:ext uri="{FF2B5EF4-FFF2-40B4-BE49-F238E27FC236}">
                <a16:creationId xmlns:a16="http://schemas.microsoft.com/office/drawing/2014/main" id="{9DBD2A30-4839-48E3-B92C-AEC1FB6FD209}"/>
              </a:ext>
            </a:extLst>
          </p:cNvPr>
          <p:cNvSpPr/>
          <p:nvPr/>
        </p:nvSpPr>
        <p:spPr>
          <a:xfrm>
            <a:off x="1636053" y="1773837"/>
            <a:ext cx="8772113" cy="3669979"/>
          </a:xfrm>
          <a:prstGeom prst="rect">
            <a:avLst/>
          </a:prstGeom>
        </p:spPr>
        <p:txBody>
          <a:bodyPr wrap="square">
            <a:spAutoFit/>
          </a:bodyPr>
          <a:lstStyle/>
          <a:p>
            <a:r>
              <a:rPr lang="es-CO" dirty="0">
                <a:latin typeface="Leelawadee" panose="020B0502040204020203" pitchFamily="34" charset="-34"/>
                <a:cs typeface="Leelawadee" panose="020B0502040204020203" pitchFamily="34" charset="-34"/>
              </a:rPr>
              <a:t>LOGROS        40 empresarios sensibilizados - 4 Empresarios inscritos en la Ruta -</a:t>
            </a:r>
          </a:p>
          <a:p>
            <a:r>
              <a:rPr lang="es-CO" dirty="0">
                <a:latin typeface="Leelawadee" panose="020B0502040204020203" pitchFamily="34" charset="-34"/>
                <a:cs typeface="Leelawadee" panose="020B0502040204020203" pitchFamily="34" charset="-34"/>
              </a:rPr>
              <a:t>   	      4 Empresarios beneficiados – 2 Facilitadores</a:t>
            </a:r>
          </a:p>
          <a:p>
            <a:endParaRPr lang="es-CO" dirty="0">
              <a:latin typeface="Leelawadee" panose="020B0502040204020203" pitchFamily="34" charset="-34"/>
              <a:cs typeface="Leelawadee" panose="020B0502040204020203" pitchFamily="34" charset="-34"/>
            </a:endParaRPr>
          </a:p>
          <a:p>
            <a:pPr algn="ctr"/>
            <a:r>
              <a:rPr lang="es-CO" u="sng" dirty="0">
                <a:latin typeface="Leelawadee" panose="020B0502040204020203" pitchFamily="34" charset="-34"/>
                <a:cs typeface="Leelawadee" panose="020B0502040204020203" pitchFamily="34" charset="-34"/>
              </a:rPr>
              <a:t>Entidades Aliadas</a:t>
            </a:r>
          </a:p>
          <a:p>
            <a:pPr algn="ctr"/>
            <a:r>
              <a:rPr lang="es-CO" dirty="0">
                <a:latin typeface="Leelawadee" panose="020B0502040204020203" pitchFamily="34" charset="-34"/>
                <a:cs typeface="Leelawadee" panose="020B0502040204020203" pitchFamily="34" charset="-34"/>
              </a:rPr>
              <a:t>COLCIENCIAS                    CONFECÁMARAS                   CAMARASAI</a:t>
            </a:r>
          </a:p>
          <a:p>
            <a:endParaRPr lang="es-CO" dirty="0">
              <a:latin typeface="Leelawadee" panose="020B0502040204020203" pitchFamily="34" charset="-34"/>
              <a:cs typeface="Leelawadee" panose="020B0502040204020203" pitchFamily="34" charset="-34"/>
            </a:endParaRPr>
          </a:p>
          <a:p>
            <a:r>
              <a:rPr lang="es-CO" dirty="0">
                <a:latin typeface="Leelawadee" panose="020B0502040204020203" pitchFamily="34" charset="-34"/>
                <a:cs typeface="Leelawadee" panose="020B0502040204020203" pitchFamily="34" charset="-34"/>
              </a:rPr>
              <a:t>Recursos del Convenio:</a:t>
            </a:r>
          </a:p>
          <a:p>
            <a:r>
              <a:rPr lang="es-CO" dirty="0">
                <a:latin typeface="Leelawadee" panose="020B0502040204020203" pitchFamily="34" charset="-34"/>
                <a:cs typeface="Leelawadee" panose="020B0502040204020203" pitchFamily="34" charset="-34"/>
              </a:rPr>
              <a:t>•	Aportes en Especie Cámara de Comercio: $1.100.000</a:t>
            </a:r>
          </a:p>
          <a:p>
            <a:r>
              <a:rPr lang="es-CO" dirty="0">
                <a:latin typeface="Leelawadee" panose="020B0502040204020203" pitchFamily="34" charset="-34"/>
                <a:cs typeface="Leelawadee" panose="020B0502040204020203" pitchFamily="34" charset="-34"/>
              </a:rPr>
              <a:t>•	Aportes en Efectivo Cámara de Comercio: $2.500.000</a:t>
            </a:r>
          </a:p>
          <a:p>
            <a:r>
              <a:rPr lang="es-CO" dirty="0">
                <a:latin typeface="Leelawadee" panose="020B0502040204020203" pitchFamily="34" charset="-34"/>
                <a:cs typeface="Leelawadee" panose="020B0502040204020203" pitchFamily="34" charset="-34"/>
              </a:rPr>
              <a:t>•	Aporte máximo Colciencias para la Implementación: $4.000.000</a:t>
            </a:r>
          </a:p>
          <a:p>
            <a:r>
              <a:rPr lang="es-CO" dirty="0">
                <a:latin typeface="Leelawadee" panose="020B0502040204020203" pitchFamily="34" charset="-34"/>
                <a:cs typeface="Leelawadee" panose="020B0502040204020203" pitchFamily="34" charset="-34"/>
              </a:rPr>
              <a:t>•	Valor Total del Convenio: $7.600.000 (total San </a:t>
            </a:r>
            <a:r>
              <a:rPr lang="es-CO" dirty="0" err="1">
                <a:latin typeface="Leelawadee" panose="020B0502040204020203" pitchFamily="34" charset="-34"/>
                <a:cs typeface="Leelawadee" panose="020B0502040204020203" pitchFamily="34" charset="-34"/>
              </a:rPr>
              <a:t>Andres</a:t>
            </a:r>
            <a:r>
              <a:rPr lang="es-CO" dirty="0">
                <a:latin typeface="Leelawadee" panose="020B0502040204020203" pitchFamily="34" charset="-34"/>
                <a:cs typeface="Leelawadee" panose="020B0502040204020203" pitchFamily="34" charset="-34"/>
              </a:rPr>
              <a:t>)</a:t>
            </a:r>
          </a:p>
          <a:p>
            <a:pPr lvl="1" algn="just">
              <a:lnSpc>
                <a:spcPct val="115000"/>
              </a:lnSpc>
              <a:spcBef>
                <a:spcPts val="1800"/>
              </a:spcBef>
              <a:spcAft>
                <a:spcPts val="1200"/>
              </a:spcAft>
            </a:pPr>
            <a:endParaRPr lang="es-ES" dirty="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E9E26E42-6D07-4108-A524-74864317F764}"/>
              </a:ext>
            </a:extLst>
          </p:cNvPr>
          <p:cNvPicPr>
            <a:picLocks noChangeAspect="1"/>
          </p:cNvPicPr>
          <p:nvPr/>
        </p:nvPicPr>
        <p:blipFill>
          <a:blip r:embed="rId5"/>
          <a:stretch>
            <a:fillRect/>
          </a:stretch>
        </p:blipFill>
        <p:spPr>
          <a:xfrm>
            <a:off x="7216439" y="2873548"/>
            <a:ext cx="566977" cy="182896"/>
          </a:xfrm>
          <a:prstGeom prst="rect">
            <a:avLst/>
          </a:prstGeom>
        </p:spPr>
      </p:pic>
      <p:pic>
        <p:nvPicPr>
          <p:cNvPr id="10" name="Imagen 9">
            <a:extLst>
              <a:ext uri="{FF2B5EF4-FFF2-40B4-BE49-F238E27FC236}">
                <a16:creationId xmlns:a16="http://schemas.microsoft.com/office/drawing/2014/main" id="{C0E3533E-D3B2-4DFF-BB46-10E7A8EECFA9}"/>
              </a:ext>
            </a:extLst>
          </p:cNvPr>
          <p:cNvPicPr>
            <a:picLocks noChangeAspect="1"/>
          </p:cNvPicPr>
          <p:nvPr/>
        </p:nvPicPr>
        <p:blipFill>
          <a:blip r:embed="rId6"/>
          <a:stretch>
            <a:fillRect/>
          </a:stretch>
        </p:blipFill>
        <p:spPr>
          <a:xfrm>
            <a:off x="4299055" y="2892291"/>
            <a:ext cx="585267" cy="176799"/>
          </a:xfrm>
          <a:prstGeom prst="rect">
            <a:avLst/>
          </a:prstGeom>
        </p:spPr>
      </p:pic>
      <p:pic>
        <p:nvPicPr>
          <p:cNvPr id="11" name="Imagen 10">
            <a:extLst>
              <a:ext uri="{FF2B5EF4-FFF2-40B4-BE49-F238E27FC236}">
                <a16:creationId xmlns:a16="http://schemas.microsoft.com/office/drawing/2014/main" id="{1A67DDCB-4247-4E77-BEE6-F74741AD2495}"/>
              </a:ext>
            </a:extLst>
          </p:cNvPr>
          <p:cNvPicPr>
            <a:picLocks noChangeAspect="1"/>
          </p:cNvPicPr>
          <p:nvPr/>
        </p:nvPicPr>
        <p:blipFill>
          <a:blip r:embed="rId7"/>
          <a:stretch>
            <a:fillRect/>
          </a:stretch>
        </p:blipFill>
        <p:spPr>
          <a:xfrm>
            <a:off x="2653345" y="1945220"/>
            <a:ext cx="304826" cy="91448"/>
          </a:xfrm>
          <a:prstGeom prst="rect">
            <a:avLst/>
          </a:prstGeom>
        </p:spPr>
      </p:pic>
    </p:spTree>
    <p:extLst>
      <p:ext uri="{BB962C8B-B14F-4D97-AF65-F5344CB8AC3E}">
        <p14:creationId xmlns:p14="http://schemas.microsoft.com/office/powerpoint/2010/main" val="284379458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69"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F6D10D8-D8F3-4DCE-91FF-D340A9505F59}"/>
              </a:ext>
            </a:extLst>
          </p:cNvPr>
          <p:cNvSpPr/>
          <p:nvPr/>
        </p:nvSpPr>
        <p:spPr>
          <a:xfrm>
            <a:off x="3453225" y="658574"/>
            <a:ext cx="4121769" cy="523220"/>
          </a:xfrm>
          <a:prstGeom prst="rect">
            <a:avLst/>
          </a:prstGeom>
        </p:spPr>
        <p:txBody>
          <a:bodyPr wrap="none">
            <a:spAutoFit/>
          </a:bodyPr>
          <a:lstStyle/>
          <a:p>
            <a:pPr algn="ctr"/>
            <a:r>
              <a:rPr lang="es-CO" sz="2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EVIDENCIAS ALIANZAS</a:t>
            </a:r>
            <a:endParaRPr lang="es-CO" sz="2800" b="1" dirty="0">
              <a:solidFill>
                <a:schemeClr val="accent5">
                  <a:lumMod val="50000"/>
                </a:schemeClr>
              </a:solidFill>
              <a:latin typeface="Leelawadee UI" panose="020B0502040204020203" pitchFamily="34" charset="-34"/>
              <a:cs typeface="Leelawadee UI" panose="020B0502040204020203" pitchFamily="34" charset="-34"/>
            </a:endParaRPr>
          </a:p>
        </p:txBody>
      </p:sp>
      <p:pic>
        <p:nvPicPr>
          <p:cNvPr id="10" name="Imagen 9">
            <a:extLst>
              <a:ext uri="{FF2B5EF4-FFF2-40B4-BE49-F238E27FC236}">
                <a16:creationId xmlns:a16="http://schemas.microsoft.com/office/drawing/2014/main" id="{2B590800-1476-469D-8888-10F09851BEAD}"/>
              </a:ext>
            </a:extLst>
          </p:cNvPr>
          <p:cNvPicPr>
            <a:picLocks noChangeAspect="1"/>
          </p:cNvPicPr>
          <p:nvPr/>
        </p:nvPicPr>
        <p:blipFill>
          <a:blip r:embed="rId5"/>
          <a:stretch>
            <a:fillRect/>
          </a:stretch>
        </p:blipFill>
        <p:spPr>
          <a:xfrm>
            <a:off x="4081614" y="1748137"/>
            <a:ext cx="2109399" cy="1652159"/>
          </a:xfrm>
          <a:prstGeom prst="rect">
            <a:avLst/>
          </a:prstGeom>
        </p:spPr>
      </p:pic>
      <p:pic>
        <p:nvPicPr>
          <p:cNvPr id="12" name="Imagen 11">
            <a:extLst>
              <a:ext uri="{FF2B5EF4-FFF2-40B4-BE49-F238E27FC236}">
                <a16:creationId xmlns:a16="http://schemas.microsoft.com/office/drawing/2014/main" id="{4CCE8B49-14A9-4530-A32E-C984B7F9F089}"/>
              </a:ext>
            </a:extLst>
          </p:cNvPr>
          <p:cNvPicPr>
            <a:picLocks noChangeAspect="1"/>
          </p:cNvPicPr>
          <p:nvPr/>
        </p:nvPicPr>
        <p:blipFill>
          <a:blip r:embed="rId6"/>
          <a:stretch>
            <a:fillRect/>
          </a:stretch>
        </p:blipFill>
        <p:spPr>
          <a:xfrm>
            <a:off x="1933955" y="1690688"/>
            <a:ext cx="1554615" cy="1743607"/>
          </a:xfrm>
          <a:prstGeom prst="rect">
            <a:avLst/>
          </a:prstGeom>
        </p:spPr>
      </p:pic>
      <p:pic>
        <p:nvPicPr>
          <p:cNvPr id="13" name="Imagen 12">
            <a:extLst>
              <a:ext uri="{FF2B5EF4-FFF2-40B4-BE49-F238E27FC236}">
                <a16:creationId xmlns:a16="http://schemas.microsoft.com/office/drawing/2014/main" id="{E3CBF756-84BE-4082-8A8E-FA86BCEE6B17}"/>
              </a:ext>
            </a:extLst>
          </p:cNvPr>
          <p:cNvPicPr>
            <a:picLocks noChangeAspect="1"/>
          </p:cNvPicPr>
          <p:nvPr/>
        </p:nvPicPr>
        <p:blipFill>
          <a:blip r:embed="rId7"/>
          <a:stretch>
            <a:fillRect/>
          </a:stretch>
        </p:blipFill>
        <p:spPr>
          <a:xfrm>
            <a:off x="2069760" y="3764985"/>
            <a:ext cx="2011854" cy="1847248"/>
          </a:xfrm>
          <a:prstGeom prst="rect">
            <a:avLst/>
          </a:prstGeom>
        </p:spPr>
      </p:pic>
      <p:pic>
        <p:nvPicPr>
          <p:cNvPr id="14" name="Imagen 13">
            <a:extLst>
              <a:ext uri="{FF2B5EF4-FFF2-40B4-BE49-F238E27FC236}">
                <a16:creationId xmlns:a16="http://schemas.microsoft.com/office/drawing/2014/main" id="{3D1CBE9B-E57C-4F84-A840-8B25E10BF50D}"/>
              </a:ext>
            </a:extLst>
          </p:cNvPr>
          <p:cNvPicPr>
            <a:picLocks noChangeAspect="1"/>
          </p:cNvPicPr>
          <p:nvPr/>
        </p:nvPicPr>
        <p:blipFill>
          <a:blip r:embed="rId8"/>
          <a:stretch>
            <a:fillRect/>
          </a:stretch>
        </p:blipFill>
        <p:spPr>
          <a:xfrm>
            <a:off x="4425544" y="3719261"/>
            <a:ext cx="1871634" cy="1841152"/>
          </a:xfrm>
          <a:prstGeom prst="rect">
            <a:avLst/>
          </a:prstGeom>
        </p:spPr>
      </p:pic>
      <p:pic>
        <p:nvPicPr>
          <p:cNvPr id="15" name="Imagen 14">
            <a:extLst>
              <a:ext uri="{FF2B5EF4-FFF2-40B4-BE49-F238E27FC236}">
                <a16:creationId xmlns:a16="http://schemas.microsoft.com/office/drawing/2014/main" id="{6D9ED55B-E7DB-4822-BD5A-C45FEFC28625}"/>
              </a:ext>
            </a:extLst>
          </p:cNvPr>
          <p:cNvPicPr>
            <a:picLocks noChangeAspect="1"/>
          </p:cNvPicPr>
          <p:nvPr/>
        </p:nvPicPr>
        <p:blipFill>
          <a:blip r:embed="rId9"/>
          <a:stretch>
            <a:fillRect/>
          </a:stretch>
        </p:blipFill>
        <p:spPr>
          <a:xfrm>
            <a:off x="6626428" y="3707019"/>
            <a:ext cx="2182557" cy="1938696"/>
          </a:xfrm>
          <a:prstGeom prst="rect">
            <a:avLst/>
          </a:prstGeom>
        </p:spPr>
      </p:pic>
      <p:sp>
        <p:nvSpPr>
          <p:cNvPr id="17" name="Rectángulo 16">
            <a:extLst>
              <a:ext uri="{FF2B5EF4-FFF2-40B4-BE49-F238E27FC236}">
                <a16:creationId xmlns:a16="http://schemas.microsoft.com/office/drawing/2014/main" id="{B0F4DA8E-7358-4FBD-B566-27E39A428445}"/>
              </a:ext>
            </a:extLst>
          </p:cNvPr>
          <p:cNvSpPr/>
          <p:nvPr/>
        </p:nvSpPr>
        <p:spPr>
          <a:xfrm>
            <a:off x="6375107" y="2581656"/>
            <a:ext cx="1857240" cy="369332"/>
          </a:xfrm>
          <a:prstGeom prst="rect">
            <a:avLst/>
          </a:prstGeom>
        </p:spPr>
        <p:txBody>
          <a:bodyPr wrap="none">
            <a:spAutoFit/>
          </a:bodyPr>
          <a:lstStyle/>
          <a:p>
            <a:pPr lvl="0" algn="ctr"/>
            <a:r>
              <a:rPr lang="es-CO"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NAUTICA</a:t>
            </a:r>
            <a:r>
              <a:rPr lang="es-CO" b="1" dirty="0">
                <a:solidFill>
                  <a:schemeClr val="accent5">
                    <a:lumMod val="75000"/>
                  </a:schemeClr>
                </a:solidFill>
                <a:latin typeface="Leelawadee UI" panose="020B0502040204020203" pitchFamily="34" charset="-34"/>
                <a:cs typeface="Leelawadee UI" panose="020B0502040204020203" pitchFamily="34" charset="-34"/>
              </a:rPr>
              <a:t> </a:t>
            </a:r>
            <a:r>
              <a:rPr lang="es-CO"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VIEW</a:t>
            </a:r>
          </a:p>
        </p:txBody>
      </p:sp>
      <p:sp>
        <p:nvSpPr>
          <p:cNvPr id="18" name="Rectángulo 17">
            <a:extLst>
              <a:ext uri="{FF2B5EF4-FFF2-40B4-BE49-F238E27FC236}">
                <a16:creationId xmlns:a16="http://schemas.microsoft.com/office/drawing/2014/main" id="{E267A7F6-6079-4F40-BFFD-ACAF84591463}"/>
              </a:ext>
            </a:extLst>
          </p:cNvPr>
          <p:cNvSpPr/>
          <p:nvPr/>
        </p:nvSpPr>
        <p:spPr>
          <a:xfrm>
            <a:off x="9216959" y="4301283"/>
            <a:ext cx="1539204" cy="338554"/>
          </a:xfrm>
          <a:prstGeom prst="rect">
            <a:avLst/>
          </a:prstGeom>
        </p:spPr>
        <p:txBody>
          <a:bodyPr wrap="none">
            <a:spAutoFit/>
          </a:bodyPr>
          <a:lstStyle/>
          <a:p>
            <a:pPr lvl="0"/>
            <a:r>
              <a:rPr lang="es-CO" sz="16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MMS.EVENTS</a:t>
            </a:r>
          </a:p>
        </p:txBody>
      </p:sp>
    </p:spTree>
    <p:extLst>
      <p:ext uri="{BB962C8B-B14F-4D97-AF65-F5344CB8AC3E}">
        <p14:creationId xmlns:p14="http://schemas.microsoft.com/office/powerpoint/2010/main" val="16990517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396391"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a:extLst>
              <a:ext uri="{FF2B5EF4-FFF2-40B4-BE49-F238E27FC236}">
                <a16:creationId xmlns:a16="http://schemas.microsoft.com/office/drawing/2014/main" id="{9F6D10D8-D8F3-4DCE-91FF-D340A9505F59}"/>
              </a:ext>
            </a:extLst>
          </p:cNvPr>
          <p:cNvSpPr/>
          <p:nvPr/>
        </p:nvSpPr>
        <p:spPr>
          <a:xfrm>
            <a:off x="4778173" y="658574"/>
            <a:ext cx="1471878" cy="369332"/>
          </a:xfrm>
          <a:prstGeom prst="rect">
            <a:avLst/>
          </a:prstGeom>
        </p:spPr>
        <p:txBody>
          <a:bodyPr wrap="none">
            <a:spAutoFit/>
          </a:bodyPr>
          <a:lstStyle/>
          <a:p>
            <a:pPr algn="ctr"/>
            <a:r>
              <a:rPr lang="es-CO"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2 OCÉANOS</a:t>
            </a:r>
          </a:p>
        </p:txBody>
      </p:sp>
      <p:pic>
        <p:nvPicPr>
          <p:cNvPr id="7" name="Imagen 6">
            <a:extLst>
              <a:ext uri="{FF2B5EF4-FFF2-40B4-BE49-F238E27FC236}">
                <a16:creationId xmlns:a16="http://schemas.microsoft.com/office/drawing/2014/main" id="{08F05875-B4DA-4634-9667-71153A280BB2}"/>
              </a:ext>
            </a:extLst>
          </p:cNvPr>
          <p:cNvPicPr>
            <a:picLocks noChangeAspect="1"/>
          </p:cNvPicPr>
          <p:nvPr/>
        </p:nvPicPr>
        <p:blipFill>
          <a:blip r:embed="rId5"/>
          <a:stretch>
            <a:fillRect/>
          </a:stretch>
        </p:blipFill>
        <p:spPr>
          <a:xfrm>
            <a:off x="4581170" y="1317757"/>
            <a:ext cx="2462997" cy="2005758"/>
          </a:xfrm>
          <a:prstGeom prst="rect">
            <a:avLst/>
          </a:prstGeom>
        </p:spPr>
      </p:pic>
      <p:pic>
        <p:nvPicPr>
          <p:cNvPr id="8" name="Imagen 7">
            <a:extLst>
              <a:ext uri="{FF2B5EF4-FFF2-40B4-BE49-F238E27FC236}">
                <a16:creationId xmlns:a16="http://schemas.microsoft.com/office/drawing/2014/main" id="{19F303A4-96E8-4487-B717-98B0FF538C9B}"/>
              </a:ext>
            </a:extLst>
          </p:cNvPr>
          <p:cNvPicPr>
            <a:picLocks noChangeAspect="1"/>
          </p:cNvPicPr>
          <p:nvPr/>
        </p:nvPicPr>
        <p:blipFill>
          <a:blip r:embed="rId6"/>
          <a:stretch>
            <a:fillRect/>
          </a:stretch>
        </p:blipFill>
        <p:spPr>
          <a:xfrm>
            <a:off x="1453980" y="1317757"/>
            <a:ext cx="2731245" cy="2005758"/>
          </a:xfrm>
          <a:prstGeom prst="rect">
            <a:avLst/>
          </a:prstGeom>
        </p:spPr>
      </p:pic>
      <p:pic>
        <p:nvPicPr>
          <p:cNvPr id="11" name="Imagen 10">
            <a:extLst>
              <a:ext uri="{FF2B5EF4-FFF2-40B4-BE49-F238E27FC236}">
                <a16:creationId xmlns:a16="http://schemas.microsoft.com/office/drawing/2014/main" id="{6DFE7E7A-A17A-49CB-AF1E-9FC738B12B25}"/>
              </a:ext>
            </a:extLst>
          </p:cNvPr>
          <p:cNvPicPr>
            <a:picLocks noChangeAspect="1"/>
          </p:cNvPicPr>
          <p:nvPr/>
        </p:nvPicPr>
        <p:blipFill>
          <a:blip r:embed="rId7"/>
          <a:stretch>
            <a:fillRect/>
          </a:stretch>
        </p:blipFill>
        <p:spPr>
          <a:xfrm>
            <a:off x="7440112" y="1317757"/>
            <a:ext cx="3426249" cy="2005758"/>
          </a:xfrm>
          <a:prstGeom prst="rect">
            <a:avLst/>
          </a:prstGeom>
        </p:spPr>
      </p:pic>
      <p:sp>
        <p:nvSpPr>
          <p:cNvPr id="16" name="Rectángulo 15">
            <a:extLst>
              <a:ext uri="{FF2B5EF4-FFF2-40B4-BE49-F238E27FC236}">
                <a16:creationId xmlns:a16="http://schemas.microsoft.com/office/drawing/2014/main" id="{AC1F0A2A-7934-46B4-93B9-1DBCC1C8BDB8}"/>
              </a:ext>
            </a:extLst>
          </p:cNvPr>
          <p:cNvSpPr/>
          <p:nvPr/>
        </p:nvSpPr>
        <p:spPr>
          <a:xfrm>
            <a:off x="4517473" y="3244334"/>
            <a:ext cx="2731245" cy="677108"/>
          </a:xfrm>
          <a:prstGeom prst="rect">
            <a:avLst/>
          </a:prstGeom>
        </p:spPr>
        <p:txBody>
          <a:bodyPr wrap="square">
            <a:spAutoFit/>
          </a:bodyPr>
          <a:lstStyle/>
          <a:p>
            <a:pPr lvl="0" algn="ctr"/>
            <a:endParaRPr lang="es-CO" b="1" dirty="0">
              <a:solidFill>
                <a:srgbClr val="5B9BD5">
                  <a:lumMod val="50000"/>
                </a:srgbClr>
              </a:solidFill>
              <a:latin typeface="Tahoma" panose="020B0604030504040204" pitchFamily="34" charset="0"/>
              <a:ea typeface="Tahoma" panose="020B0604030504040204" pitchFamily="34" charset="0"/>
              <a:cs typeface="Tahoma" panose="020B0604030504040204" pitchFamily="34" charset="0"/>
            </a:endParaRPr>
          </a:p>
          <a:p>
            <a:pPr lvl="0" algn="ctr"/>
            <a:r>
              <a:rPr 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OCEAN EXPLORER</a:t>
            </a:r>
          </a:p>
        </p:txBody>
      </p:sp>
      <p:pic>
        <p:nvPicPr>
          <p:cNvPr id="19" name="Imagen 18">
            <a:extLst>
              <a:ext uri="{FF2B5EF4-FFF2-40B4-BE49-F238E27FC236}">
                <a16:creationId xmlns:a16="http://schemas.microsoft.com/office/drawing/2014/main" id="{F305E657-656A-4C77-9B6E-346C430E06ED}"/>
              </a:ext>
            </a:extLst>
          </p:cNvPr>
          <p:cNvPicPr>
            <a:picLocks noChangeAspect="1"/>
          </p:cNvPicPr>
          <p:nvPr/>
        </p:nvPicPr>
        <p:blipFill>
          <a:blip r:embed="rId8"/>
          <a:stretch>
            <a:fillRect/>
          </a:stretch>
        </p:blipFill>
        <p:spPr>
          <a:xfrm>
            <a:off x="2819602" y="4032052"/>
            <a:ext cx="2487384" cy="1731414"/>
          </a:xfrm>
          <a:prstGeom prst="rect">
            <a:avLst/>
          </a:prstGeom>
        </p:spPr>
      </p:pic>
      <p:pic>
        <p:nvPicPr>
          <p:cNvPr id="20" name="Imagen 19">
            <a:extLst>
              <a:ext uri="{FF2B5EF4-FFF2-40B4-BE49-F238E27FC236}">
                <a16:creationId xmlns:a16="http://schemas.microsoft.com/office/drawing/2014/main" id="{D81E960E-CCE4-4EA4-A868-AD03FFB11F38}"/>
              </a:ext>
            </a:extLst>
          </p:cNvPr>
          <p:cNvPicPr>
            <a:picLocks noChangeAspect="1"/>
          </p:cNvPicPr>
          <p:nvPr/>
        </p:nvPicPr>
        <p:blipFill>
          <a:blip r:embed="rId9"/>
          <a:stretch>
            <a:fillRect/>
          </a:stretch>
        </p:blipFill>
        <p:spPr>
          <a:xfrm>
            <a:off x="5734099" y="4032052"/>
            <a:ext cx="2469094" cy="1761897"/>
          </a:xfrm>
          <a:prstGeom prst="rect">
            <a:avLst/>
          </a:prstGeom>
        </p:spPr>
      </p:pic>
    </p:spTree>
    <p:extLst>
      <p:ext uri="{BB962C8B-B14F-4D97-AF65-F5344CB8AC3E}">
        <p14:creationId xmlns:p14="http://schemas.microsoft.com/office/powerpoint/2010/main" val="116912164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100264" y="395289"/>
            <a:ext cx="7705725" cy="585787"/>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OBJETIVOS ESTRATÉGICOS</a:t>
            </a:r>
          </a:p>
        </p:txBody>
      </p:sp>
      <p:sp>
        <p:nvSpPr>
          <p:cNvPr id="8" name="7 CuadroTexto"/>
          <p:cNvSpPr txBox="1"/>
          <p:nvPr/>
        </p:nvSpPr>
        <p:spPr>
          <a:xfrm>
            <a:off x="2100264" y="1530326"/>
            <a:ext cx="7488238" cy="3616375"/>
          </a:xfrm>
          <a:prstGeom prst="rect">
            <a:avLst/>
          </a:prstGeom>
          <a:noFill/>
        </p:spPr>
        <p:txBody>
          <a:bodyPr>
            <a:spAutoFit/>
          </a:bodyPr>
          <a:lstStyle/>
          <a:p>
            <a:pPr marL="342900" indent="-342900" algn="just" fontAlgn="base">
              <a:spcBef>
                <a:spcPct val="0"/>
              </a:spcBef>
              <a:spcAft>
                <a:spcPct val="0"/>
              </a:spcAft>
              <a:buFont typeface="Arial" pitchFamily="34" charset="0"/>
              <a:buChar char="•"/>
              <a:defRPr/>
            </a:pPr>
            <a:r>
              <a:rPr lang="es-CO" sz="2000" dirty="0">
                <a:solidFill>
                  <a:prstClr val="black"/>
                </a:solidFill>
                <a:latin typeface="Leelawadee UI" panose="020B0502040204020203" pitchFamily="34" charset="-34"/>
                <a:cs typeface="Leelawadee UI" panose="020B0502040204020203" pitchFamily="34" charset="-34"/>
              </a:rPr>
              <a:t>1.	</a:t>
            </a:r>
            <a:r>
              <a:rPr lang="es-CO" sz="19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Administrar los recursos de la entidad de una manera eficiente </a:t>
            </a:r>
          </a:p>
          <a:p>
            <a:pPr marL="342900" indent="-342900" algn="just" fontAlgn="base">
              <a:spcBef>
                <a:spcPct val="0"/>
              </a:spcBef>
              <a:spcAft>
                <a:spcPct val="0"/>
              </a:spcAft>
              <a:buFont typeface="Arial" pitchFamily="34" charset="0"/>
              <a:buChar char="•"/>
              <a:defRPr/>
            </a:pPr>
            <a:r>
              <a:rPr lang="es-CO" sz="19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2.	Prestar servicios de excelente calidad, de manera ágil, eficiente y confiable. </a:t>
            </a:r>
          </a:p>
          <a:p>
            <a:pPr marL="342900" indent="-342900" algn="just" fontAlgn="base">
              <a:spcBef>
                <a:spcPct val="0"/>
              </a:spcBef>
              <a:spcAft>
                <a:spcPct val="0"/>
              </a:spcAft>
              <a:buFont typeface="Arial" pitchFamily="34" charset="0"/>
              <a:buChar char="•"/>
              <a:defRPr/>
            </a:pPr>
            <a:r>
              <a:rPr lang="es-CO" sz="19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3.	Promover el desarrollo y la competitividad regional, por medio del emprendimiento y el fortalecimiento empresarial.</a:t>
            </a:r>
          </a:p>
          <a:p>
            <a:pPr marL="342900" indent="-342900" algn="just" fontAlgn="base">
              <a:spcBef>
                <a:spcPct val="0"/>
              </a:spcBef>
              <a:spcAft>
                <a:spcPct val="0"/>
              </a:spcAft>
              <a:buFont typeface="Arial" pitchFamily="34" charset="0"/>
              <a:buChar char="•"/>
              <a:defRPr/>
            </a:pPr>
            <a:r>
              <a:rPr lang="es-CO" sz="19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4.	Promover el mejoramiento continuo de la entidad y mantener el Sistema de Gestión de la Calidad y Control Interno.</a:t>
            </a:r>
          </a:p>
          <a:p>
            <a:pPr marL="342900" indent="-342900" algn="just" fontAlgn="base">
              <a:spcBef>
                <a:spcPct val="0"/>
              </a:spcBef>
              <a:spcAft>
                <a:spcPct val="0"/>
              </a:spcAft>
              <a:buFont typeface="Arial" pitchFamily="34" charset="0"/>
              <a:buChar char="•"/>
              <a:defRPr/>
            </a:pPr>
            <a:r>
              <a:rPr lang="es-CO" sz="19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5.	Planificar estratégicamente la organización analizando el contexto,  las expectativas de los grupos de interés y la capacidad de gestión de la organización para cumplir con los resultados previstos. </a:t>
            </a:r>
          </a:p>
        </p:txBody>
      </p:sp>
    </p:spTree>
    <p:extLst>
      <p:ext uri="{BB962C8B-B14F-4D97-AF65-F5344CB8AC3E}">
        <p14:creationId xmlns:p14="http://schemas.microsoft.com/office/powerpoint/2010/main" val="214631963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458642"/>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CuadroTexto 7"/>
          <p:cNvSpPr txBox="1"/>
          <p:nvPr/>
        </p:nvSpPr>
        <p:spPr>
          <a:xfrm>
            <a:off x="1279752" y="705414"/>
            <a:ext cx="9835979" cy="707886"/>
          </a:xfrm>
          <a:prstGeom prst="rect">
            <a:avLst/>
          </a:prstGeom>
          <a:noFill/>
        </p:spPr>
        <p:txBody>
          <a:bodyPr wrap="square" rtlCol="0">
            <a:spAutoFit/>
          </a:bodyPr>
          <a:lstStyle/>
          <a:p>
            <a:pPr algn="ctr"/>
            <a:r>
              <a:rPr 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CONVENIO DE COOPERACIÓN</a:t>
            </a:r>
          </a:p>
          <a:p>
            <a:pPr algn="ctr"/>
            <a:r>
              <a:rPr lang="es-CO" sz="2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FABRICAS DE PRODUCTIVIDAD</a:t>
            </a:r>
            <a:endParaRPr kumimoji="0" lang="es-CO" sz="2000" b="1" i="0" u="none" strike="noStrike" kern="120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Leelawadee UI" panose="020B0502040204020203" pitchFamily="34" charset="-34"/>
              <a:cs typeface="Leelawadee UI" panose="020B0502040204020203" pitchFamily="34" charset="-34"/>
            </a:endParaRPr>
          </a:p>
        </p:txBody>
      </p:sp>
      <p:pic>
        <p:nvPicPr>
          <p:cNvPr id="9" name="Imagen 8">
            <a:extLst>
              <a:ext uri="{FF2B5EF4-FFF2-40B4-BE49-F238E27FC236}">
                <a16:creationId xmlns:a16="http://schemas.microsoft.com/office/drawing/2014/main" id="{5581CE79-3B84-4456-A713-A993690E1359}"/>
              </a:ext>
            </a:extLst>
          </p:cNvPr>
          <p:cNvPicPr>
            <a:picLocks noChangeAspect="1"/>
          </p:cNvPicPr>
          <p:nvPr/>
        </p:nvPicPr>
        <p:blipFill>
          <a:blip r:embed="rId5"/>
          <a:stretch>
            <a:fillRect/>
          </a:stretch>
        </p:blipFill>
        <p:spPr>
          <a:xfrm>
            <a:off x="7927247" y="1825625"/>
            <a:ext cx="3188484" cy="2962913"/>
          </a:xfrm>
          <a:prstGeom prst="rect">
            <a:avLst/>
          </a:prstGeom>
        </p:spPr>
      </p:pic>
      <p:sp>
        <p:nvSpPr>
          <p:cNvPr id="10" name="Rectángulo 9">
            <a:extLst>
              <a:ext uri="{FF2B5EF4-FFF2-40B4-BE49-F238E27FC236}">
                <a16:creationId xmlns:a16="http://schemas.microsoft.com/office/drawing/2014/main" id="{ED80555C-759B-44DB-8053-8357A9D21CE2}"/>
              </a:ext>
            </a:extLst>
          </p:cNvPr>
          <p:cNvSpPr/>
          <p:nvPr/>
        </p:nvSpPr>
        <p:spPr>
          <a:xfrm>
            <a:off x="1524000" y="2019833"/>
            <a:ext cx="5865091" cy="2840393"/>
          </a:xfrm>
          <a:prstGeom prst="rect">
            <a:avLst/>
          </a:prstGeom>
        </p:spPr>
        <p:txBody>
          <a:bodyPr wrap="square">
            <a:spAutoFit/>
          </a:bodyPr>
          <a:lstStyle/>
          <a:p>
            <a:pPr lvl="0" algn="just">
              <a:lnSpc>
                <a:spcPct val="107000"/>
              </a:lnSpc>
              <a:spcAft>
                <a:spcPts val="800"/>
              </a:spcAft>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El proyecto busca reducir costo y tiempos de producción en las empresas participantes; optimizar el uso de energía; mejorar la calidad en sus procesos y aumento de la rentabilidad.</a:t>
            </a:r>
          </a:p>
          <a:p>
            <a:pPr lvl="0" algn="just">
              <a:lnSpc>
                <a:spcPct val="107000"/>
              </a:lnSpc>
              <a:spcAft>
                <a:spcPts val="800"/>
              </a:spcAft>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Se dio inicio en el mes de noviembre, la Camara de Comercio de San Andrés, Providencia y Santa Catalina, tiene habilitado 4 cupos de los cuales uno de ellos es una empresa de la isla de Providencia, que por primera ves es participe de un convenio de esta magnitud.</a:t>
            </a:r>
          </a:p>
        </p:txBody>
      </p:sp>
    </p:spTree>
    <p:extLst>
      <p:ext uri="{BB962C8B-B14F-4D97-AF65-F5344CB8AC3E}">
        <p14:creationId xmlns:p14="http://schemas.microsoft.com/office/powerpoint/2010/main" val="38112174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CuadroTexto 7"/>
          <p:cNvSpPr txBox="1"/>
          <p:nvPr/>
        </p:nvSpPr>
        <p:spPr>
          <a:xfrm>
            <a:off x="1279752" y="712858"/>
            <a:ext cx="9835979" cy="1015663"/>
          </a:xfrm>
          <a:prstGeom prst="rect">
            <a:avLst/>
          </a:prstGeom>
          <a:noFill/>
        </p:spPr>
        <p:txBody>
          <a:bodyPr wrap="square" rtlCol="0">
            <a:spAutoFit/>
          </a:bodyPr>
          <a:lstStyle/>
          <a:p>
            <a:pPr algn="ctr"/>
            <a:r>
              <a:rPr lang="es-CO" sz="2000" b="1" dirty="0">
                <a:solidFill>
                  <a:schemeClr val="accent5">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CONVENIO</a:t>
            </a:r>
          </a:p>
          <a:p>
            <a:pPr algn="ctr"/>
            <a:r>
              <a:rPr lang="es-CO" sz="2000" b="1" dirty="0">
                <a:solidFill>
                  <a:schemeClr val="accent5">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PREMIOS AL MERITO EMPRESARIAL</a:t>
            </a:r>
          </a:p>
          <a:p>
            <a:pPr algn="ctr"/>
            <a:endParaRPr kumimoji="0" lang="es-CO"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Leelawadee UI" panose="020B0502040204020203" pitchFamily="34" charset="-34"/>
              <a:cs typeface="Leelawadee UI" panose="020B0502040204020203" pitchFamily="34" charset="-34"/>
            </a:endParaRPr>
          </a:p>
        </p:txBody>
      </p:sp>
      <p:sp>
        <p:nvSpPr>
          <p:cNvPr id="10" name="Rectángulo 9">
            <a:extLst>
              <a:ext uri="{FF2B5EF4-FFF2-40B4-BE49-F238E27FC236}">
                <a16:creationId xmlns:a16="http://schemas.microsoft.com/office/drawing/2014/main" id="{ED80555C-759B-44DB-8053-8357A9D21CE2}"/>
              </a:ext>
            </a:extLst>
          </p:cNvPr>
          <p:cNvSpPr/>
          <p:nvPr/>
        </p:nvSpPr>
        <p:spPr>
          <a:xfrm>
            <a:off x="1560945" y="1782011"/>
            <a:ext cx="8035636" cy="1391535"/>
          </a:xfrm>
          <a:prstGeom prst="rect">
            <a:avLst/>
          </a:prstGeom>
        </p:spPr>
        <p:txBody>
          <a:bodyPr wrap="square">
            <a:spAutoFit/>
          </a:bodyPr>
          <a:lstStyle/>
          <a:p>
            <a:pPr algn="ctr">
              <a:lnSpc>
                <a:spcPct val="107000"/>
              </a:lnSpc>
              <a:spcAft>
                <a:spcPts val="800"/>
              </a:spcAft>
            </a:pPr>
            <a:r>
              <a:rPr lang="es-CO" dirty="0">
                <a:latin typeface="Cambria" panose="02040503050406030204" pitchFamily="18" charset="0"/>
                <a:ea typeface="Calibri" panose="020F0502020204030204" pitchFamily="34" charset="0"/>
                <a:cs typeface="Arial" panose="020B0604020202020204" pitchFamily="34" charset="0"/>
              </a:rPr>
              <a:t>Este premio busca impulsar el desarrollo socioeconómico en las islas por medio del reconocimiento a las mejores prácticas empresariales</a:t>
            </a:r>
            <a:r>
              <a:rPr lang="es-CO" b="1" dirty="0">
                <a:latin typeface="Cambria" panose="02040503050406030204" pitchFamily="18" charset="0"/>
                <a:ea typeface="Calibri" panose="020F0502020204030204" pitchFamily="34" charset="0"/>
                <a:cs typeface="Arial" panose="020B0604020202020204" pitchFamily="34" charset="0"/>
              </a:rPr>
              <a:t> </a:t>
            </a:r>
            <a:r>
              <a:rPr lang="es-CO" dirty="0">
                <a:latin typeface="Cambria" panose="02040503050406030204" pitchFamily="18" charset="0"/>
                <a:ea typeface="Calibri" panose="020F0502020204030204" pitchFamily="34" charset="0"/>
                <a:cs typeface="Arial" panose="020B0604020202020204" pitchFamily="34" charset="0"/>
              </a:rPr>
              <a:t>en los diferentes sectores económicos</a:t>
            </a:r>
            <a:r>
              <a:rPr lang="es-CO" sz="2000" dirty="0">
                <a:latin typeface="Cambria" panose="02040503050406030204" pitchFamily="18" charset="0"/>
                <a:ea typeface="Calibri" panose="020F0502020204030204" pitchFamily="34" charset="0"/>
                <a:cs typeface="Arial" panose="020B0604020202020204" pitchFamily="34"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p:txBody>
      </p:sp>
      <p:pic>
        <p:nvPicPr>
          <p:cNvPr id="7" name="Imagen 6">
            <a:extLst>
              <a:ext uri="{FF2B5EF4-FFF2-40B4-BE49-F238E27FC236}">
                <a16:creationId xmlns:a16="http://schemas.microsoft.com/office/drawing/2014/main" id="{E012B4F3-FD74-4AAD-BAE9-4AF1EE9E2344}"/>
              </a:ext>
            </a:extLst>
          </p:cNvPr>
          <p:cNvPicPr>
            <a:picLocks noChangeAspect="1"/>
          </p:cNvPicPr>
          <p:nvPr/>
        </p:nvPicPr>
        <p:blipFill>
          <a:blip r:embed="rId5"/>
          <a:stretch>
            <a:fillRect/>
          </a:stretch>
        </p:blipFill>
        <p:spPr>
          <a:xfrm>
            <a:off x="2927927" y="2895068"/>
            <a:ext cx="5715598" cy="1780186"/>
          </a:xfrm>
          <a:prstGeom prst="rect">
            <a:avLst/>
          </a:prstGeom>
        </p:spPr>
      </p:pic>
    </p:spTree>
    <p:extLst>
      <p:ext uri="{BB962C8B-B14F-4D97-AF65-F5344CB8AC3E}">
        <p14:creationId xmlns:p14="http://schemas.microsoft.com/office/powerpoint/2010/main" val="71615828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CuadroTexto 7"/>
          <p:cNvSpPr txBox="1"/>
          <p:nvPr/>
        </p:nvSpPr>
        <p:spPr>
          <a:xfrm>
            <a:off x="867736" y="711043"/>
            <a:ext cx="9835979" cy="1323439"/>
          </a:xfrm>
          <a:prstGeom prst="rect">
            <a:avLst/>
          </a:prstGeom>
          <a:noFill/>
        </p:spPr>
        <p:txBody>
          <a:bodyPr wrap="square" rtlCol="0">
            <a:spAutoFit/>
          </a:bodyPr>
          <a:lstStyle/>
          <a:p>
            <a:pPr algn="ctr"/>
            <a:r>
              <a:rPr lang="es-ES" sz="2000" b="1" dirty="0">
                <a:solidFill>
                  <a:schemeClr val="accent5">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PARTICIPACIÓN </a:t>
            </a:r>
          </a:p>
          <a:p>
            <a:pPr algn="ctr"/>
            <a:r>
              <a:rPr lang="es-ES" sz="2000" b="1" dirty="0">
                <a:solidFill>
                  <a:schemeClr val="accent5">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CAMARA DE COMERCIO – </a:t>
            </a:r>
          </a:p>
          <a:p>
            <a:pPr algn="ctr"/>
            <a:r>
              <a:rPr lang="es-ES" sz="2000" b="1" dirty="0">
                <a:solidFill>
                  <a:schemeClr val="accent5">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XXXVIII VITRINA TURISTICA ANATO 2019</a:t>
            </a:r>
          </a:p>
          <a:p>
            <a:pPr algn="ctr"/>
            <a:endParaRPr kumimoji="0" lang="es-CO"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Leelawadee UI" panose="020B0502040204020203" pitchFamily="34" charset="-34"/>
              <a:cs typeface="Leelawadee UI" panose="020B0502040204020203" pitchFamily="34" charset="-34"/>
            </a:endParaRPr>
          </a:p>
        </p:txBody>
      </p:sp>
      <p:sp>
        <p:nvSpPr>
          <p:cNvPr id="9" name="Rectángulo 8">
            <a:extLst>
              <a:ext uri="{FF2B5EF4-FFF2-40B4-BE49-F238E27FC236}">
                <a16:creationId xmlns:a16="http://schemas.microsoft.com/office/drawing/2014/main" id="{41135649-0C5D-4F8A-B255-15BD1A56DBAE}"/>
              </a:ext>
            </a:extLst>
          </p:cNvPr>
          <p:cNvSpPr/>
          <p:nvPr/>
        </p:nvSpPr>
        <p:spPr>
          <a:xfrm>
            <a:off x="1453980" y="1801298"/>
            <a:ext cx="9050405" cy="3293209"/>
          </a:xfrm>
          <a:prstGeom prst="rect">
            <a:avLst/>
          </a:prstGeom>
        </p:spPr>
        <p:txBody>
          <a:bodyPr wrap="square">
            <a:spAutoFit/>
          </a:bodyPr>
          <a:lstStyle/>
          <a:p>
            <a:pPr lvl="0" algn="just"/>
            <a:r>
              <a:rPr lang="es-ES" sz="1600" dirty="0">
                <a:solidFill>
                  <a:prstClr val="black"/>
                </a:solidFill>
                <a:latin typeface="Tahoma" panose="020B0604030504040204" pitchFamily="34" charset="0"/>
                <a:ea typeface="Tahoma" panose="020B0604030504040204" pitchFamily="34" charset="0"/>
                <a:cs typeface="Tahoma" panose="020B0604030504040204" pitchFamily="34" charset="0"/>
              </a:rPr>
              <a:t>La Vitrina Turística Anato y el </a:t>
            </a:r>
            <a:r>
              <a:rPr lang="es-ES" sz="1600" dirty="0" err="1">
                <a:solidFill>
                  <a:prstClr val="black"/>
                </a:solidFill>
                <a:latin typeface="Tahoma" panose="020B0604030504040204" pitchFamily="34" charset="0"/>
                <a:ea typeface="Tahoma" panose="020B0604030504040204" pitchFamily="34" charset="0"/>
                <a:cs typeface="Tahoma" panose="020B0604030504040204" pitchFamily="34" charset="0"/>
              </a:rPr>
              <a:t>Work</a:t>
            </a:r>
            <a:r>
              <a:rPr lang="es-ES" sz="1600" dirty="0">
                <a:solidFill>
                  <a:prstClr val="black"/>
                </a:solidFill>
                <a:latin typeface="Tahoma" panose="020B0604030504040204" pitchFamily="34" charset="0"/>
                <a:ea typeface="Tahoma" panose="020B0604030504040204" pitchFamily="34" charset="0"/>
                <a:cs typeface="Tahoma" panose="020B0604030504040204" pitchFamily="34" charset="0"/>
              </a:rPr>
              <a:t> Shop REMA le deja muchas puertas abiertas a los empresarios que participaron en el Stand de la Isla de San Andrés, Promocionar, cerrar negocios y vender, fueron los principales objetivos de este evento para permitir que los operadores del Departamento impulsaran sus productos, y se logró, alrededor de más de 1.000 personas se acercaron al Stand buscando información y nuevos sitios que visitar en la Isla.</a:t>
            </a:r>
          </a:p>
          <a:p>
            <a:pPr lvl="0" algn="just"/>
            <a:endParaRPr lang="es-ES"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just"/>
            <a:r>
              <a:rPr lang="es-ES" sz="1600" dirty="0">
                <a:solidFill>
                  <a:prstClr val="black"/>
                </a:solidFill>
                <a:latin typeface="Tahoma" panose="020B0604030504040204" pitchFamily="34" charset="0"/>
                <a:ea typeface="Tahoma" panose="020B0604030504040204" pitchFamily="34" charset="0"/>
                <a:cs typeface="Tahoma" panose="020B0604030504040204" pitchFamily="34" charset="0"/>
              </a:rPr>
              <a:t>El Destino aún sigue siendo uno de los más apetecidos por los operadores (agencias de viajes, hoteleros) y todos aquellos que buscan el turismo de descanso, sol, playa y buceo. </a:t>
            </a:r>
          </a:p>
          <a:p>
            <a:pPr lvl="0" algn="just"/>
            <a:endParaRPr lang="es-ES"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just"/>
            <a:r>
              <a:rPr lang="es-ES" sz="1600" dirty="0">
                <a:solidFill>
                  <a:prstClr val="black"/>
                </a:solidFill>
                <a:latin typeface="Tahoma" panose="020B0604030504040204" pitchFamily="34" charset="0"/>
                <a:ea typeface="Tahoma" panose="020B0604030504040204" pitchFamily="34" charset="0"/>
                <a:cs typeface="Tahoma" panose="020B0604030504040204" pitchFamily="34" charset="0"/>
              </a:rPr>
              <a:t>Este tipo de eventos son importantes para el Destino ya que, gracias a ellos se logra impulsar el buen turismo, nacional e internacional pues, son el recinto perfecto e idóneo para promocionarlo. San Andrés siempre ha sido un lugar atractivo para visitar y esta Vitrina demostró una vez más, que somos y seguiremos siendo el paraíso colombiano en el mar caribe. </a:t>
            </a:r>
          </a:p>
        </p:txBody>
      </p:sp>
    </p:spTree>
    <p:extLst>
      <p:ext uri="{BB962C8B-B14F-4D97-AF65-F5344CB8AC3E}">
        <p14:creationId xmlns:p14="http://schemas.microsoft.com/office/powerpoint/2010/main" val="349834658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475735"/>
            <a:ext cx="11203460" cy="590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pic>
        <p:nvPicPr>
          <p:cNvPr id="7" name="Imagen 6">
            <a:extLst>
              <a:ext uri="{FF2B5EF4-FFF2-40B4-BE49-F238E27FC236}">
                <a16:creationId xmlns:a16="http://schemas.microsoft.com/office/drawing/2014/main" id="{47C8EEC0-6398-4838-8576-C54F0819BC44}"/>
              </a:ext>
            </a:extLst>
          </p:cNvPr>
          <p:cNvPicPr>
            <a:picLocks noChangeAspect="1"/>
          </p:cNvPicPr>
          <p:nvPr/>
        </p:nvPicPr>
        <p:blipFill>
          <a:blip r:embed="rId5"/>
          <a:stretch>
            <a:fillRect/>
          </a:stretch>
        </p:blipFill>
        <p:spPr>
          <a:xfrm>
            <a:off x="1002837" y="839669"/>
            <a:ext cx="3011685" cy="2261812"/>
          </a:xfrm>
          <a:prstGeom prst="rect">
            <a:avLst/>
          </a:prstGeom>
        </p:spPr>
      </p:pic>
      <p:pic>
        <p:nvPicPr>
          <p:cNvPr id="10" name="Imagen 9">
            <a:extLst>
              <a:ext uri="{FF2B5EF4-FFF2-40B4-BE49-F238E27FC236}">
                <a16:creationId xmlns:a16="http://schemas.microsoft.com/office/drawing/2014/main" id="{B15ECA0F-A475-49AD-AFAE-797ADE6AC048}"/>
              </a:ext>
            </a:extLst>
          </p:cNvPr>
          <p:cNvPicPr>
            <a:picLocks noChangeAspect="1"/>
          </p:cNvPicPr>
          <p:nvPr/>
        </p:nvPicPr>
        <p:blipFill>
          <a:blip r:embed="rId6"/>
          <a:stretch>
            <a:fillRect/>
          </a:stretch>
        </p:blipFill>
        <p:spPr>
          <a:xfrm>
            <a:off x="4721247" y="889644"/>
            <a:ext cx="2962913" cy="2219136"/>
          </a:xfrm>
          <a:prstGeom prst="rect">
            <a:avLst/>
          </a:prstGeom>
        </p:spPr>
      </p:pic>
      <p:pic>
        <p:nvPicPr>
          <p:cNvPr id="11" name="Imagen 10">
            <a:extLst>
              <a:ext uri="{FF2B5EF4-FFF2-40B4-BE49-F238E27FC236}">
                <a16:creationId xmlns:a16="http://schemas.microsoft.com/office/drawing/2014/main" id="{3470D669-C966-447B-BE8E-1B480930C699}"/>
              </a:ext>
            </a:extLst>
          </p:cNvPr>
          <p:cNvPicPr>
            <a:picLocks noChangeAspect="1"/>
          </p:cNvPicPr>
          <p:nvPr/>
        </p:nvPicPr>
        <p:blipFill>
          <a:blip r:embed="rId7"/>
          <a:stretch>
            <a:fillRect/>
          </a:stretch>
        </p:blipFill>
        <p:spPr>
          <a:xfrm>
            <a:off x="1938183" y="3345899"/>
            <a:ext cx="3127519" cy="2347163"/>
          </a:xfrm>
          <a:prstGeom prst="rect">
            <a:avLst/>
          </a:prstGeom>
        </p:spPr>
      </p:pic>
      <p:pic>
        <p:nvPicPr>
          <p:cNvPr id="12" name="Imagen 11">
            <a:extLst>
              <a:ext uri="{FF2B5EF4-FFF2-40B4-BE49-F238E27FC236}">
                <a16:creationId xmlns:a16="http://schemas.microsoft.com/office/drawing/2014/main" id="{AD98571F-DE6D-43F1-8207-C9045089EE32}"/>
              </a:ext>
            </a:extLst>
          </p:cNvPr>
          <p:cNvPicPr>
            <a:picLocks noChangeAspect="1"/>
          </p:cNvPicPr>
          <p:nvPr/>
        </p:nvPicPr>
        <p:blipFill>
          <a:blip r:embed="rId8"/>
          <a:stretch>
            <a:fillRect/>
          </a:stretch>
        </p:blipFill>
        <p:spPr>
          <a:xfrm>
            <a:off x="5785725" y="3342334"/>
            <a:ext cx="3060457" cy="2347163"/>
          </a:xfrm>
          <a:prstGeom prst="rect">
            <a:avLst/>
          </a:prstGeom>
        </p:spPr>
      </p:pic>
      <p:pic>
        <p:nvPicPr>
          <p:cNvPr id="13" name="Imagen 12">
            <a:extLst>
              <a:ext uri="{FF2B5EF4-FFF2-40B4-BE49-F238E27FC236}">
                <a16:creationId xmlns:a16="http://schemas.microsoft.com/office/drawing/2014/main" id="{7AD762EF-695B-431F-A5BB-FCBE1363F601}"/>
              </a:ext>
            </a:extLst>
          </p:cNvPr>
          <p:cNvPicPr>
            <a:picLocks noChangeAspect="1"/>
          </p:cNvPicPr>
          <p:nvPr/>
        </p:nvPicPr>
        <p:blipFill>
          <a:blip r:embed="rId9"/>
          <a:stretch>
            <a:fillRect/>
          </a:stretch>
        </p:blipFill>
        <p:spPr>
          <a:xfrm>
            <a:off x="8350220" y="896943"/>
            <a:ext cx="2792210" cy="2211837"/>
          </a:xfrm>
          <a:prstGeom prst="rect">
            <a:avLst/>
          </a:prstGeom>
        </p:spPr>
      </p:pic>
    </p:spTree>
    <p:extLst>
      <p:ext uri="{BB962C8B-B14F-4D97-AF65-F5344CB8AC3E}">
        <p14:creationId xmlns:p14="http://schemas.microsoft.com/office/powerpoint/2010/main" val="16294449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14343" y="365125"/>
            <a:ext cx="1120346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Rectángulo 7">
            <a:extLst>
              <a:ext uri="{FF2B5EF4-FFF2-40B4-BE49-F238E27FC236}">
                <a16:creationId xmlns:a16="http://schemas.microsoft.com/office/drawing/2014/main" id="{20991CB8-53DD-4587-A27C-47D135F2126B}"/>
              </a:ext>
            </a:extLst>
          </p:cNvPr>
          <p:cNvSpPr/>
          <p:nvPr/>
        </p:nvSpPr>
        <p:spPr>
          <a:xfrm>
            <a:off x="3475938" y="797073"/>
            <a:ext cx="4556632" cy="461665"/>
          </a:xfrm>
          <a:prstGeom prst="rect">
            <a:avLst/>
          </a:prstGeom>
        </p:spPr>
        <p:txBody>
          <a:bodyPr wrap="none">
            <a:spAutoFit/>
          </a:bodyPr>
          <a:lstStyle/>
          <a:p>
            <a:pPr lvl="0"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GESTIÓN CÍVICA Y CULTURAL </a:t>
            </a:r>
          </a:p>
        </p:txBody>
      </p:sp>
      <p:pic>
        <p:nvPicPr>
          <p:cNvPr id="9" name="Imagen 8">
            <a:extLst>
              <a:ext uri="{FF2B5EF4-FFF2-40B4-BE49-F238E27FC236}">
                <a16:creationId xmlns:a16="http://schemas.microsoft.com/office/drawing/2014/main" id="{0CB88392-C718-4C2C-8296-D20104DBC145}"/>
              </a:ext>
            </a:extLst>
          </p:cNvPr>
          <p:cNvPicPr>
            <a:picLocks noChangeAspect="1"/>
          </p:cNvPicPr>
          <p:nvPr/>
        </p:nvPicPr>
        <p:blipFill>
          <a:blip r:embed="rId5"/>
          <a:stretch>
            <a:fillRect/>
          </a:stretch>
        </p:blipFill>
        <p:spPr>
          <a:xfrm>
            <a:off x="8133140" y="1412174"/>
            <a:ext cx="2871465" cy="3645724"/>
          </a:xfrm>
          <a:prstGeom prst="rect">
            <a:avLst/>
          </a:prstGeom>
        </p:spPr>
      </p:pic>
      <p:sp>
        <p:nvSpPr>
          <p:cNvPr id="15" name="Rectángulo 14">
            <a:extLst>
              <a:ext uri="{FF2B5EF4-FFF2-40B4-BE49-F238E27FC236}">
                <a16:creationId xmlns:a16="http://schemas.microsoft.com/office/drawing/2014/main" id="{2021B1D4-E1B7-4806-8824-87F09FC79E33}"/>
              </a:ext>
            </a:extLst>
          </p:cNvPr>
          <p:cNvSpPr/>
          <p:nvPr/>
        </p:nvSpPr>
        <p:spPr>
          <a:xfrm>
            <a:off x="914399" y="1141142"/>
            <a:ext cx="6460961" cy="4807470"/>
          </a:xfrm>
          <a:prstGeom prst="rect">
            <a:avLst/>
          </a:prstGeom>
        </p:spPr>
        <p:txBody>
          <a:bodyPr wrap="square">
            <a:spAutoFit/>
          </a:bodyPr>
          <a:lstStyle/>
          <a:p>
            <a:pPr marL="1798320" lvl="0" algn="just">
              <a:lnSpc>
                <a:spcPct val="107000"/>
              </a:lnSpc>
              <a:spcAft>
                <a:spcPts val="800"/>
              </a:spcAft>
            </a:pPr>
            <a:endPar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endParaRPr>
          </a:p>
          <a:p>
            <a:pPr marL="1798320" lvl="0" algn="just">
              <a:lnSpc>
                <a:spcPct val="107000"/>
              </a:lnSpc>
              <a:spcAft>
                <a:spcPts val="800"/>
              </a:spcAft>
            </a:pPr>
            <a:r>
              <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rPr>
              <a:t>Campaña que organiza la Cámara de Comercio de San Andrés, para nuestros comerciantes con el fin de capacitarlos en temas de servicio y atención al cliente, el equipo de Cámara de Comercio se encuentra visitando el tejido empresarial de la isla, esperamos contar con su participación y disposición.</a:t>
            </a: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98320" lvl="0" algn="just">
              <a:lnSpc>
                <a:spcPct val="107000"/>
              </a:lnSpc>
              <a:spcAft>
                <a:spcPts val="800"/>
              </a:spcAft>
            </a:pPr>
            <a:r>
              <a:rPr lang="es-CO" sz="1600" dirty="0">
                <a:solidFill>
                  <a:prstClr val="black"/>
                </a:solidFill>
                <a:latin typeface="Cambria" panose="02040503050406030204" pitchFamily="18" charset="0"/>
                <a:ea typeface="Calibri" panose="020F0502020204030204" pitchFamily="34" charset="0"/>
                <a:cs typeface="Times New Roman" panose="02020603050405020304" pitchFamily="18" charset="0"/>
              </a:rPr>
              <a:t>Hemos logrado sensibilizar y capacitar a más de 40 establecimientos de comercio a la fecha.</a:t>
            </a: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98320" lvl="0" algn="just">
              <a:lnSpc>
                <a:spcPct val="107000"/>
              </a:lnSpc>
              <a:spcAft>
                <a:spcPts val="800"/>
              </a:spcAft>
            </a:pPr>
            <a:r>
              <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rPr>
              <a:t>La campaña se realizará en los meses de octubre y noviembre. Anímate a marcar la diferencia en el mercado, la atención de tus clientes es clave para cumplir tus objetivos</a:t>
            </a: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48740" lvl="0" indent="449580" algn="just">
              <a:lnSpc>
                <a:spcPct val="107000"/>
              </a:lnSpc>
              <a:spcAft>
                <a:spcPts val="800"/>
              </a:spcAft>
            </a:pPr>
            <a:r>
              <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rPr>
              <a:t>#</a:t>
            </a:r>
            <a:r>
              <a:rPr lang="es-CO" sz="1600" dirty="0" err="1">
                <a:solidFill>
                  <a:prstClr val="black"/>
                </a:solidFill>
                <a:latin typeface="Cambria" panose="02040503050406030204" pitchFamily="18" charset="0"/>
                <a:ea typeface="Calibri" panose="020F0502020204030204" pitchFamily="34" charset="0"/>
                <a:cs typeface="Tahoma" panose="020B0604030504040204" pitchFamily="34" charset="0"/>
              </a:rPr>
              <a:t>SanAndrésTeAtiendeBien</a:t>
            </a: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48740" lvl="0" indent="449580" algn="just">
              <a:lnSpc>
                <a:spcPct val="107000"/>
              </a:lnSpc>
              <a:spcAft>
                <a:spcPts val="800"/>
              </a:spcAft>
            </a:pPr>
            <a:r>
              <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rPr>
              <a:t>#</a:t>
            </a:r>
            <a:r>
              <a:rPr lang="es-CO" sz="1600" dirty="0" err="1">
                <a:solidFill>
                  <a:prstClr val="black"/>
                </a:solidFill>
                <a:latin typeface="Cambria" panose="02040503050406030204" pitchFamily="18" charset="0"/>
                <a:ea typeface="Calibri" panose="020F0502020204030204" pitchFamily="34" charset="0"/>
                <a:cs typeface="Tahoma" panose="020B0604030504040204" pitchFamily="34" charset="0"/>
              </a:rPr>
              <a:t>YoSoyCamarasai</a:t>
            </a: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043961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23579" y="365125"/>
            <a:ext cx="1120346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Rectángulo 7">
            <a:extLst>
              <a:ext uri="{FF2B5EF4-FFF2-40B4-BE49-F238E27FC236}">
                <a16:creationId xmlns:a16="http://schemas.microsoft.com/office/drawing/2014/main" id="{20991CB8-53DD-4587-A27C-47D135F2126B}"/>
              </a:ext>
            </a:extLst>
          </p:cNvPr>
          <p:cNvSpPr/>
          <p:nvPr/>
        </p:nvSpPr>
        <p:spPr>
          <a:xfrm>
            <a:off x="2729515" y="797073"/>
            <a:ext cx="6049478" cy="461665"/>
          </a:xfrm>
          <a:prstGeom prst="rect">
            <a:avLst/>
          </a:prstGeom>
        </p:spPr>
        <p:txBody>
          <a:bodyPr wrap="none">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CARIBBEAN CHRISTMAS IN SEAFLOWER</a:t>
            </a:r>
          </a:p>
        </p:txBody>
      </p:sp>
      <p:sp>
        <p:nvSpPr>
          <p:cNvPr id="15" name="Rectángulo 14">
            <a:extLst>
              <a:ext uri="{FF2B5EF4-FFF2-40B4-BE49-F238E27FC236}">
                <a16:creationId xmlns:a16="http://schemas.microsoft.com/office/drawing/2014/main" id="{2021B1D4-E1B7-4806-8824-87F09FC79E33}"/>
              </a:ext>
            </a:extLst>
          </p:cNvPr>
          <p:cNvSpPr/>
          <p:nvPr/>
        </p:nvSpPr>
        <p:spPr>
          <a:xfrm>
            <a:off x="914399" y="1141142"/>
            <a:ext cx="6460961" cy="4768037"/>
          </a:xfrm>
          <a:prstGeom prst="rect">
            <a:avLst/>
          </a:prstGeom>
        </p:spPr>
        <p:txBody>
          <a:bodyPr wrap="square">
            <a:spAutoFit/>
          </a:bodyPr>
          <a:lstStyle/>
          <a:p>
            <a:pPr marL="1798320" lvl="0" algn="just">
              <a:lnSpc>
                <a:spcPct val="107000"/>
              </a:lnSpc>
              <a:spcAft>
                <a:spcPts val="800"/>
              </a:spcAft>
            </a:pPr>
            <a:endParaRPr lang="es-CO" sz="1600" dirty="0">
              <a:solidFill>
                <a:prstClr val="black"/>
              </a:solidFill>
              <a:latin typeface="Cambria" panose="02040503050406030204" pitchFamily="18" charset="0"/>
              <a:ea typeface="Calibri" panose="020F0502020204030204" pitchFamily="34" charset="0"/>
              <a:cs typeface="Tahoma" panose="020B0604030504040204" pitchFamily="34" charset="0"/>
            </a:endParaRPr>
          </a:p>
          <a:p>
            <a:pPr lvl="0" algn="just">
              <a:lnSpc>
                <a:spcPct val="107000"/>
              </a:lnSpc>
              <a:spcAft>
                <a:spcPts val="800"/>
              </a:spcAft>
            </a:pP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El 28 de diciembre de 2019 la Cámara de Comercio realizó la décima versión del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Caribbean</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 Christmas in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Seaflower</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 en donde turistas y residentes disfrutaron de la programación cultural, muestra gastronómica y artesanal.</a:t>
            </a:r>
            <a:endParaRPr lang="es-CO"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A partir de las 3:00 pm, el equipo de la Camara de Comercio hizo presencia en la zona peatonal de la playa de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spratt</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bight</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 Acompañado por 15 artistas locales, realizando una muestra de la cultura musical de la Isla al son de diversos ritmos locales, a su vez el evento estuvo acompañado por un grupo de 15 emprendedores de gastronomía típica, artesanos, postres y accesorios. Se desarrolló un show de pirotecnia y luces a las 9:00 pm, para todos los asistentes del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Caribbean</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 Christmas In </a:t>
            </a:r>
            <a:r>
              <a:rPr lang="es-CO" dirty="0" err="1">
                <a:solidFill>
                  <a:prstClr val="black"/>
                </a:solidFill>
                <a:latin typeface="Tahoma" panose="020B0604030504040204" pitchFamily="34" charset="0"/>
                <a:ea typeface="Calibri" panose="020F0502020204030204" pitchFamily="34" charset="0"/>
                <a:cs typeface="Times New Roman" panose="02020603050405020304" pitchFamily="18" charset="0"/>
              </a:rPr>
              <a:t>Seaflower</a:t>
            </a:r>
            <a:r>
              <a:rPr lang="es-CO" dirty="0">
                <a:solidFill>
                  <a:prstClr val="black"/>
                </a:solidFill>
                <a:latin typeface="Tahoma" panose="020B0604030504040204" pitchFamily="34" charset="0"/>
                <a:ea typeface="Calibri" panose="020F0502020204030204" pitchFamily="34" charset="0"/>
                <a:cs typeface="Times New Roman" panose="02020603050405020304" pitchFamily="18" charset="0"/>
              </a:rPr>
              <a:t>.</a:t>
            </a:r>
            <a:endParaRPr lang="es-CO"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98320" lvl="0" algn="just">
              <a:lnSpc>
                <a:spcPct val="107000"/>
              </a:lnSpc>
              <a:spcAft>
                <a:spcPts val="800"/>
              </a:spcAft>
            </a:pP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5F69F3C8-4825-4915-928F-991DC599B062}"/>
              </a:ext>
            </a:extLst>
          </p:cNvPr>
          <p:cNvPicPr>
            <a:picLocks noChangeAspect="1"/>
          </p:cNvPicPr>
          <p:nvPr/>
        </p:nvPicPr>
        <p:blipFill>
          <a:blip r:embed="rId5"/>
          <a:stretch>
            <a:fillRect/>
          </a:stretch>
        </p:blipFill>
        <p:spPr>
          <a:xfrm>
            <a:off x="7778534" y="1913398"/>
            <a:ext cx="3377477" cy="2292295"/>
          </a:xfrm>
          <a:prstGeom prst="rect">
            <a:avLst/>
          </a:prstGeom>
        </p:spPr>
      </p:pic>
    </p:spTree>
    <p:extLst>
      <p:ext uri="{BB962C8B-B14F-4D97-AF65-F5344CB8AC3E}">
        <p14:creationId xmlns:p14="http://schemas.microsoft.com/office/powerpoint/2010/main" val="265914105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383433" y="365125"/>
            <a:ext cx="1120346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8" name="Rectángulo 7">
            <a:extLst>
              <a:ext uri="{FF2B5EF4-FFF2-40B4-BE49-F238E27FC236}">
                <a16:creationId xmlns:a16="http://schemas.microsoft.com/office/drawing/2014/main" id="{20991CB8-53DD-4587-A27C-47D135F2126B}"/>
              </a:ext>
            </a:extLst>
          </p:cNvPr>
          <p:cNvSpPr/>
          <p:nvPr/>
        </p:nvSpPr>
        <p:spPr>
          <a:xfrm>
            <a:off x="3542847" y="797073"/>
            <a:ext cx="4422813" cy="461665"/>
          </a:xfrm>
          <a:prstGeom prst="rect">
            <a:avLst/>
          </a:prstGeom>
        </p:spPr>
        <p:txBody>
          <a:bodyPr wrap="none">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COMERCIO</a:t>
            </a:r>
          </a:p>
        </p:txBody>
      </p:sp>
      <p:sp>
        <p:nvSpPr>
          <p:cNvPr id="15" name="Rectángulo 14">
            <a:extLst>
              <a:ext uri="{FF2B5EF4-FFF2-40B4-BE49-F238E27FC236}">
                <a16:creationId xmlns:a16="http://schemas.microsoft.com/office/drawing/2014/main" id="{2021B1D4-E1B7-4806-8824-87F09FC79E33}"/>
              </a:ext>
            </a:extLst>
          </p:cNvPr>
          <p:cNvSpPr/>
          <p:nvPr/>
        </p:nvSpPr>
        <p:spPr>
          <a:xfrm>
            <a:off x="1590963" y="1695593"/>
            <a:ext cx="8788399" cy="3668055"/>
          </a:xfrm>
          <a:prstGeom prst="rect">
            <a:avLst/>
          </a:prstGeom>
        </p:spPr>
        <p:txBody>
          <a:bodyPr wrap="square">
            <a:spAutoFit/>
          </a:bodyPr>
          <a:lstStyle/>
          <a:p>
            <a:pPr marL="285750" indent="-285750" algn="just">
              <a:buFont typeface="Arial" panose="020B0604020202020204" pitchFamily="34" charset="0"/>
              <a:buChar char="•"/>
            </a:pPr>
            <a:r>
              <a:rPr lang="es-CO" dirty="0">
                <a:latin typeface="Leelawadee UI" panose="020B0502040204020203" pitchFamily="34" charset="-34"/>
                <a:cs typeface="Leelawadee UI" panose="020B0502040204020203" pitchFamily="34" charset="-34"/>
              </a:rPr>
              <a:t>En respaldo a los empresarios del principal renglón de la economía local, la Cámara de Comercio de San Andrés, Providencia y Santa Catalina a lo largo del año, promocionó las distintas ferias nacionales e internacionales, así como las misiones empresariales. Para este fin, se elaboró una pieza publicitaria digital e impresa que se divulgó amplia y suficientemente entre los matriculados y afiliados. De igual forma, cada feria o misión se divulga a través de correo electrónico, incluyendo toda la información necesaria para la inscripción.</a:t>
            </a:r>
          </a:p>
          <a:p>
            <a:pPr algn="just"/>
            <a:endParaRPr lang="es-CO" dirty="0">
              <a:latin typeface="Leelawadee UI" panose="020B0502040204020203" pitchFamily="34" charset="-34"/>
              <a:cs typeface="Leelawadee UI" panose="020B0502040204020203" pitchFamily="34" charset="-34"/>
            </a:endParaRPr>
          </a:p>
          <a:p>
            <a:pPr marL="285750" indent="-285750" algn="just">
              <a:buFont typeface="Arial" panose="020B0604020202020204" pitchFamily="34" charset="0"/>
              <a:buChar char="•"/>
            </a:pPr>
            <a:r>
              <a:rPr lang="es-CO" dirty="0">
                <a:latin typeface="Leelawadee UI" panose="020B0502040204020203" pitchFamily="34" charset="-34"/>
                <a:cs typeface="Leelawadee UI" panose="020B0502040204020203" pitchFamily="34" charset="-34"/>
              </a:rPr>
              <a:t>A lo largo del año se han adelantado reuniones con los distintos gremios y autoridades para apoyar las soluciones y estrategias tendientes a potencializar el sector empresarial y propender por el mejoramiento continuo de los servicios ofrecidos por y para los empresarios locales.</a:t>
            </a:r>
          </a:p>
          <a:p>
            <a:pPr marL="1798320" lvl="0" algn="just">
              <a:lnSpc>
                <a:spcPct val="107000"/>
              </a:lnSpc>
              <a:spcAft>
                <a:spcPts val="800"/>
              </a:spcAft>
            </a:pP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604171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383433" y="365125"/>
            <a:ext cx="1120346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15" name="Rectángulo 14">
            <a:extLst>
              <a:ext uri="{FF2B5EF4-FFF2-40B4-BE49-F238E27FC236}">
                <a16:creationId xmlns:a16="http://schemas.microsoft.com/office/drawing/2014/main" id="{2021B1D4-E1B7-4806-8824-87F09FC79E33}"/>
              </a:ext>
            </a:extLst>
          </p:cNvPr>
          <p:cNvSpPr/>
          <p:nvPr/>
        </p:nvSpPr>
        <p:spPr>
          <a:xfrm>
            <a:off x="1933955" y="774645"/>
            <a:ext cx="8788399" cy="841834"/>
          </a:xfrm>
          <a:prstGeom prst="rect">
            <a:avLst/>
          </a:prstGeom>
        </p:spPr>
        <p:txBody>
          <a:bodyPr wrap="square">
            <a:spAutoFit/>
          </a:bodyPr>
          <a:lstStyle/>
          <a:p>
            <a:pPr marL="1798320" algn="just">
              <a:lnSpc>
                <a:spcPct val="107000"/>
              </a:lnSpc>
              <a:spcAft>
                <a:spcPts val="800"/>
              </a:spcAft>
            </a:pP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COMUNICACIÓN INSTITUCIONAL</a:t>
            </a:r>
          </a:p>
          <a:p>
            <a:pPr marL="1798320" lvl="0" algn="just">
              <a:lnSpc>
                <a:spcPct val="107000"/>
              </a:lnSpc>
              <a:spcAft>
                <a:spcPts val="800"/>
              </a:spcAft>
            </a:pP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AA0AAB0C-58B8-4C61-AD1A-43E9353A6918}"/>
              </a:ext>
            </a:extLst>
          </p:cNvPr>
          <p:cNvSpPr/>
          <p:nvPr/>
        </p:nvSpPr>
        <p:spPr>
          <a:xfrm>
            <a:off x="4721553" y="1343784"/>
            <a:ext cx="2748894" cy="461665"/>
          </a:xfrm>
          <a:prstGeom prst="rect">
            <a:avLst/>
          </a:prstGeom>
        </p:spPr>
        <p:txBody>
          <a:bodyPr wrap="non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COMUNICAMARA</a:t>
            </a:r>
          </a:p>
        </p:txBody>
      </p:sp>
      <p:sp>
        <p:nvSpPr>
          <p:cNvPr id="9" name="Rectángulo 8">
            <a:extLst>
              <a:ext uri="{FF2B5EF4-FFF2-40B4-BE49-F238E27FC236}">
                <a16:creationId xmlns:a16="http://schemas.microsoft.com/office/drawing/2014/main" id="{B177A54E-09C5-4AFB-8A2D-CB3B81940768}"/>
              </a:ext>
            </a:extLst>
          </p:cNvPr>
          <p:cNvSpPr/>
          <p:nvPr/>
        </p:nvSpPr>
        <p:spPr>
          <a:xfrm>
            <a:off x="1933955" y="2025999"/>
            <a:ext cx="8466190" cy="1754326"/>
          </a:xfrm>
          <a:prstGeom prst="rect">
            <a:avLst/>
          </a:prstGeom>
        </p:spPr>
        <p:txBody>
          <a:bodyPr wrap="square">
            <a:spAutoFit/>
          </a:bodyPr>
          <a:lstStyle/>
          <a:p>
            <a:r>
              <a:rPr lang="es-CO" dirty="0"/>
              <a:t>Emisión periódico del informativo </a:t>
            </a:r>
            <a:r>
              <a:rPr lang="es-CO" dirty="0" err="1"/>
              <a:t>Comunicámara</a:t>
            </a:r>
            <a:r>
              <a:rPr lang="es-CO" dirty="0"/>
              <a:t>, por medio del cual le contamos a nuestros Afiliados, matriculados y a la comunidad en general sobre Gestión Institucional, Eventos, Oportunidades Comercial (Misiones Empresariales, Ferias y Ruedas de Negocios, dinámica empresarial, competitividad, turismo, entre otros.</a:t>
            </a:r>
          </a:p>
          <a:p>
            <a:endParaRPr lang="es-CO" dirty="0"/>
          </a:p>
          <a:p>
            <a:r>
              <a:rPr lang="es-CO" dirty="0"/>
              <a:t>En el 2019 se realizo y dio entrega del </a:t>
            </a:r>
            <a:r>
              <a:rPr lang="es-CO" dirty="0" err="1"/>
              <a:t>Comunicámara</a:t>
            </a:r>
            <a:r>
              <a:rPr lang="es-CO" dirty="0"/>
              <a:t> a principios del mes de Diciembre.</a:t>
            </a:r>
          </a:p>
        </p:txBody>
      </p:sp>
      <p:pic>
        <p:nvPicPr>
          <p:cNvPr id="10" name="Imagen 9">
            <a:extLst>
              <a:ext uri="{FF2B5EF4-FFF2-40B4-BE49-F238E27FC236}">
                <a16:creationId xmlns:a16="http://schemas.microsoft.com/office/drawing/2014/main" id="{8F89BEC8-5304-4DC8-A295-943D15598A25}"/>
              </a:ext>
            </a:extLst>
          </p:cNvPr>
          <p:cNvPicPr>
            <a:picLocks noChangeAspect="1"/>
          </p:cNvPicPr>
          <p:nvPr/>
        </p:nvPicPr>
        <p:blipFill>
          <a:blip r:embed="rId5"/>
          <a:stretch>
            <a:fillRect/>
          </a:stretch>
        </p:blipFill>
        <p:spPr>
          <a:xfrm>
            <a:off x="3079119" y="4012040"/>
            <a:ext cx="2487639" cy="2042337"/>
          </a:xfrm>
          <a:prstGeom prst="rect">
            <a:avLst/>
          </a:prstGeom>
        </p:spPr>
      </p:pic>
      <p:pic>
        <p:nvPicPr>
          <p:cNvPr id="11" name="Imagen 10">
            <a:extLst>
              <a:ext uri="{FF2B5EF4-FFF2-40B4-BE49-F238E27FC236}">
                <a16:creationId xmlns:a16="http://schemas.microsoft.com/office/drawing/2014/main" id="{64FFA713-4739-4E15-A39E-3287461FDA68}"/>
              </a:ext>
            </a:extLst>
          </p:cNvPr>
          <p:cNvPicPr>
            <a:picLocks noChangeAspect="1"/>
          </p:cNvPicPr>
          <p:nvPr/>
        </p:nvPicPr>
        <p:blipFill>
          <a:blip r:embed="rId6"/>
          <a:stretch>
            <a:fillRect/>
          </a:stretch>
        </p:blipFill>
        <p:spPr>
          <a:xfrm>
            <a:off x="6167051" y="3879273"/>
            <a:ext cx="2016368" cy="2317866"/>
          </a:xfrm>
          <a:prstGeom prst="rect">
            <a:avLst/>
          </a:prstGeom>
        </p:spPr>
      </p:pic>
    </p:spTree>
    <p:extLst>
      <p:ext uri="{BB962C8B-B14F-4D97-AF65-F5344CB8AC3E}">
        <p14:creationId xmlns:p14="http://schemas.microsoft.com/office/powerpoint/2010/main" val="155201906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150340" y="452993"/>
            <a:ext cx="1120346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15" name="Rectángulo 14">
            <a:extLst>
              <a:ext uri="{FF2B5EF4-FFF2-40B4-BE49-F238E27FC236}">
                <a16:creationId xmlns:a16="http://schemas.microsoft.com/office/drawing/2014/main" id="{2021B1D4-E1B7-4806-8824-87F09FC79E33}"/>
              </a:ext>
            </a:extLst>
          </p:cNvPr>
          <p:cNvSpPr/>
          <p:nvPr/>
        </p:nvSpPr>
        <p:spPr>
          <a:xfrm>
            <a:off x="1933955" y="774645"/>
            <a:ext cx="8788399" cy="713400"/>
          </a:xfrm>
          <a:prstGeom prst="rect">
            <a:avLst/>
          </a:prstGeom>
        </p:spPr>
        <p:txBody>
          <a:bodyPr wrap="square">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COMUNICACIÓN INSTITUCIONAL</a:t>
            </a:r>
          </a:p>
          <a:p>
            <a:pPr marL="1798320" lvl="0" algn="just">
              <a:lnSpc>
                <a:spcPct val="107000"/>
              </a:lnSpc>
              <a:spcAft>
                <a:spcPts val="800"/>
              </a:spcAft>
            </a:pPr>
            <a:endPar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AA0AAB0C-58B8-4C61-AD1A-43E9353A6918}"/>
              </a:ext>
            </a:extLst>
          </p:cNvPr>
          <p:cNvSpPr/>
          <p:nvPr/>
        </p:nvSpPr>
        <p:spPr>
          <a:xfrm>
            <a:off x="4250302" y="1343784"/>
            <a:ext cx="3691395" cy="830997"/>
          </a:xfrm>
          <a:prstGeom prst="rect">
            <a:avLst/>
          </a:prstGeom>
        </p:spPr>
        <p:txBody>
          <a:bodyPr wrap="none">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COMMUNITY MANAGER</a:t>
            </a:r>
          </a:p>
          <a:p>
            <a:pPr algn="ctr"/>
            <a:endPar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9" name="Rectángulo 8">
            <a:extLst>
              <a:ext uri="{FF2B5EF4-FFF2-40B4-BE49-F238E27FC236}">
                <a16:creationId xmlns:a16="http://schemas.microsoft.com/office/drawing/2014/main" id="{B177A54E-09C5-4AFB-8A2D-CB3B81940768}"/>
              </a:ext>
            </a:extLst>
          </p:cNvPr>
          <p:cNvSpPr/>
          <p:nvPr/>
        </p:nvSpPr>
        <p:spPr>
          <a:xfrm>
            <a:off x="1933955" y="2025999"/>
            <a:ext cx="8466190" cy="2585323"/>
          </a:xfrm>
          <a:prstGeom prst="rect">
            <a:avLst/>
          </a:prstGeom>
        </p:spPr>
        <p:txBody>
          <a:bodyPr wrap="square">
            <a:spAutoFit/>
          </a:bodyPr>
          <a:lstStyle/>
          <a:p>
            <a:r>
              <a:rPr lang="es-CO" dirty="0">
                <a:cs typeface="Leelawadee" panose="020B0502040204020203"/>
              </a:rPr>
              <a:t>Se contrataron los servicios profesionales de una Comunicadora Social especializada en redes sociales y marketing digital. El propósito de esta contratación es la edición de contenidos en redes sociales (</a:t>
            </a:r>
            <a:r>
              <a:rPr lang="es-CO" dirty="0" err="1">
                <a:cs typeface="Leelawadee" panose="020B0502040204020203"/>
              </a:rPr>
              <a:t>Community</a:t>
            </a:r>
            <a:r>
              <a:rPr lang="es-CO" dirty="0">
                <a:cs typeface="Leelawadee" panose="020B0502040204020203"/>
              </a:rPr>
              <a:t> Manager) a través de los siguientes productos:</a:t>
            </a:r>
          </a:p>
          <a:p>
            <a:endParaRPr lang="es-CO" dirty="0">
              <a:cs typeface="Leelawadee" panose="020B0502040204020203"/>
            </a:endParaRPr>
          </a:p>
          <a:p>
            <a:pPr marL="285750" indent="-285750">
              <a:buFont typeface="Arial" panose="020B0604020202020204" pitchFamily="34" charset="0"/>
              <a:buChar char="•"/>
            </a:pPr>
            <a:r>
              <a:rPr lang="es-CO" dirty="0">
                <a:cs typeface="Leelawadee" panose="020B0502040204020203"/>
              </a:rPr>
              <a:t>Diseño de una estrategia integral en redes sociales para ejecutar en un año.</a:t>
            </a:r>
          </a:p>
          <a:p>
            <a:pPr marL="285750" indent="-285750">
              <a:buFont typeface="Arial" panose="020B0604020202020204" pitchFamily="34" charset="0"/>
              <a:buChar char="•"/>
            </a:pPr>
            <a:r>
              <a:rPr lang="es-CO" dirty="0">
                <a:cs typeface="Leelawadee" panose="020B0502040204020203"/>
              </a:rPr>
              <a:t>Gestión de contenidos en redes sociales.</a:t>
            </a:r>
          </a:p>
          <a:p>
            <a:pPr marL="285750" indent="-285750" algn="just">
              <a:buFont typeface="Arial" panose="020B0604020202020204" pitchFamily="34" charset="0"/>
              <a:buChar char="•"/>
            </a:pPr>
            <a:r>
              <a:rPr lang="es-CO" dirty="0">
                <a:cs typeface="Leelawadee" panose="020B0502040204020203"/>
              </a:rPr>
              <a:t>Presentación de estadísticas mensuales sobre el manejo y uso de las cuentas                en redes sociales de la empresa.</a:t>
            </a:r>
          </a:p>
          <a:p>
            <a:endParaRPr lang="es-CO" dirty="0"/>
          </a:p>
        </p:txBody>
      </p:sp>
    </p:spTree>
    <p:extLst>
      <p:ext uri="{BB962C8B-B14F-4D97-AF65-F5344CB8AC3E}">
        <p14:creationId xmlns:p14="http://schemas.microsoft.com/office/powerpoint/2010/main" val="390764644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6996" y="1536175"/>
            <a:ext cx="10308769" cy="1938992"/>
          </a:xfrm>
          <a:prstGeom prst="rect">
            <a:avLst/>
          </a:prstGeom>
          <a:noFill/>
        </p:spPr>
        <p:txBody>
          <a:bodyPr wrap="square" rtlCol="0">
            <a:spAutoFit/>
          </a:bodyPr>
          <a:lstStyle/>
          <a:p>
            <a:endParaRPr lang="es-CO" sz="6000" dirty="0">
              <a:latin typeface="Leelawadee" panose="020B0502040204020203" pitchFamily="34" charset="-34"/>
              <a:cs typeface="Leelawadee" panose="020B0502040204020203" pitchFamily="34" charset="-34"/>
            </a:endParaRPr>
          </a:p>
          <a:p>
            <a:pPr algn="ctr"/>
            <a:r>
              <a:rPr lang="es-CO" sz="6000" b="1" dirty="0">
                <a:solidFill>
                  <a:schemeClr val="accent5">
                    <a:lumMod val="75000"/>
                  </a:schemeClr>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PROCESOS ESTRATÉGICOS</a:t>
            </a:r>
          </a:p>
        </p:txBody>
      </p:sp>
    </p:spTree>
    <p:extLst>
      <p:ext uri="{BB962C8B-B14F-4D97-AF65-F5344CB8AC3E}">
        <p14:creationId xmlns:p14="http://schemas.microsoft.com/office/powerpoint/2010/main" val="14106742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135189" y="620713"/>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MAPA DE PROCESOS</a:t>
            </a:r>
          </a:p>
        </p:txBody>
      </p:sp>
      <p:pic>
        <p:nvPicPr>
          <p:cNvPr id="3" name="Imagen 2"/>
          <p:cNvPicPr>
            <a:picLocks noChangeAspect="1"/>
          </p:cNvPicPr>
          <p:nvPr/>
        </p:nvPicPr>
        <p:blipFill>
          <a:blip r:embed="rId5"/>
          <a:stretch>
            <a:fillRect/>
          </a:stretch>
        </p:blipFill>
        <p:spPr>
          <a:xfrm>
            <a:off x="2215977" y="1297396"/>
            <a:ext cx="7989075" cy="4389031"/>
          </a:xfrm>
          <a:prstGeom prst="rect">
            <a:avLst/>
          </a:prstGeom>
        </p:spPr>
      </p:pic>
    </p:spTree>
    <p:extLst>
      <p:ext uri="{BB962C8B-B14F-4D97-AF65-F5344CB8AC3E}">
        <p14:creationId xmlns:p14="http://schemas.microsoft.com/office/powerpoint/2010/main" val="77888493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46"/>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243137" y="332247"/>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PROCESOS ESTRATÉGICOS</a:t>
            </a:r>
          </a:p>
        </p:txBody>
      </p:sp>
      <p:sp>
        <p:nvSpPr>
          <p:cNvPr id="2" name="CuadroTexto 1"/>
          <p:cNvSpPr txBox="1"/>
          <p:nvPr/>
        </p:nvSpPr>
        <p:spPr>
          <a:xfrm>
            <a:off x="2109552" y="1119499"/>
            <a:ext cx="8401775" cy="400110"/>
          </a:xfrm>
          <a:prstGeom prst="rect">
            <a:avLst/>
          </a:prstGeom>
          <a:noFill/>
        </p:spPr>
        <p:txBody>
          <a:bodyPr wrap="square" rtlCol="0">
            <a:spAutoFit/>
          </a:bodyPr>
          <a:lstStyle/>
          <a:p>
            <a:pPr algn="ctr"/>
            <a:r>
              <a:rPr lang="es-CO" sz="2000" b="1" dirty="0">
                <a:solidFill>
                  <a:srgbClr val="CC9900"/>
                </a:solidFill>
                <a:effectLst>
                  <a:outerShdw blurRad="38100" dist="38100" dir="2700000" algn="tl">
                    <a:srgbClr val="000000">
                      <a:alpha val="43137"/>
                    </a:srgbClr>
                  </a:outerShdw>
                </a:effectLst>
                <a:latin typeface="Leelawadee"/>
              </a:rPr>
              <a:t>MEJORA CONTINUA</a:t>
            </a:r>
          </a:p>
        </p:txBody>
      </p:sp>
      <p:sp>
        <p:nvSpPr>
          <p:cNvPr id="3" name="CuadroTexto 2"/>
          <p:cNvSpPr txBox="1"/>
          <p:nvPr/>
        </p:nvSpPr>
        <p:spPr>
          <a:xfrm>
            <a:off x="1974057" y="1751888"/>
            <a:ext cx="8537270" cy="5355312"/>
          </a:xfrm>
          <a:prstGeom prst="rect">
            <a:avLst/>
          </a:prstGeom>
          <a:noFill/>
        </p:spPr>
        <p:txBody>
          <a:bodyPr wrap="square" rtlCol="0">
            <a:spAutoFit/>
          </a:bodyPr>
          <a:lstStyle/>
          <a:p>
            <a:pPr algn="just"/>
            <a:endParaRPr lang="es-CO" dirty="0">
              <a:cs typeface="Leelawadee" panose="020B0502040204020203"/>
            </a:endParaRPr>
          </a:p>
          <a:p>
            <a:pPr algn="just"/>
            <a:r>
              <a:rPr lang="es-CO" dirty="0">
                <a:latin typeface="Leelawadee UI" panose="020B0502040204020203" pitchFamily="34" charset="-34"/>
                <a:cs typeface="Leelawadee UI" panose="020B0502040204020203" pitchFamily="34" charset="-34"/>
              </a:rPr>
              <a:t>Se contrataron los servicios de un asesor en calidad con el fin de actualizar el Sistema de Gestión de la Calidad de la Cámara de Comercio de San Andrés y Providencia, con base en los requisitos de la Norma ISO 9001:2015, incluyendo la revisión y actualización de la parte documental, establecimiento, verificación y acciones correctivas.</a:t>
            </a:r>
          </a:p>
          <a:p>
            <a:pPr algn="just"/>
            <a:endParaRPr lang="es-CO"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En efectuó una auditoria interna en el mes de agosto como preparación  a la auditoria externa de seguimiento programada para el mes de noviembre por el ICONTEC.</a:t>
            </a:r>
          </a:p>
          <a:p>
            <a:pPr algn="just"/>
            <a:endParaRPr lang="es-CO"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En el mes de noviembre se realizó la auditoria de seguimiento programada por el ICONTEC.</a:t>
            </a:r>
          </a:p>
          <a:p>
            <a:pPr algn="just"/>
            <a:endParaRPr lang="es-CO" dirty="0">
              <a:cs typeface="Leelawadee" panose="020B0502040204020203"/>
            </a:endParaRPr>
          </a:p>
          <a:p>
            <a:pPr algn="ctr"/>
            <a:endParaRPr lang="es-CO" dirty="0">
              <a:cs typeface="Leelawadee" panose="020B0502040204020203"/>
            </a:endParaRPr>
          </a:p>
          <a:p>
            <a:endParaRPr lang="es-CO" dirty="0"/>
          </a:p>
          <a:p>
            <a:endParaRPr lang="es-CO" dirty="0"/>
          </a:p>
          <a:p>
            <a:endParaRPr lang="es-CO" dirty="0"/>
          </a:p>
          <a:p>
            <a:endParaRPr lang="es-CO" dirty="0"/>
          </a:p>
        </p:txBody>
      </p:sp>
    </p:spTree>
    <p:extLst>
      <p:ext uri="{BB962C8B-B14F-4D97-AF65-F5344CB8AC3E}">
        <p14:creationId xmlns:p14="http://schemas.microsoft.com/office/powerpoint/2010/main" val="5771183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3998" y="9524"/>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135189" y="328613"/>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GESTIÓN INSTITUCIONAL</a:t>
            </a:r>
          </a:p>
        </p:txBody>
      </p:sp>
      <p:pic>
        <p:nvPicPr>
          <p:cNvPr id="3" name="Imagen 2">
            <a:extLst>
              <a:ext uri="{FF2B5EF4-FFF2-40B4-BE49-F238E27FC236}">
                <a16:creationId xmlns:a16="http://schemas.microsoft.com/office/drawing/2014/main" id="{33262EF1-28D9-4974-BDC8-00A6EB1A4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3245" y="1195893"/>
            <a:ext cx="5875191" cy="4655127"/>
          </a:xfrm>
          <a:prstGeom prst="rect">
            <a:avLst/>
          </a:prstGeom>
        </p:spPr>
      </p:pic>
    </p:spTree>
    <p:extLst>
      <p:ext uri="{BB962C8B-B14F-4D97-AF65-F5344CB8AC3E}">
        <p14:creationId xmlns:p14="http://schemas.microsoft.com/office/powerpoint/2010/main" val="27615299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9525"/>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135189" y="328613"/>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GESTIÓN INSTITUCIONAL</a:t>
            </a:r>
          </a:p>
        </p:txBody>
      </p:sp>
      <p:pic>
        <p:nvPicPr>
          <p:cNvPr id="4" name="Imagen 3">
            <a:extLst>
              <a:ext uri="{FF2B5EF4-FFF2-40B4-BE49-F238E27FC236}">
                <a16:creationId xmlns:a16="http://schemas.microsoft.com/office/drawing/2014/main" id="{69A615CE-E8CD-4B2E-9DD8-6F8B045DB6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8764" y="1288617"/>
            <a:ext cx="5680364" cy="4100079"/>
          </a:xfrm>
          <a:prstGeom prst="rect">
            <a:avLst/>
          </a:prstGeom>
        </p:spPr>
      </p:pic>
    </p:spTree>
    <p:extLst>
      <p:ext uri="{BB962C8B-B14F-4D97-AF65-F5344CB8AC3E}">
        <p14:creationId xmlns:p14="http://schemas.microsoft.com/office/powerpoint/2010/main" val="158093877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089007" y="432738"/>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GESTIÓN INSTITUCIONAL</a:t>
            </a:r>
          </a:p>
        </p:txBody>
      </p:sp>
      <p:pic>
        <p:nvPicPr>
          <p:cNvPr id="5" name="Imagen 4">
            <a:extLst>
              <a:ext uri="{FF2B5EF4-FFF2-40B4-BE49-F238E27FC236}">
                <a16:creationId xmlns:a16="http://schemas.microsoft.com/office/drawing/2014/main" id="{E7F5FEF0-D3C8-42E9-913A-8C00DD531D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1308" y="1449676"/>
            <a:ext cx="5329383" cy="3958647"/>
          </a:xfrm>
          <a:prstGeom prst="rect">
            <a:avLst/>
          </a:prstGeom>
        </p:spPr>
      </p:pic>
    </p:spTree>
    <p:extLst>
      <p:ext uri="{BB962C8B-B14F-4D97-AF65-F5344CB8AC3E}">
        <p14:creationId xmlns:p14="http://schemas.microsoft.com/office/powerpoint/2010/main" val="217261527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9525"/>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695951"/>
            <a:ext cx="900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6134100"/>
            <a:ext cx="720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2135189" y="328613"/>
            <a:ext cx="7705725" cy="584200"/>
          </a:xfrm>
          <a:prstGeom prst="rect">
            <a:avLst/>
          </a:prstGeom>
          <a:noFill/>
        </p:spPr>
        <p:txBody>
          <a:bodyPr>
            <a:spAutoFit/>
          </a:bodyPr>
          <a:lstStyle/>
          <a:p>
            <a:pPr algn="ctr" fontAlgn="base">
              <a:spcBef>
                <a:spcPct val="0"/>
              </a:spcBef>
              <a:spcAft>
                <a:spcPct val="0"/>
              </a:spcAft>
              <a:defRPr/>
            </a:pPr>
            <a:r>
              <a:rPr lang="es-ES" sz="32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GESTIÓN INSTITUCIONAL</a:t>
            </a:r>
          </a:p>
        </p:txBody>
      </p:sp>
      <p:pic>
        <p:nvPicPr>
          <p:cNvPr id="6" name="Imagen 5">
            <a:extLst>
              <a:ext uri="{FF2B5EF4-FFF2-40B4-BE49-F238E27FC236}">
                <a16:creationId xmlns:a16="http://schemas.microsoft.com/office/drawing/2014/main" id="{39B0AA3A-6FB8-4C9E-8822-6F8B17B704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1964" y="1062183"/>
            <a:ext cx="5233927" cy="4535054"/>
          </a:xfrm>
          <a:prstGeom prst="rect">
            <a:avLst/>
          </a:prstGeom>
        </p:spPr>
      </p:pic>
    </p:spTree>
    <p:extLst>
      <p:ext uri="{BB962C8B-B14F-4D97-AF65-F5344CB8AC3E}">
        <p14:creationId xmlns:p14="http://schemas.microsoft.com/office/powerpoint/2010/main" val="3181810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114124"/>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3" y="1674173"/>
            <a:ext cx="10308769" cy="1938992"/>
          </a:xfrm>
          <a:prstGeom prst="rect">
            <a:avLst/>
          </a:prstGeom>
          <a:noFill/>
        </p:spPr>
        <p:txBody>
          <a:bodyPr wrap="square" rtlCol="0">
            <a:spAutoFit/>
          </a:bodyPr>
          <a:lstStyle/>
          <a:p>
            <a:endParaRPr lang="es-CO" sz="6000" dirty="0">
              <a:latin typeface="Leelawadee" panose="020B0502040204020203" pitchFamily="34" charset="-34"/>
              <a:cs typeface="Leelawadee" panose="020B0502040204020203" pitchFamily="34" charset="-34"/>
            </a:endParaRPr>
          </a:p>
          <a:p>
            <a:pPr algn="ctr"/>
            <a:r>
              <a:rPr lang="es-CO" sz="6000" b="1" dirty="0">
                <a:solidFill>
                  <a:schemeClr val="accent5">
                    <a:lumMod val="75000"/>
                  </a:schemeClr>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PROCESOS DE APOYO</a:t>
            </a:r>
          </a:p>
        </p:txBody>
      </p:sp>
    </p:spTree>
    <p:extLst>
      <p:ext uri="{BB962C8B-B14F-4D97-AF65-F5344CB8AC3E}">
        <p14:creationId xmlns:p14="http://schemas.microsoft.com/office/powerpoint/2010/main" val="291536583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941615" y="1508486"/>
            <a:ext cx="10308769" cy="1938992"/>
          </a:xfrm>
          <a:prstGeom prst="rect">
            <a:avLst/>
          </a:prstGeom>
          <a:noFill/>
        </p:spPr>
        <p:txBody>
          <a:bodyPr wrap="square" rtlCol="0">
            <a:spAutoFit/>
          </a:bodyPr>
          <a:lstStyle/>
          <a:p>
            <a:endParaRPr lang="es-CO" sz="6000" dirty="0">
              <a:latin typeface="Leelawadee" panose="020B0502040204020203" pitchFamily="34" charset="-34"/>
              <a:cs typeface="Leelawadee" panose="020B0502040204020203" pitchFamily="34" charset="-34"/>
            </a:endParaRPr>
          </a:p>
          <a:p>
            <a:pPr algn="ctr"/>
            <a:r>
              <a:rPr lang="es-CO" sz="6000" b="1" dirty="0">
                <a:solidFill>
                  <a:schemeClr val="accent5">
                    <a:lumMod val="75000"/>
                  </a:schemeClr>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ADMINISTRATIVO</a:t>
            </a:r>
          </a:p>
        </p:txBody>
      </p:sp>
    </p:spTree>
    <p:extLst>
      <p:ext uri="{BB962C8B-B14F-4D97-AF65-F5344CB8AC3E}">
        <p14:creationId xmlns:p14="http://schemas.microsoft.com/office/powerpoint/2010/main" val="132950701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p:cNvGraphicFramePr>
            <a:graphicFrameLocks noGrp="1"/>
          </p:cNvGraphicFramePr>
          <p:nvPr>
            <p:ph idx="1"/>
          </p:nvPr>
        </p:nvGraphicFramePr>
        <p:xfrm>
          <a:off x="3318192" y="1760061"/>
          <a:ext cx="5555615" cy="4063752"/>
        </p:xfrm>
        <a:graphic>
          <a:graphicData uri="http://schemas.openxmlformats.org/drawingml/2006/table">
            <a:tbl>
              <a:tblPr firstRow="1" firstCol="1" bandRow="1"/>
              <a:tblGrid>
                <a:gridCol w="2679065">
                  <a:extLst>
                    <a:ext uri="{9D8B030D-6E8A-4147-A177-3AD203B41FA5}">
                      <a16:colId xmlns:a16="http://schemas.microsoft.com/office/drawing/2014/main" val="20000"/>
                    </a:ext>
                  </a:extLst>
                </a:gridCol>
                <a:gridCol w="2876550">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es-CO" sz="1000" b="1">
                          <a:effectLst/>
                          <a:latin typeface="Tahoma" panose="020B0604030504040204" pitchFamily="34" charset="0"/>
                          <a:ea typeface="Calibri" panose="020F0502020204030204" pitchFamily="34" charset="0"/>
                          <a:cs typeface="Times New Roman" panose="02020603050405020304" pitchFamily="18" charset="0"/>
                        </a:rPr>
                        <a:t>OBJETIVO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s-CO" sz="1000" b="1">
                          <a:effectLst/>
                          <a:latin typeface="Tahoma" panose="020B0604030504040204" pitchFamily="34" charset="0"/>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00"/>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Resaltar a los funcionarios que han cumplido años.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Celebración de los cumpleaños de los funcionarios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01"/>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Ofrecer una pausa en las actividades desarrolladlas por los funcionarios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Un día de descanso para los funcionarios por motivo de su cumpleaños.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Brindar una atención especial a las mujeres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Celebración del día de la mujer.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Brindar recreación y esparcimiento a los hijos de los funcionarios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Celebración día de los niños (actividad de magia y títeres cajasai).</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04"/>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Procurar brindar un rato de esparcimiento y relajación para los funcionarios.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Celebración día del empleado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05"/>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Brindar una atención  a las madres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Desayuno día de la madre.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06"/>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Exaltar a los funcionarios que obtuvieron el mejor desempeño último periodo de 2016</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Reconocimiento Especial al mejor puntaje obtenido en la evaluación de desempeño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07"/>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Identificar focos de insatisfacción por parte de los funcionarios.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Encuesta de satisfacción del cliente interno.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08"/>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Establecer objetivos y metas, además de calificar el desempeño de los funcionarios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Evaluación de Desempeño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09"/>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Exaltar al funcionario con el mejor puntaje obtenido en la evaluación de desempeño.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Reconocimiento Especial al mejor puntaje obtenido en la evaluación de desempeño.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010"/>
                  </a:ext>
                </a:extLst>
              </a:tr>
              <a:tr h="0">
                <a:tc>
                  <a:txBody>
                    <a:bodyPr/>
                    <a:lstStyle/>
                    <a:p>
                      <a:pPr algn="just">
                        <a:lnSpc>
                          <a:spcPct val="115000"/>
                        </a:lnSpc>
                        <a:spcAft>
                          <a:spcPts val="0"/>
                        </a:spcAft>
                      </a:pPr>
                      <a:r>
                        <a:rPr lang="es-CO" sz="10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Fortalecer lazos con los funcionarios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just">
                        <a:lnSpc>
                          <a:spcPct val="115000"/>
                        </a:lnSpc>
                        <a:spcAft>
                          <a:spcPts val="0"/>
                        </a:spcAft>
                      </a:pPr>
                      <a:r>
                        <a:rPr lang="es-CO" sz="10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Cena navideña y entrega de obsequios.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extLst>
                  <a:ext uri="{0D108BD9-81ED-4DB2-BD59-A6C34878D82A}">
                    <a16:rowId xmlns:a16="http://schemas.microsoft.com/office/drawing/2014/main" val="10011"/>
                  </a:ext>
                </a:extLst>
              </a:tr>
            </a:tbl>
          </a:graphicData>
        </a:graphic>
      </p:graphicFrame>
      <p:pic>
        <p:nvPicPr>
          <p:cNvPr id="4" name="Marcador de contenido 3"/>
          <p:cNvPicPr>
            <a:picLocks noChangeAspect="1"/>
          </p:cNvPicPr>
          <p:nvPr/>
        </p:nvPicPr>
        <p:blipFill>
          <a:blip r:embed="rId2"/>
          <a:stretch>
            <a:fillRect/>
          </a:stretch>
        </p:blipFill>
        <p:spPr bwMode="auto">
          <a:xfrm>
            <a:off x="494269" y="153826"/>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480308" y="511435"/>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102695" y="1174653"/>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4" name="CuadroTexto 13"/>
          <p:cNvSpPr txBox="1"/>
          <p:nvPr/>
        </p:nvSpPr>
        <p:spPr>
          <a:xfrm>
            <a:off x="1881990" y="1174653"/>
            <a:ext cx="8750177" cy="5570756"/>
          </a:xfrm>
          <a:prstGeom prst="rect">
            <a:avLst/>
          </a:prstGeom>
          <a:noFill/>
        </p:spPr>
        <p:txBody>
          <a:bodyPr wrap="square" rtlCol="0">
            <a:spAutoFit/>
          </a:bodyPr>
          <a:lstStyle/>
          <a:p>
            <a:pPr algn="just"/>
            <a:endParaRPr lang="es-CO" sz="1400" dirty="0">
              <a:latin typeface="Tahoma" panose="020B0604030504040204" pitchFamily="34" charset="0"/>
              <a:ea typeface="Tahoma" panose="020B0604030504040204" pitchFamily="34" charset="0"/>
              <a:cs typeface="Tahoma" panose="020B0604030504040204" pitchFamily="34" charset="0"/>
            </a:endParaRPr>
          </a:p>
          <a:p>
            <a:pPr algn="just"/>
            <a:r>
              <a:rPr lang="es-CO" sz="1600" dirty="0">
                <a:latin typeface="Leelawadee" panose="020B0502040204020203" pitchFamily="34" charset="-34"/>
                <a:ea typeface="Tahoma" panose="020B0604030504040204" pitchFamily="34" charset="0"/>
                <a:cs typeface="Leelawadee" panose="020B0502040204020203" pitchFamily="34" charset="-34"/>
              </a:rPr>
              <a:t>Durante la vigencia del año 2019 se han ejecutado las actividades dispuestas en los planes de bienestar, capacitaciones, seguridad y salud en el trabajo, mantenimiento, sistemas y Gestión documental.</a:t>
            </a:r>
          </a:p>
          <a:p>
            <a:pPr algn="just"/>
            <a:endParaRPr lang="es-CO" sz="1600" dirty="0">
              <a:latin typeface="Leelawadee" panose="020B0502040204020203" pitchFamily="34" charset="-34"/>
              <a:ea typeface="Tahoma" panose="020B0604030504040204" pitchFamily="34" charset="0"/>
              <a:cs typeface="Leelawadee" panose="020B0502040204020203" pitchFamily="34" charset="-34"/>
            </a:endParaRPr>
          </a:p>
          <a:p>
            <a:pPr algn="just"/>
            <a:r>
              <a:rPr lang="es-CO" sz="1600" dirty="0">
                <a:latin typeface="Leelawadee" panose="020B0502040204020203" pitchFamily="34" charset="-34"/>
                <a:ea typeface="Tahoma" panose="020B0604030504040204" pitchFamily="34" charset="0"/>
                <a:cs typeface="Leelawadee" panose="020B0502040204020203" pitchFamily="34" charset="-34"/>
              </a:rPr>
              <a:t> continuación, se detallan las actividades realizadas por el área de Administrativa, como ejecución a los planes establecidos para la vigencia 2019:</a:t>
            </a:r>
          </a:p>
          <a:p>
            <a:pPr algn="just"/>
            <a:endParaRPr lang="es-CO" sz="1400"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endParaRPr lang="es-CO" sz="1600" dirty="0">
              <a:solidFill>
                <a:schemeClr val="accent4">
                  <a:lumMod val="50000"/>
                </a:schemeClr>
              </a:solidFill>
              <a:latin typeface="Leelawadee"/>
              <a:cs typeface="Leelawadee" panose="020B0502040204020203"/>
            </a:endParaRPr>
          </a:p>
          <a:p>
            <a:pPr algn="ctr"/>
            <a:r>
              <a:rPr lang="es-CO" sz="1600" b="1" dirty="0">
                <a:solidFill>
                  <a:schemeClr val="accent4">
                    <a:lumMod val="50000"/>
                  </a:schemeClr>
                </a:solidFill>
                <a:latin typeface="Leelawadee"/>
              </a:rPr>
              <a:t>PLAN DE BIENESTAR</a:t>
            </a:r>
          </a:p>
          <a:p>
            <a:pPr algn="ctr"/>
            <a:endParaRPr lang="es-CO" sz="1600" dirty="0">
              <a:solidFill>
                <a:schemeClr val="accent4">
                  <a:lumMod val="50000"/>
                </a:schemeClr>
              </a:solidFill>
              <a:latin typeface="Leelawadee"/>
            </a:endParaRPr>
          </a:p>
          <a:p>
            <a:pPr algn="just"/>
            <a:r>
              <a:rPr lang="es-CO" sz="1600" dirty="0">
                <a:latin typeface="Leelawadee"/>
              </a:rPr>
              <a:t>El plan de Bienestar tiene como objetivo propiciar condiciones que generen un clima organizacional que contribuya con el desarrollo personal, físico y espiritual de los trabajadores, unido a la motivación y calidez humana en la prestación de los servicios en la entidad, y que esto pueda  verse reflejado en el cumplimiento de la Misión Institucional; </a:t>
            </a:r>
            <a:r>
              <a:rPr lang="es-CO" sz="1600" dirty="0">
                <a:latin typeface="Leelawadee UI" panose="020B0502040204020203" pitchFamily="34" charset="-34"/>
                <a:cs typeface="Leelawadee UI" panose="020B0502040204020203" pitchFamily="34" charset="-34"/>
              </a:rPr>
              <a:t>Como ejecución a las actividades del plan de bienestar programado para el año 2019 se han ejecutado las siguientes actividades:</a:t>
            </a:r>
          </a:p>
          <a:p>
            <a:pPr algn="just"/>
            <a:endParaRPr lang="es-CO" sz="1600" dirty="0">
              <a:latin typeface="Leelawadee"/>
            </a:endParaRPr>
          </a:p>
          <a:p>
            <a:pPr marL="285750" indent="-285750" algn="just">
              <a:buFont typeface="Wingdings" charset="2"/>
              <a:buChar char="q"/>
            </a:pPr>
            <a:endParaRPr lang="es-ES_tradnl" dirty="0"/>
          </a:p>
          <a:p>
            <a:pPr marL="285750" indent="-285750" algn="just">
              <a:buFont typeface="Wingdings" charset="2"/>
              <a:buChar char="q"/>
            </a:pPr>
            <a:endParaRPr lang="es-CO" dirty="0">
              <a:cs typeface="Leelawadee" panose="020B0502040204020203"/>
            </a:endParaRPr>
          </a:p>
          <a:p>
            <a:pPr algn="just"/>
            <a:endParaRPr lang="es-CO" dirty="0"/>
          </a:p>
          <a:p>
            <a:pPr algn="just"/>
            <a:endParaRPr lang="es-CO" dirty="0"/>
          </a:p>
        </p:txBody>
      </p:sp>
    </p:spTree>
    <p:extLst>
      <p:ext uri="{BB962C8B-B14F-4D97-AF65-F5344CB8AC3E}">
        <p14:creationId xmlns:p14="http://schemas.microsoft.com/office/powerpoint/2010/main" val="56652502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ChangeAspect="1"/>
          </p:cNvPicPr>
          <p:nvPr/>
        </p:nvPicPr>
        <p:blipFill>
          <a:blip r:embed="rId2"/>
          <a:stretch>
            <a:fillRect/>
          </a:stretch>
        </p:blipFill>
        <p:spPr bwMode="auto">
          <a:xfrm>
            <a:off x="494270" y="297688"/>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p:cNvSpPr txBox="1"/>
          <p:nvPr/>
        </p:nvSpPr>
        <p:spPr>
          <a:xfrm>
            <a:off x="880762" y="444344"/>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graphicFrame>
        <p:nvGraphicFramePr>
          <p:cNvPr id="5" name="Tabla 4">
            <a:extLst>
              <a:ext uri="{FF2B5EF4-FFF2-40B4-BE49-F238E27FC236}">
                <a16:creationId xmlns:a16="http://schemas.microsoft.com/office/drawing/2014/main" id="{F92434F4-8AB0-4055-A798-54F2DB462DE7}"/>
              </a:ext>
            </a:extLst>
          </p:cNvPr>
          <p:cNvGraphicFramePr>
            <a:graphicFrameLocks noGrp="1"/>
          </p:cNvGraphicFramePr>
          <p:nvPr>
            <p:extLst>
              <p:ext uri="{D42A27DB-BD31-4B8C-83A1-F6EECF244321}">
                <p14:modId xmlns:p14="http://schemas.microsoft.com/office/powerpoint/2010/main" val="1286646107"/>
              </p:ext>
            </p:extLst>
          </p:nvPr>
        </p:nvGraphicFramePr>
        <p:xfrm>
          <a:off x="2870951" y="1392435"/>
          <a:ext cx="6117590" cy="3943100"/>
        </p:xfrm>
        <a:graphic>
          <a:graphicData uri="http://schemas.openxmlformats.org/drawingml/2006/table">
            <a:tbl>
              <a:tblPr firstRow="1" firstCol="1" bandRow="1"/>
              <a:tblGrid>
                <a:gridCol w="6117590">
                  <a:extLst>
                    <a:ext uri="{9D8B030D-6E8A-4147-A177-3AD203B41FA5}">
                      <a16:colId xmlns:a16="http://schemas.microsoft.com/office/drawing/2014/main" val="257981360"/>
                    </a:ext>
                  </a:extLst>
                </a:gridCol>
              </a:tblGrid>
              <a:tr h="0">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624591516"/>
                  </a:ext>
                </a:extLst>
              </a:tr>
              <a:tr h="52451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Con el propósito de homenajear a la mujer su día, se realizó la entrega de un obsequio.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450410482"/>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Con el propósito de conmemorar el día del trabajador y reconocer la labor realizada por cada uno de los funcionarios de la entidad, se realizó una integración y la entrega de un detalle para todos los trabajadores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506528803"/>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 fin de propiciar una atención especial a las madres de la entidad se realizó un desayuno para las empleadas que desarrollan el rol de ser madres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315311552"/>
                  </a:ext>
                </a:extLst>
              </a:tr>
              <a:tr h="43688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Con el propósito de fortalecer los lazos de compañerismos entre los trabajadores de la entidad, se celebró el día del Amor y la Amistad, mediante una integración al final de la tarde del día.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749643557"/>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Con el fin de medir el grado de satisfacción de los funcionarios de la entidad, se realizó encuestas de satisfacción del Cliente Interno.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251699919"/>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A fin de propiciar espacio de salud y bienestar, se realizaron jornadas denominadas viernes deportivo en las cuales se realizaban actividades tales como aeróbicos, clases de zumba, estiramientos, etc.</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4293225577"/>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Celebración de los cumpleaños de los funcionarios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718245304"/>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Celebración navideña para los funcionarios de la entidad y entrega regalos a los niños de los empleados.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696942832"/>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Medición de Cargas de trabajo.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968253117"/>
                  </a:ext>
                </a:extLst>
              </a:tr>
            </a:tbl>
          </a:graphicData>
        </a:graphic>
      </p:graphicFrame>
    </p:spTree>
    <p:extLst>
      <p:ext uri="{BB962C8B-B14F-4D97-AF65-F5344CB8AC3E}">
        <p14:creationId xmlns:p14="http://schemas.microsoft.com/office/powerpoint/2010/main" val="91343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pic>
        <p:nvPicPr>
          <p:cNvPr id="8" name="Marcador de contenido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5108" y="1825625"/>
            <a:ext cx="5801784" cy="4351338"/>
          </a:xfrm>
        </p:spPr>
      </p:pic>
      <p:pic>
        <p:nvPicPr>
          <p:cNvPr id="4" name="Marcador de contenido 3"/>
          <p:cNvPicPr>
            <a:picLocks noChangeAspect="1"/>
          </p:cNvPicPr>
          <p:nvPr/>
        </p:nvPicPr>
        <p:blipFill>
          <a:blip r:embed="rId3"/>
          <a:stretch>
            <a:fillRect/>
          </a:stretch>
        </p:blipFill>
        <p:spPr bwMode="auto">
          <a:xfrm>
            <a:off x="216841" y="365125"/>
            <a:ext cx="11758318" cy="657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4"/>
          <a:stretch>
            <a:fillRect/>
          </a:stretch>
        </p:blipFill>
        <p:spPr>
          <a:xfrm>
            <a:off x="1002837" y="5431117"/>
            <a:ext cx="902286" cy="1152244"/>
          </a:xfrm>
          <a:prstGeom prst="rect">
            <a:avLst/>
          </a:prstGeom>
        </p:spPr>
      </p:pic>
      <p:pic>
        <p:nvPicPr>
          <p:cNvPr id="6" name="Imagen 5"/>
          <p:cNvPicPr>
            <a:picLocks noChangeAspect="1"/>
          </p:cNvPicPr>
          <p:nvPr/>
        </p:nvPicPr>
        <p:blipFill>
          <a:blip r:embed="rId5"/>
          <a:stretch>
            <a:fillRect/>
          </a:stretch>
        </p:blipFill>
        <p:spPr>
          <a:xfrm>
            <a:off x="1933955" y="5846602"/>
            <a:ext cx="719390" cy="725487"/>
          </a:xfrm>
          <a:prstGeom prst="rect">
            <a:avLst/>
          </a:prstGeom>
        </p:spPr>
      </p:pic>
      <p:sp>
        <p:nvSpPr>
          <p:cNvPr id="7" name="CuadroTexto 6"/>
          <p:cNvSpPr txBox="1"/>
          <p:nvPr/>
        </p:nvSpPr>
        <p:spPr>
          <a:xfrm>
            <a:off x="1511644" y="659011"/>
            <a:ext cx="9770076" cy="461665"/>
          </a:xfrm>
          <a:prstGeom prst="rect">
            <a:avLst/>
          </a:prstGeom>
          <a:noFill/>
        </p:spPr>
        <p:txBody>
          <a:bodyPr wrap="square" rtlCol="0">
            <a:spAutoFit/>
          </a:bodyPr>
          <a:lstStyle/>
          <a:p>
            <a:pPr algn="ctr"/>
            <a:r>
              <a:rPr lang="es-CO" sz="2400" b="1" dirty="0">
                <a:solidFill>
                  <a:schemeClr val="accent5">
                    <a:lumMod val="75000"/>
                  </a:schemeClr>
                </a:solidFill>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4" name="CuadroTexto 13"/>
          <p:cNvSpPr txBox="1"/>
          <p:nvPr/>
        </p:nvSpPr>
        <p:spPr>
          <a:xfrm>
            <a:off x="1405110" y="1164681"/>
            <a:ext cx="9920472" cy="1477328"/>
          </a:xfrm>
          <a:prstGeom prst="rect">
            <a:avLst/>
          </a:prstGeom>
          <a:noFill/>
        </p:spPr>
        <p:txBody>
          <a:bodyPr wrap="square" rtlCol="0">
            <a:spAutoFit/>
          </a:bodyPr>
          <a:lstStyle/>
          <a:p>
            <a:pPr algn="ctr"/>
            <a:r>
              <a:rPr lang="es-CO" dirty="0">
                <a:solidFill>
                  <a:schemeClr val="accent4">
                    <a:lumMod val="50000"/>
                  </a:schemeClr>
                </a:solidFill>
                <a:cs typeface="Leelawadee" panose="020B0502040204020203"/>
              </a:rPr>
              <a:t> </a:t>
            </a:r>
            <a:endParaRPr lang="es-CO" dirty="0">
              <a:solidFill>
                <a:schemeClr val="accent4">
                  <a:lumMod val="50000"/>
                </a:schemeClr>
              </a:solidFill>
            </a:endParaRPr>
          </a:p>
          <a:p>
            <a:pPr marL="285750" indent="-285750">
              <a:buFont typeface="Wingdings" charset="2"/>
              <a:buChar char="q"/>
            </a:pPr>
            <a:endParaRPr lang="es-ES_tradnl" dirty="0"/>
          </a:p>
          <a:p>
            <a:endParaRPr lang="es-CO" dirty="0">
              <a:cs typeface="Leelawadee" panose="020B0502040204020203"/>
            </a:endParaRPr>
          </a:p>
          <a:p>
            <a:endParaRPr lang="es-CO" dirty="0"/>
          </a:p>
          <a:p>
            <a:endParaRPr lang="es-CO" dirty="0"/>
          </a:p>
        </p:txBody>
      </p:sp>
      <p:pic>
        <p:nvPicPr>
          <p:cNvPr id="3" name="Imagen 2">
            <a:extLst>
              <a:ext uri="{FF2B5EF4-FFF2-40B4-BE49-F238E27FC236}">
                <a16:creationId xmlns:a16="http://schemas.microsoft.com/office/drawing/2014/main" id="{DD8EB7C9-45F8-401E-9213-7C948863259E}"/>
              </a:ext>
            </a:extLst>
          </p:cNvPr>
          <p:cNvPicPr>
            <a:picLocks noChangeAspect="1"/>
          </p:cNvPicPr>
          <p:nvPr/>
        </p:nvPicPr>
        <p:blipFill>
          <a:blip r:embed="rId6"/>
          <a:stretch>
            <a:fillRect/>
          </a:stretch>
        </p:blipFill>
        <p:spPr>
          <a:xfrm>
            <a:off x="757193" y="2060894"/>
            <a:ext cx="2340841" cy="2603660"/>
          </a:xfrm>
          <a:prstGeom prst="rect">
            <a:avLst/>
          </a:prstGeom>
        </p:spPr>
      </p:pic>
      <p:pic>
        <p:nvPicPr>
          <p:cNvPr id="13" name="Imagen 12">
            <a:extLst>
              <a:ext uri="{FF2B5EF4-FFF2-40B4-BE49-F238E27FC236}">
                <a16:creationId xmlns:a16="http://schemas.microsoft.com/office/drawing/2014/main" id="{7B5BCBE3-DE4E-45EA-97A8-3DBD9092ED39}"/>
              </a:ext>
            </a:extLst>
          </p:cNvPr>
          <p:cNvPicPr>
            <a:picLocks noChangeAspect="1"/>
          </p:cNvPicPr>
          <p:nvPr/>
        </p:nvPicPr>
        <p:blipFill>
          <a:blip r:embed="rId7"/>
          <a:stretch>
            <a:fillRect/>
          </a:stretch>
        </p:blipFill>
        <p:spPr>
          <a:xfrm>
            <a:off x="3288548" y="4134967"/>
            <a:ext cx="4202143" cy="2317433"/>
          </a:xfrm>
          <a:prstGeom prst="rect">
            <a:avLst/>
          </a:prstGeom>
        </p:spPr>
      </p:pic>
      <p:pic>
        <p:nvPicPr>
          <p:cNvPr id="15" name="Imagen 14">
            <a:extLst>
              <a:ext uri="{FF2B5EF4-FFF2-40B4-BE49-F238E27FC236}">
                <a16:creationId xmlns:a16="http://schemas.microsoft.com/office/drawing/2014/main" id="{B52B7EA0-9BD6-4B63-BBF0-F12582A02B90}"/>
              </a:ext>
            </a:extLst>
          </p:cNvPr>
          <p:cNvPicPr>
            <a:picLocks noChangeAspect="1"/>
          </p:cNvPicPr>
          <p:nvPr/>
        </p:nvPicPr>
        <p:blipFill>
          <a:blip r:embed="rId8"/>
          <a:stretch>
            <a:fillRect/>
          </a:stretch>
        </p:blipFill>
        <p:spPr>
          <a:xfrm>
            <a:off x="3288547" y="1645395"/>
            <a:ext cx="4202143" cy="2214135"/>
          </a:xfrm>
          <a:prstGeom prst="rect">
            <a:avLst/>
          </a:prstGeom>
        </p:spPr>
      </p:pic>
      <p:pic>
        <p:nvPicPr>
          <p:cNvPr id="23" name="Imagen 22">
            <a:extLst>
              <a:ext uri="{FF2B5EF4-FFF2-40B4-BE49-F238E27FC236}">
                <a16:creationId xmlns:a16="http://schemas.microsoft.com/office/drawing/2014/main" id="{554D869C-F8F4-44C6-A8C6-385C29671624}"/>
              </a:ext>
            </a:extLst>
          </p:cNvPr>
          <p:cNvPicPr>
            <a:picLocks noChangeAspect="1"/>
          </p:cNvPicPr>
          <p:nvPr/>
        </p:nvPicPr>
        <p:blipFill>
          <a:blip r:embed="rId9"/>
          <a:stretch>
            <a:fillRect/>
          </a:stretch>
        </p:blipFill>
        <p:spPr>
          <a:xfrm>
            <a:off x="8005745" y="2060894"/>
            <a:ext cx="3252699" cy="2867321"/>
          </a:xfrm>
          <a:prstGeom prst="rect">
            <a:avLst/>
          </a:prstGeom>
        </p:spPr>
      </p:pic>
    </p:spTree>
    <p:extLst>
      <p:ext uri="{BB962C8B-B14F-4D97-AF65-F5344CB8AC3E}">
        <p14:creationId xmlns:p14="http://schemas.microsoft.com/office/powerpoint/2010/main" val="22004823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3125" y="307589"/>
            <a:ext cx="10972800" cy="1143000"/>
          </a:xfrm>
        </p:spPr>
        <p:txBody>
          <a:bodyPr/>
          <a:lstStyle/>
          <a:p>
            <a:endParaRPr lang="es-CO" dirty="0"/>
          </a:p>
        </p:txBody>
      </p:sp>
      <p:pic>
        <p:nvPicPr>
          <p:cNvPr id="4" name="Marcador de contenido 3"/>
          <p:cNvPicPr>
            <a:picLocks noGrp="1" noChangeAspect="1"/>
          </p:cNvPicPr>
          <p:nvPr>
            <p:ph idx="1"/>
          </p:nvPr>
        </p:nvPicPr>
        <p:blipFill>
          <a:blip r:embed="rId2"/>
          <a:stretch>
            <a:fillRect/>
          </a:stretch>
        </p:blipFill>
        <p:spPr>
          <a:xfrm>
            <a:off x="362465" y="516195"/>
            <a:ext cx="11203460" cy="5906529"/>
          </a:xfrm>
          <a:prstGeom prst="rect">
            <a:avLst/>
          </a:prstGeom>
        </p:spPr>
      </p:pic>
      <p:pic>
        <p:nvPicPr>
          <p:cNvPr id="5" name="Imagen 4"/>
          <p:cNvPicPr>
            <a:picLocks noChangeAspect="1"/>
          </p:cNvPicPr>
          <p:nvPr/>
        </p:nvPicPr>
        <p:blipFill>
          <a:blip r:embed="rId3"/>
          <a:stretch>
            <a:fillRect/>
          </a:stretch>
        </p:blipFill>
        <p:spPr>
          <a:xfrm>
            <a:off x="1031669" y="5270480"/>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759921" y="1602569"/>
            <a:ext cx="10806004" cy="2800767"/>
          </a:xfrm>
          <a:prstGeom prst="rect">
            <a:avLst/>
          </a:prstGeom>
          <a:noFill/>
        </p:spPr>
        <p:txBody>
          <a:bodyPr wrap="square" rtlCol="0">
            <a:spAutoFit/>
          </a:bodyPr>
          <a:lstStyle/>
          <a:p>
            <a:pPr algn="ctr"/>
            <a:r>
              <a:rPr lang="es-CO" sz="88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Tree>
    <p:extLst>
      <p:ext uri="{BB962C8B-B14F-4D97-AF65-F5344CB8AC3E}">
        <p14:creationId xmlns:p14="http://schemas.microsoft.com/office/powerpoint/2010/main" val="261749027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ECC33FE7-56A1-4CF6-8B8F-697A001FE580}"/>
              </a:ext>
            </a:extLst>
          </p:cNvPr>
          <p:cNvPicPr>
            <a:picLocks noChangeAspect="1"/>
          </p:cNvPicPr>
          <p:nvPr/>
        </p:nvPicPr>
        <p:blipFill>
          <a:blip r:embed="rId3"/>
          <a:stretch>
            <a:fillRect/>
          </a:stretch>
        </p:blipFill>
        <p:spPr>
          <a:xfrm>
            <a:off x="2325417" y="492827"/>
            <a:ext cx="3010652" cy="2519678"/>
          </a:xfrm>
          <a:prstGeom prst="rect">
            <a:avLst/>
          </a:prstGeom>
        </p:spPr>
      </p:pic>
      <p:pic>
        <p:nvPicPr>
          <p:cNvPr id="3" name="Imagen 2">
            <a:extLst>
              <a:ext uri="{FF2B5EF4-FFF2-40B4-BE49-F238E27FC236}">
                <a16:creationId xmlns:a16="http://schemas.microsoft.com/office/drawing/2014/main" id="{0A9F9394-41B4-4FC2-9039-870200495645}"/>
              </a:ext>
            </a:extLst>
          </p:cNvPr>
          <p:cNvPicPr>
            <a:picLocks noChangeAspect="1"/>
          </p:cNvPicPr>
          <p:nvPr/>
        </p:nvPicPr>
        <p:blipFill>
          <a:blip r:embed="rId4"/>
          <a:stretch>
            <a:fillRect/>
          </a:stretch>
        </p:blipFill>
        <p:spPr>
          <a:xfrm>
            <a:off x="1478222" y="3427416"/>
            <a:ext cx="3675670" cy="2522845"/>
          </a:xfrm>
          <a:prstGeom prst="rect">
            <a:avLst/>
          </a:prstGeom>
        </p:spPr>
      </p:pic>
      <p:pic>
        <p:nvPicPr>
          <p:cNvPr id="5" name="Imagen 4">
            <a:extLst>
              <a:ext uri="{FF2B5EF4-FFF2-40B4-BE49-F238E27FC236}">
                <a16:creationId xmlns:a16="http://schemas.microsoft.com/office/drawing/2014/main" id="{ADE8C491-A8F4-4421-9340-5B1ACB418AF3}"/>
              </a:ext>
            </a:extLst>
          </p:cNvPr>
          <p:cNvPicPr>
            <a:picLocks noChangeAspect="1"/>
          </p:cNvPicPr>
          <p:nvPr/>
        </p:nvPicPr>
        <p:blipFill>
          <a:blip r:embed="rId5"/>
          <a:stretch>
            <a:fillRect/>
          </a:stretch>
        </p:blipFill>
        <p:spPr>
          <a:xfrm>
            <a:off x="5791402" y="3012505"/>
            <a:ext cx="3675670" cy="2105053"/>
          </a:xfrm>
          <a:prstGeom prst="rect">
            <a:avLst/>
          </a:prstGeom>
        </p:spPr>
      </p:pic>
      <p:pic>
        <p:nvPicPr>
          <p:cNvPr id="6" name="Imagen 5">
            <a:extLst>
              <a:ext uri="{FF2B5EF4-FFF2-40B4-BE49-F238E27FC236}">
                <a16:creationId xmlns:a16="http://schemas.microsoft.com/office/drawing/2014/main" id="{0C901599-23BB-4CA4-A6BC-6076F5F2955F}"/>
              </a:ext>
            </a:extLst>
          </p:cNvPr>
          <p:cNvPicPr>
            <a:picLocks noChangeAspect="1"/>
          </p:cNvPicPr>
          <p:nvPr/>
        </p:nvPicPr>
        <p:blipFill>
          <a:blip r:embed="rId6"/>
          <a:stretch>
            <a:fillRect/>
          </a:stretch>
        </p:blipFill>
        <p:spPr>
          <a:xfrm>
            <a:off x="7167216" y="196244"/>
            <a:ext cx="3010652" cy="2389869"/>
          </a:xfrm>
          <a:prstGeom prst="rect">
            <a:avLst/>
          </a:prstGeom>
        </p:spPr>
      </p:pic>
    </p:spTree>
    <p:extLst>
      <p:ext uri="{BB962C8B-B14F-4D97-AF65-F5344CB8AC3E}">
        <p14:creationId xmlns:p14="http://schemas.microsoft.com/office/powerpoint/2010/main" val="22277592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33970" y="170917"/>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698025" y="662330"/>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4" name="CuadroTexto 13"/>
          <p:cNvSpPr txBox="1"/>
          <p:nvPr/>
        </p:nvSpPr>
        <p:spPr>
          <a:xfrm>
            <a:off x="1433328" y="1213009"/>
            <a:ext cx="9920472" cy="4040080"/>
          </a:xfrm>
          <a:prstGeom prst="rect">
            <a:avLst/>
          </a:prstGeom>
          <a:noFill/>
        </p:spPr>
        <p:txBody>
          <a:bodyPr wrap="square" rtlCol="0">
            <a:spAutoFit/>
          </a:bodyPr>
          <a:lstStyle/>
          <a:p>
            <a:pPr lvl="0" algn="ctr">
              <a:lnSpc>
                <a:spcPct val="90000"/>
              </a:lnSpc>
              <a:spcBef>
                <a:spcPts val="1000"/>
              </a:spcBef>
            </a:pPr>
            <a:endParaRPr lang="es-CO" sz="2800" dirty="0">
              <a:solidFill>
                <a:srgbClr val="CC9900"/>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lnSpc>
                <a:spcPct val="90000"/>
              </a:lnSpc>
              <a:spcBef>
                <a:spcPts val="1000"/>
              </a:spcBef>
            </a:pPr>
            <a:r>
              <a:rPr lang="es-CO" sz="2800" b="1" dirty="0">
                <a:solidFill>
                  <a:srgbClr val="CC9900"/>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CAPACITACIONES </a:t>
            </a:r>
          </a:p>
          <a:p>
            <a:pPr lvl="0" algn="just">
              <a:lnSpc>
                <a:spcPct val="90000"/>
              </a:lnSpc>
              <a:spcBef>
                <a:spcPts val="1000"/>
              </a:spcBef>
            </a:pPr>
            <a:endParaRPr lang="es-CO" sz="2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r>
              <a:rPr lang="es-CO" sz="24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Teniendo en cuenta que la capacitación al personal tiene como objetivo aumentar el conocimiento y/o cambiar las actitudes en el desempeño de su trabajo y así mejorar el desarrollo personal y profesional del propio empleado, este ente cameral diseñó un plan de capacitaciones para ejecutar durante la vigencia 2019.</a:t>
            </a:r>
          </a:p>
          <a:p>
            <a:pPr lvl="0" algn="just">
              <a:lnSpc>
                <a:spcPct val="90000"/>
              </a:lnSpc>
              <a:spcBef>
                <a:spcPts val="1000"/>
              </a:spcBef>
            </a:pPr>
            <a:r>
              <a:rPr lang="es-CO" sz="24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En ejecución al plan de capacitaciones establecido para la vigencia 2019 se han realizado las siguientes actividades:</a:t>
            </a:r>
          </a:p>
        </p:txBody>
      </p:sp>
    </p:spTree>
    <p:extLst>
      <p:ext uri="{BB962C8B-B14F-4D97-AF65-F5344CB8AC3E}">
        <p14:creationId xmlns:p14="http://schemas.microsoft.com/office/powerpoint/2010/main" val="264874773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p:cNvGraphicFramePr>
            <a:graphicFrameLocks noGrp="1"/>
          </p:cNvGraphicFramePr>
          <p:nvPr>
            <p:ph idx="1"/>
          </p:nvPr>
        </p:nvGraphicFramePr>
        <p:xfrm>
          <a:off x="4651210" y="1825626"/>
          <a:ext cx="2889580" cy="4351336"/>
        </p:xfrm>
        <a:graphic>
          <a:graphicData uri="http://schemas.openxmlformats.org/drawingml/2006/table">
            <a:tbl>
              <a:tblPr firstRow="1" firstCol="1" bandRow="1">
                <a:tableStyleId>{5C22544A-7EE6-4342-B048-85BDC9FD1C3A}</a:tableStyleId>
              </a:tblPr>
              <a:tblGrid>
                <a:gridCol w="2889580">
                  <a:extLst>
                    <a:ext uri="{9D8B030D-6E8A-4147-A177-3AD203B41FA5}">
                      <a16:colId xmlns:a16="http://schemas.microsoft.com/office/drawing/2014/main" val="20000"/>
                    </a:ext>
                  </a:extLst>
                </a:gridCol>
              </a:tblGrid>
              <a:tr h="153361">
                <a:tc>
                  <a:txBody>
                    <a:bodyPr/>
                    <a:lstStyle/>
                    <a:p>
                      <a:pPr algn="ctr">
                        <a:lnSpc>
                          <a:spcPct val="107000"/>
                        </a:lnSpc>
                        <a:spcAft>
                          <a:spcPts val="0"/>
                        </a:spcAft>
                      </a:pPr>
                      <a:r>
                        <a:rPr lang="es-CO" sz="900">
                          <a:effectLst/>
                        </a:rPr>
                        <a:t>ACTIVIDADES</a:t>
                      </a:r>
                      <a:endParaRPr lang="es-CO" sz="900">
                        <a:effectLst/>
                        <a:latin typeface="Calibri" panose="020F0502020204030204" pitchFamily="34" charset="0"/>
                        <a:ea typeface="Calibri" panose="020F0502020204030204" pitchFamily="34" charset="0"/>
                        <a:cs typeface="Times New Roman" panose="02020603050405020304" pitchFamily="18" charset="0"/>
                      </a:endParaRPr>
                    </a:p>
                  </a:txBody>
                  <a:tcPr marL="53741" marR="53741" marT="0" marB="0"/>
                </a:tc>
                <a:extLst>
                  <a:ext uri="{0D108BD9-81ED-4DB2-BD59-A6C34878D82A}">
                    <a16:rowId xmlns:a16="http://schemas.microsoft.com/office/drawing/2014/main" val="10000"/>
                  </a:ext>
                </a:extLst>
              </a:tr>
              <a:tr h="824030">
                <a:tc>
                  <a:txBody>
                    <a:bodyPr/>
                    <a:lstStyle/>
                    <a:p>
                      <a:pPr marL="342900" lvl="0" indent="-342900" algn="just">
                        <a:lnSpc>
                          <a:spcPct val="115000"/>
                        </a:lnSpc>
                        <a:spcAft>
                          <a:spcPts val="1000"/>
                        </a:spcAft>
                        <a:buClr>
                          <a:srgbClr val="000000"/>
                        </a:buClr>
                        <a:buFont typeface="Symbol" panose="05050102010706020507" pitchFamily="18" charset="2"/>
                        <a:buChar char=""/>
                      </a:pPr>
                      <a:r>
                        <a:rPr lang="es-CO" sz="900">
                          <a:effectLst/>
                        </a:rPr>
                        <a:t>Con el propósito de brindar herramientas a los funcionarios del área contable, en aplicación de la normatividad tributaria, los funcionarios de dicha área asistieron a un seminario de actualización tributaria.</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1"/>
                  </a:ext>
                </a:extLst>
              </a:tr>
              <a:tr h="306722">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Con el fin de desarrollar habilidades en ventas, se asistió a seminario de ventas.</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2"/>
                  </a:ext>
                </a:extLst>
              </a:tr>
              <a:tr h="766806">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Teniendo como objetivo generar en nuestros funcionarios un mayor grado de responsabilidad y compromiso, se realizó con todo el personal una capacitación de toma de conciencia.</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3"/>
                  </a:ext>
                </a:extLst>
              </a:tr>
              <a:tr h="306722">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Socialización del manual de comunicaciones de la entidad con todo el personal.</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4"/>
                  </a:ext>
                </a:extLst>
              </a:tr>
              <a:tr h="306722">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En el área contable a la Contadora se le realiza la capacitación virtual de taxonomía XBRL</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5"/>
                  </a:ext>
                </a:extLst>
              </a:tr>
              <a:tr h="613445">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Se realiza capacitación de los aspectos relevantes de la nueva circular única de la superintendencia de industria y comercio el día 11 de agosto.</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6"/>
                  </a:ext>
                </a:extLst>
              </a:tr>
              <a:tr h="306722">
                <a:tc>
                  <a:txBody>
                    <a:bodyPr/>
                    <a:lstStyle/>
                    <a:p>
                      <a:pPr marL="342900" lvl="0" indent="-342900" algn="just">
                        <a:lnSpc>
                          <a:spcPct val="107000"/>
                        </a:lnSpc>
                        <a:spcAft>
                          <a:spcPts val="0"/>
                        </a:spcAft>
                        <a:buClr>
                          <a:srgbClr val="000000"/>
                        </a:buClr>
                        <a:buFont typeface="Symbol" panose="05050102010706020507" pitchFamily="18" charset="2"/>
                        <a:buChar char=""/>
                      </a:pPr>
                      <a:r>
                        <a:rPr lang="es-CO" sz="900">
                          <a:effectLst/>
                        </a:rPr>
                        <a:t>Capacitación del registro único proponente en el área de registros públicos.</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7"/>
                  </a:ext>
                </a:extLst>
              </a:tr>
              <a:tr h="306722">
                <a:tc>
                  <a:txBody>
                    <a:bodyPr/>
                    <a:lstStyle/>
                    <a:p>
                      <a:pPr marL="342900" lvl="0" indent="-342900">
                        <a:lnSpc>
                          <a:spcPct val="107000"/>
                        </a:lnSpc>
                        <a:spcAft>
                          <a:spcPts val="0"/>
                        </a:spcAft>
                        <a:buClr>
                          <a:srgbClr val="000000"/>
                        </a:buClr>
                        <a:buFont typeface="Symbol" panose="05050102010706020507" pitchFamily="18" charset="2"/>
                        <a:buChar char=""/>
                      </a:pPr>
                      <a:r>
                        <a:rPr lang="es-CO" sz="900">
                          <a:effectLst/>
                        </a:rPr>
                        <a:t>Capacitación Tercera Jornada Pedagógica 2018 - Fase IV Gestión documental.</a:t>
                      </a:r>
                      <a:endParaRPr lang="es-CO" sz="900">
                        <a:effectLst/>
                        <a:latin typeface="Calibri" panose="020F0502020204030204" pitchFamily="34" charset="0"/>
                        <a:ea typeface="Times New Roman" panose="02020603050405020304" pitchFamily="18" charset="0"/>
                        <a:cs typeface="Tahoma" panose="020B0604030504040204" pitchFamily="34" charset="0"/>
                      </a:endParaRPr>
                    </a:p>
                  </a:txBody>
                  <a:tcPr marL="53741" marR="53741" marT="0" marB="0"/>
                </a:tc>
                <a:extLst>
                  <a:ext uri="{0D108BD9-81ED-4DB2-BD59-A6C34878D82A}">
                    <a16:rowId xmlns:a16="http://schemas.microsoft.com/office/drawing/2014/main" val="10008"/>
                  </a:ext>
                </a:extLst>
              </a:tr>
              <a:tr h="460084">
                <a:tc>
                  <a:txBody>
                    <a:bodyPr/>
                    <a:lstStyle/>
                    <a:p>
                      <a:pPr marL="342900" lvl="0" indent="-342900" algn="just">
                        <a:lnSpc>
                          <a:spcPct val="107000"/>
                        </a:lnSpc>
                        <a:spcAft>
                          <a:spcPts val="0"/>
                        </a:spcAft>
                        <a:buFont typeface="Symbol" panose="05050102010706020507" pitchFamily="18" charset="2"/>
                        <a:buChar char=""/>
                      </a:pPr>
                      <a:r>
                        <a:rPr lang="es-CO" sz="900" dirty="0">
                          <a:effectLst/>
                        </a:rPr>
                        <a:t>3er encuentro nacional de ingenieros de sistemas cámaras de comercio</a:t>
                      </a:r>
                    </a:p>
                    <a:p>
                      <a:pPr marL="228600">
                        <a:lnSpc>
                          <a:spcPct val="107000"/>
                        </a:lnSpc>
                        <a:spcAft>
                          <a:spcPts val="0"/>
                        </a:spcAft>
                      </a:pPr>
                      <a:r>
                        <a:rPr lang="es-CO" sz="900" dirty="0">
                          <a:effectLst/>
                        </a:rPr>
                        <a:t> </a:t>
                      </a:r>
                      <a:endParaRPr lang="es-C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741" marR="53741" marT="0" marB="0"/>
                </a:tc>
                <a:extLst>
                  <a:ext uri="{0D108BD9-81ED-4DB2-BD59-A6C34878D82A}">
                    <a16:rowId xmlns:a16="http://schemas.microsoft.com/office/drawing/2014/main" val="10009"/>
                  </a:ext>
                </a:extLst>
              </a:tr>
            </a:tbl>
          </a:graphicData>
        </a:graphic>
      </p:graphicFrame>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185562" y="588530"/>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ADMISNITRATIVO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graphicFrame>
        <p:nvGraphicFramePr>
          <p:cNvPr id="10" name="Tabla 9">
            <a:extLst>
              <a:ext uri="{FF2B5EF4-FFF2-40B4-BE49-F238E27FC236}">
                <a16:creationId xmlns:a16="http://schemas.microsoft.com/office/drawing/2014/main" id="{BFA7FF64-E3F6-45C9-A46D-4E83680759C7}"/>
              </a:ext>
            </a:extLst>
          </p:cNvPr>
          <p:cNvGraphicFramePr>
            <a:graphicFrameLocks noGrp="1"/>
          </p:cNvGraphicFramePr>
          <p:nvPr>
            <p:extLst>
              <p:ext uri="{D42A27DB-BD31-4B8C-83A1-F6EECF244321}">
                <p14:modId xmlns:p14="http://schemas.microsoft.com/office/powerpoint/2010/main" val="189172203"/>
              </p:ext>
            </p:extLst>
          </p:nvPr>
        </p:nvGraphicFramePr>
        <p:xfrm>
          <a:off x="3037205" y="1351510"/>
          <a:ext cx="6117590" cy="4098092"/>
        </p:xfrm>
        <a:graphic>
          <a:graphicData uri="http://schemas.openxmlformats.org/drawingml/2006/table">
            <a:tbl>
              <a:tblPr firstRow="1" firstCol="1" bandRow="1"/>
              <a:tblGrid>
                <a:gridCol w="6117590">
                  <a:extLst>
                    <a:ext uri="{9D8B030D-6E8A-4147-A177-3AD203B41FA5}">
                      <a16:colId xmlns:a16="http://schemas.microsoft.com/office/drawing/2014/main" val="1909721959"/>
                    </a:ext>
                  </a:extLst>
                </a:gridCol>
              </a:tblGrid>
              <a:tr h="240948">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2210927320"/>
                  </a:ext>
                </a:extLst>
              </a:tr>
              <a:tr h="1093609">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Con el propósito de brindar herramientas a los funcionarios del área contable, en aplicación de la normatividad tributaria, los funcionarios de dicha área asistieron a un seminario de actualización tributaria.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sz="1200" dirty="0">
                          <a:effectLst/>
                          <a:latin typeface="Leelawadee UI" panose="020B0502040204020203" pitchFamily="34" charset="-34"/>
                          <a:ea typeface="Calibri" panose="020F0502020204030204" pitchFamily="34" charset="0"/>
                          <a:cs typeface="Times New Roman" panose="02020603050405020304" pitchFamily="18" charset="0"/>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4260751829"/>
                  </a:ext>
                </a:extLst>
              </a:tr>
              <a:tr h="262959">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Curso de Alta Gerencia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453094932"/>
                  </a:ext>
                </a:extLst>
              </a:tr>
              <a:tr h="53984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 fin de capacitar y formar a nuestros funcionarios como auditores de calidad, se realizo curso con ICONTEC de Auditoria Interna de Calidad ISO 9001:2015.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842291076"/>
                  </a:ext>
                </a:extLst>
              </a:tr>
              <a:tr h="618091">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Realización de diplomado: Gerencia de negocios en la era de la cuarta revolución industrial.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593288191"/>
                  </a:ext>
                </a:extLst>
              </a:tr>
              <a:tr h="53984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Con el objetivo de reforzar los conocimientos del personal de registros públicos, se asistió al Taller Nacional de Registros Públicos.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413101672"/>
                  </a:ext>
                </a:extLst>
              </a:tr>
              <a:tr h="53984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Con el propósito de desarrollar actividades socioeducativas con carácter terapéutico, se realizo taller de empoderamiento denominado “Primero Yo”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212244948"/>
                  </a:ext>
                </a:extLst>
              </a:tr>
              <a:tr h="262959">
                <a:tc>
                  <a:txBody>
                    <a:bodyPr/>
                    <a:lstStyle/>
                    <a:p>
                      <a:pPr marL="342900" lvl="0" indent="-342900">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Taller y socialización del Sistema de Seguridad en el Trabajo.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948242028"/>
                  </a:ext>
                </a:extLst>
              </a:tr>
            </a:tbl>
          </a:graphicData>
        </a:graphic>
      </p:graphicFrame>
    </p:spTree>
    <p:extLst>
      <p:ext uri="{BB962C8B-B14F-4D97-AF65-F5344CB8AC3E}">
        <p14:creationId xmlns:p14="http://schemas.microsoft.com/office/powerpoint/2010/main" val="12382256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672269" y="274639"/>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11644" y="659011"/>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1" name="Rectángulo 10"/>
          <p:cNvSpPr/>
          <p:nvPr/>
        </p:nvSpPr>
        <p:spPr>
          <a:xfrm>
            <a:off x="8250330" y="3793399"/>
            <a:ext cx="2495890" cy="372731"/>
          </a:xfrm>
          <a:prstGeom prst="rect">
            <a:avLst/>
          </a:prstGeom>
        </p:spPr>
        <p:txBody>
          <a:bodyPr wrap="square">
            <a:spAutoFit/>
          </a:bodyPr>
          <a:lstStyle/>
          <a:p>
            <a:pPr>
              <a:lnSpc>
                <a:spcPct val="107000"/>
              </a:lnSpc>
              <a:spcAft>
                <a:spcPts val="800"/>
              </a:spcAft>
            </a:pPr>
            <a:r>
              <a:rPr lang="es-CO" b="1" dirty="0">
                <a:latin typeface="Tahoma" panose="020B0604030504040204" pitchFamily="34" charset="0"/>
                <a:ea typeface="Calibri" panose="020F0502020204030204" pitchFamily="34" charset="0"/>
                <a:cs typeface="Times New Roman" panose="02020603050405020304" pitchFamily="18" charset="0"/>
              </a:rPr>
              <a:t> </a:t>
            </a:r>
            <a:endParaRPr lang="es-CO"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ángulo 11"/>
          <p:cNvSpPr/>
          <p:nvPr/>
        </p:nvSpPr>
        <p:spPr>
          <a:xfrm>
            <a:off x="1453980" y="3673995"/>
            <a:ext cx="2667463" cy="372731"/>
          </a:xfrm>
          <a:prstGeom prst="rect">
            <a:avLst/>
          </a:prstGeom>
        </p:spPr>
        <p:txBody>
          <a:bodyPr wrap="square">
            <a:spAutoFit/>
          </a:bodyPr>
          <a:lstStyle/>
          <a:p>
            <a:pPr algn="just">
              <a:lnSpc>
                <a:spcPct val="107000"/>
              </a:lnSpc>
              <a:spcAft>
                <a:spcPts val="0"/>
              </a:spcAft>
            </a:pPr>
            <a:r>
              <a:rPr lang="es-CO" dirty="0">
                <a:latin typeface="Tahoma" panose="020B0604030504040204" pitchFamily="34" charset="0"/>
                <a:ea typeface="Calibri" panose="020F0502020204030204" pitchFamily="34" charset="0"/>
                <a:cs typeface="Times New Roman" panose="02020603050405020304" pitchFamily="18" charset="0"/>
              </a:rPr>
              <a:t> </a:t>
            </a:r>
            <a:endParaRPr lang="es-CO"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Imagen 13">
            <a:extLst>
              <a:ext uri="{FF2B5EF4-FFF2-40B4-BE49-F238E27FC236}">
                <a16:creationId xmlns:a16="http://schemas.microsoft.com/office/drawing/2014/main" id="{66D78256-515A-4DE3-8F33-AAEC35CAD494}"/>
              </a:ext>
            </a:extLst>
          </p:cNvPr>
          <p:cNvPicPr>
            <a:picLocks noChangeAspect="1"/>
          </p:cNvPicPr>
          <p:nvPr/>
        </p:nvPicPr>
        <p:blipFill>
          <a:blip r:embed="rId5"/>
          <a:stretch>
            <a:fillRect/>
          </a:stretch>
        </p:blipFill>
        <p:spPr>
          <a:xfrm>
            <a:off x="1210962" y="1625184"/>
            <a:ext cx="3786507" cy="3221642"/>
          </a:xfrm>
          <a:prstGeom prst="rect">
            <a:avLst/>
          </a:prstGeom>
        </p:spPr>
      </p:pic>
      <p:pic>
        <p:nvPicPr>
          <p:cNvPr id="17" name="Imagen 16">
            <a:extLst>
              <a:ext uri="{FF2B5EF4-FFF2-40B4-BE49-F238E27FC236}">
                <a16:creationId xmlns:a16="http://schemas.microsoft.com/office/drawing/2014/main" id="{35EC0B81-EE37-46E2-862D-7312F9073F3F}"/>
              </a:ext>
            </a:extLst>
          </p:cNvPr>
          <p:cNvPicPr>
            <a:picLocks noChangeAspect="1"/>
          </p:cNvPicPr>
          <p:nvPr/>
        </p:nvPicPr>
        <p:blipFill>
          <a:blip r:embed="rId6"/>
          <a:stretch>
            <a:fillRect/>
          </a:stretch>
        </p:blipFill>
        <p:spPr>
          <a:xfrm>
            <a:off x="6135203" y="1645395"/>
            <a:ext cx="4544291" cy="3061689"/>
          </a:xfrm>
          <a:prstGeom prst="rect">
            <a:avLst/>
          </a:prstGeom>
        </p:spPr>
      </p:pic>
    </p:spTree>
    <p:extLst>
      <p:ext uri="{BB962C8B-B14F-4D97-AF65-F5344CB8AC3E}">
        <p14:creationId xmlns:p14="http://schemas.microsoft.com/office/powerpoint/2010/main" val="81329390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ChangeAspect="1"/>
          </p:cNvPicPr>
          <p:nvPr/>
        </p:nvPicPr>
        <p:blipFill>
          <a:blip r:embed="rId2"/>
          <a:stretch>
            <a:fillRect/>
          </a:stretch>
        </p:blipFill>
        <p:spPr bwMode="auto">
          <a:xfrm>
            <a:off x="0" y="679822"/>
            <a:ext cx="11857793"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128DCC12-D00E-4286-A32B-FA560886C7C5}"/>
              </a:ext>
            </a:extLst>
          </p:cNvPr>
          <p:cNvPicPr>
            <a:picLocks noChangeAspect="1"/>
          </p:cNvPicPr>
          <p:nvPr/>
        </p:nvPicPr>
        <p:blipFill>
          <a:blip r:embed="rId3"/>
          <a:stretch>
            <a:fillRect/>
          </a:stretch>
        </p:blipFill>
        <p:spPr>
          <a:xfrm>
            <a:off x="911574" y="943958"/>
            <a:ext cx="2976936" cy="2485042"/>
          </a:xfrm>
          <a:prstGeom prst="rect">
            <a:avLst/>
          </a:prstGeom>
        </p:spPr>
      </p:pic>
      <p:pic>
        <p:nvPicPr>
          <p:cNvPr id="3" name="Imagen 2">
            <a:extLst>
              <a:ext uri="{FF2B5EF4-FFF2-40B4-BE49-F238E27FC236}">
                <a16:creationId xmlns:a16="http://schemas.microsoft.com/office/drawing/2014/main" id="{1E2C5B76-39D2-4BCD-9026-FD75713597AA}"/>
              </a:ext>
            </a:extLst>
          </p:cNvPr>
          <p:cNvPicPr>
            <a:picLocks noChangeAspect="1"/>
          </p:cNvPicPr>
          <p:nvPr/>
        </p:nvPicPr>
        <p:blipFill>
          <a:blip r:embed="rId4"/>
          <a:stretch>
            <a:fillRect/>
          </a:stretch>
        </p:blipFill>
        <p:spPr>
          <a:xfrm>
            <a:off x="334207" y="5602056"/>
            <a:ext cx="902286" cy="1152244"/>
          </a:xfrm>
          <a:prstGeom prst="rect">
            <a:avLst/>
          </a:prstGeom>
        </p:spPr>
      </p:pic>
      <p:pic>
        <p:nvPicPr>
          <p:cNvPr id="5" name="Imagen 4">
            <a:extLst>
              <a:ext uri="{FF2B5EF4-FFF2-40B4-BE49-F238E27FC236}">
                <a16:creationId xmlns:a16="http://schemas.microsoft.com/office/drawing/2014/main" id="{906A200F-6CE0-4B09-A575-7FC158411436}"/>
              </a:ext>
            </a:extLst>
          </p:cNvPr>
          <p:cNvPicPr>
            <a:picLocks noChangeAspect="1"/>
          </p:cNvPicPr>
          <p:nvPr/>
        </p:nvPicPr>
        <p:blipFill>
          <a:blip r:embed="rId5"/>
          <a:stretch>
            <a:fillRect/>
          </a:stretch>
        </p:blipFill>
        <p:spPr>
          <a:xfrm>
            <a:off x="1291911" y="6070168"/>
            <a:ext cx="719390" cy="725487"/>
          </a:xfrm>
          <a:prstGeom prst="rect">
            <a:avLst/>
          </a:prstGeom>
        </p:spPr>
      </p:pic>
      <p:pic>
        <p:nvPicPr>
          <p:cNvPr id="15" name="Imagen 14">
            <a:extLst>
              <a:ext uri="{FF2B5EF4-FFF2-40B4-BE49-F238E27FC236}">
                <a16:creationId xmlns:a16="http://schemas.microsoft.com/office/drawing/2014/main" id="{FCF09EA1-3594-4F55-AD7B-65212F0C935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51606" y="3585125"/>
            <a:ext cx="3766647" cy="2485043"/>
          </a:xfrm>
          <a:prstGeom prst="rect">
            <a:avLst/>
          </a:prstGeom>
          <a:noFill/>
          <a:ln>
            <a:noFill/>
          </a:ln>
        </p:spPr>
      </p:pic>
      <p:pic>
        <p:nvPicPr>
          <p:cNvPr id="16" name="Imagen 15">
            <a:extLst>
              <a:ext uri="{FF2B5EF4-FFF2-40B4-BE49-F238E27FC236}">
                <a16:creationId xmlns:a16="http://schemas.microsoft.com/office/drawing/2014/main" id="{302030B9-F478-49A6-BC14-6355BF9D4F15}"/>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354" y="587519"/>
            <a:ext cx="5612130" cy="2727325"/>
          </a:xfrm>
          <a:prstGeom prst="rect">
            <a:avLst/>
          </a:prstGeom>
          <a:noFill/>
          <a:ln>
            <a:noFill/>
          </a:ln>
        </p:spPr>
      </p:pic>
      <p:pic>
        <p:nvPicPr>
          <p:cNvPr id="17" name="Imagen 16">
            <a:extLst>
              <a:ext uri="{FF2B5EF4-FFF2-40B4-BE49-F238E27FC236}">
                <a16:creationId xmlns:a16="http://schemas.microsoft.com/office/drawing/2014/main" id="{E739F656-1AAC-47A8-AFBA-7CFBAEFADF8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77948" y="3543157"/>
            <a:ext cx="3483812" cy="2192625"/>
          </a:xfrm>
          <a:prstGeom prst="rect">
            <a:avLst/>
          </a:prstGeom>
          <a:noFill/>
          <a:ln>
            <a:noFill/>
          </a:ln>
        </p:spPr>
      </p:pic>
    </p:spTree>
    <p:extLst>
      <p:ext uri="{BB962C8B-B14F-4D97-AF65-F5344CB8AC3E}">
        <p14:creationId xmlns:p14="http://schemas.microsoft.com/office/powerpoint/2010/main" val="1913155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p:cNvGraphicFramePr>
            <a:graphicFrameLocks noGrp="1"/>
          </p:cNvGraphicFramePr>
          <p:nvPr>
            <p:ph idx="1"/>
          </p:nvPr>
        </p:nvGraphicFramePr>
        <p:xfrm>
          <a:off x="4252277" y="2729198"/>
          <a:ext cx="3687445" cy="2270760"/>
        </p:xfrm>
        <a:graphic>
          <a:graphicData uri="http://schemas.openxmlformats.org/drawingml/2006/table">
            <a:tbl>
              <a:tblPr firstRow="1" firstCol="1" bandRow="1">
                <a:tableStyleId>{5C22544A-7EE6-4342-B048-85BDC9FD1C3A}</a:tableStyleId>
              </a:tblPr>
              <a:tblGrid>
                <a:gridCol w="3687445">
                  <a:extLst>
                    <a:ext uri="{9D8B030D-6E8A-4147-A177-3AD203B41FA5}">
                      <a16:colId xmlns:a16="http://schemas.microsoft.com/office/drawing/2014/main" val="20000"/>
                    </a:ext>
                  </a:extLst>
                </a:gridCol>
              </a:tblGrid>
              <a:tr h="0">
                <a:tc>
                  <a:txBody>
                    <a:bodyPr/>
                    <a:lstStyle/>
                    <a:p>
                      <a:pPr algn="ctr">
                        <a:lnSpc>
                          <a:spcPct val="107000"/>
                        </a:lnSpc>
                        <a:spcAft>
                          <a:spcPts val="0"/>
                        </a:spcAft>
                      </a:pPr>
                      <a:r>
                        <a:rPr lang="es-CO" sz="1200">
                          <a:effectLst/>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0">
                <a:tc>
                  <a:txBody>
                    <a:bodyPr/>
                    <a:lstStyle/>
                    <a:p>
                      <a:pPr algn="just">
                        <a:lnSpc>
                          <a:spcPct val="107000"/>
                        </a:lnSpc>
                        <a:spcAft>
                          <a:spcPts val="0"/>
                        </a:spcAft>
                      </a:pPr>
                      <a:r>
                        <a:rPr lang="es-CO" sz="1200">
                          <a:effectLst/>
                        </a:rPr>
                        <a:t>Aplicación del Sistema de Seguridad y Salud en el Trabajo diseñado para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algn="just">
                        <a:lnSpc>
                          <a:spcPct val="107000"/>
                        </a:lnSpc>
                        <a:spcAft>
                          <a:spcPts val="0"/>
                        </a:spcAft>
                      </a:pPr>
                      <a:r>
                        <a:rPr lang="es-CO" sz="1200">
                          <a:effectLst/>
                        </a:rPr>
                        <a:t>Entrega de insumos para la mitigación de virus.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gn="just">
                        <a:lnSpc>
                          <a:spcPct val="107000"/>
                        </a:lnSpc>
                        <a:spcAft>
                          <a:spcPts val="0"/>
                        </a:spcAft>
                      </a:pPr>
                      <a:r>
                        <a:rPr lang="es-CO" sz="1200">
                          <a:effectLst/>
                        </a:rPr>
                        <a:t>Fumigación para controlar plagas y roedores.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algn="just">
                        <a:lnSpc>
                          <a:spcPct val="107000"/>
                        </a:lnSpc>
                        <a:spcAft>
                          <a:spcPts val="0"/>
                        </a:spcAft>
                      </a:pPr>
                      <a:r>
                        <a:rPr lang="es-CO" sz="1200">
                          <a:effectLst/>
                        </a:rPr>
                        <a:t>Conformación del nuevo Comité Paritario de Seguridad y Salud en el Trabajo – COPASST.</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gn="just">
                        <a:lnSpc>
                          <a:spcPct val="107000"/>
                        </a:lnSpc>
                        <a:spcAft>
                          <a:spcPts val="0"/>
                        </a:spcAft>
                      </a:pPr>
                      <a:r>
                        <a:rPr lang="es-CO" sz="1200">
                          <a:effectLst/>
                        </a:rPr>
                        <a:t>Conformación del Comité de Convivencia Laboral.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just">
                        <a:lnSpc>
                          <a:spcPct val="107000"/>
                        </a:lnSpc>
                        <a:spcAft>
                          <a:spcPts val="0"/>
                        </a:spcAft>
                      </a:pPr>
                      <a:r>
                        <a:rPr lang="es-CO" sz="1200">
                          <a:effectLst/>
                        </a:rPr>
                        <a:t>Se hace recarga de extintores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gn="just">
                        <a:lnSpc>
                          <a:spcPct val="107000"/>
                        </a:lnSpc>
                        <a:spcAft>
                          <a:spcPts val="0"/>
                        </a:spcAft>
                      </a:pPr>
                      <a:r>
                        <a:rPr lang="es-CO" sz="1200">
                          <a:effectLst/>
                        </a:rPr>
                        <a:t>Se elaboró plan de Contingencia sísmica de la entidad.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0">
                <a:tc>
                  <a:txBody>
                    <a:bodyPr/>
                    <a:lstStyle/>
                    <a:p>
                      <a:pPr algn="just">
                        <a:lnSpc>
                          <a:spcPct val="107000"/>
                        </a:lnSpc>
                        <a:spcAft>
                          <a:spcPts val="0"/>
                        </a:spcAft>
                      </a:pPr>
                      <a:r>
                        <a:rPr lang="es-CO" sz="1200" dirty="0">
                          <a:effectLst/>
                        </a:rPr>
                        <a:t>Participación de los funcionarios de la entidad en el 7º Simulacro en la Isla.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bl>
          </a:graphicData>
        </a:graphic>
      </p:graphicFrame>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11644" y="659011"/>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3" y="1784860"/>
            <a:ext cx="10308769" cy="1323439"/>
          </a:xfrm>
          <a:prstGeom prst="rect">
            <a:avLst/>
          </a:prstGeom>
          <a:noFill/>
        </p:spPr>
        <p:txBody>
          <a:bodyPr wrap="square" rtlCol="0">
            <a:spAutoFit/>
          </a:bodyPr>
          <a:lstStyle/>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La seguridad y salud laboral tiene como objeto la aplicación de las medidas necesarias para evitar, o al menos minimizar, los riesgos en el trabajo y promocionar la salud entre los trabajadores.</a:t>
            </a:r>
          </a:p>
          <a:p>
            <a:pPr algn="just"/>
            <a:endParaRPr lang="es-CO" sz="16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Dentro de las actividades dispuestas en el Plan de Seguridad y Salud en el Trabajo en lo que corresponde al año 2019 se han ejecutado las siguientes actividades: </a:t>
            </a:r>
          </a:p>
        </p:txBody>
      </p:sp>
      <p:sp>
        <p:nvSpPr>
          <p:cNvPr id="14" name="CuadroTexto 13"/>
          <p:cNvSpPr txBox="1"/>
          <p:nvPr/>
        </p:nvSpPr>
        <p:spPr>
          <a:xfrm>
            <a:off x="1405111" y="1265534"/>
            <a:ext cx="9920472" cy="461665"/>
          </a:xfrm>
          <a:prstGeom prst="rect">
            <a:avLst/>
          </a:prstGeom>
          <a:noFill/>
        </p:spPr>
        <p:txBody>
          <a:bodyPr wrap="square" rtlCol="0">
            <a:spAutoFit/>
          </a:bodyPr>
          <a:lstStyle/>
          <a:p>
            <a:pPr lvl="0" algn="ctr"/>
            <a:r>
              <a:rPr lang="es-CO" sz="2400" b="1" dirty="0">
                <a:solidFill>
                  <a:srgbClr val="CC9900"/>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SEGURIDAD Y SALUD EN EL TRABAJO</a:t>
            </a:r>
            <a:endParaRPr lang="es-CO" dirty="0">
              <a:solidFill>
                <a:srgbClr val="CC9900"/>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graphicFrame>
        <p:nvGraphicFramePr>
          <p:cNvPr id="3" name="Tabla 2">
            <a:extLst>
              <a:ext uri="{FF2B5EF4-FFF2-40B4-BE49-F238E27FC236}">
                <a16:creationId xmlns:a16="http://schemas.microsoft.com/office/drawing/2014/main" id="{906F0C0C-706A-40E7-8C4D-9B56884E245A}"/>
              </a:ext>
            </a:extLst>
          </p:cNvPr>
          <p:cNvGraphicFramePr>
            <a:graphicFrameLocks noGrp="1"/>
          </p:cNvGraphicFramePr>
          <p:nvPr>
            <p:extLst>
              <p:ext uri="{D42A27DB-BD31-4B8C-83A1-F6EECF244321}">
                <p14:modId xmlns:p14="http://schemas.microsoft.com/office/powerpoint/2010/main" val="640762565"/>
              </p:ext>
            </p:extLst>
          </p:nvPr>
        </p:nvGraphicFramePr>
        <p:xfrm>
          <a:off x="3037203" y="3166627"/>
          <a:ext cx="6273051" cy="1950318"/>
        </p:xfrm>
        <a:graphic>
          <a:graphicData uri="http://schemas.openxmlformats.org/drawingml/2006/table">
            <a:tbl>
              <a:tblPr firstRow="1" firstCol="1" bandRow="1"/>
              <a:tblGrid>
                <a:gridCol w="6273051">
                  <a:extLst>
                    <a:ext uri="{9D8B030D-6E8A-4147-A177-3AD203B41FA5}">
                      <a16:colId xmlns:a16="http://schemas.microsoft.com/office/drawing/2014/main" val="3037854737"/>
                    </a:ext>
                  </a:extLst>
                </a:gridCol>
              </a:tblGrid>
              <a:tr h="177133">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3910411500"/>
                  </a:ext>
                </a:extLst>
              </a:tr>
              <a:tr h="545534">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Aplicación del Plan Anual diseñado para la aplicación del Sistema de Seguridad y Salud en el Trabajo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916536929"/>
                  </a:ext>
                </a:extLst>
              </a:tr>
              <a:tr h="193315">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effectLst/>
                          <a:latin typeface="Leelawadee UI" panose="020B0502040204020203" pitchFamily="34" charset="-34"/>
                          <a:ea typeface="Calibri" panose="020F0502020204030204" pitchFamily="34" charset="0"/>
                          <a:cs typeface="Times New Roman" panose="02020603050405020304" pitchFamily="18" charset="0"/>
                        </a:rPr>
                        <a:t>Entrega de insumos para la mitigación de virus.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945770043"/>
                  </a:ext>
                </a:extLst>
              </a:tr>
              <a:tr h="193315">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Recarga de extintores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551702964"/>
                  </a:ext>
                </a:extLst>
              </a:tr>
              <a:tr h="454391">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Jornadas de Aseo y Limpieza para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81321107"/>
                  </a:ext>
                </a:extLst>
              </a:tr>
              <a:tr h="193315">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Fumigación para evitar proliferación de plagas.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361765733"/>
                  </a:ext>
                </a:extLst>
              </a:tr>
              <a:tr h="193315">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effectLst/>
                          <a:latin typeface="Leelawadee UI" panose="020B0502040204020203" pitchFamily="34" charset="-34"/>
                          <a:ea typeface="Calibri" panose="020F0502020204030204" pitchFamily="34" charset="0"/>
                          <a:cs typeface="Times New Roman" panose="02020603050405020304" pitchFamily="18" charset="0"/>
                        </a:rPr>
                        <a:t>Seguimiento y control de Pausas activas.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787502723"/>
                  </a:ext>
                </a:extLst>
              </a:tr>
            </a:tbl>
          </a:graphicData>
        </a:graphic>
      </p:graphicFrame>
    </p:spTree>
    <p:extLst>
      <p:ext uri="{BB962C8B-B14F-4D97-AF65-F5344CB8AC3E}">
        <p14:creationId xmlns:p14="http://schemas.microsoft.com/office/powerpoint/2010/main" val="188602397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03424" y="396875"/>
            <a:ext cx="11205419" cy="6261135"/>
          </a:xfrm>
          <a:prstGeom prst="rect">
            <a:avLst/>
          </a:prstGeom>
        </p:spPr>
      </p:pic>
      <p:pic>
        <p:nvPicPr>
          <p:cNvPr id="2" name="Imagen 1">
            <a:extLst>
              <a:ext uri="{FF2B5EF4-FFF2-40B4-BE49-F238E27FC236}">
                <a16:creationId xmlns:a16="http://schemas.microsoft.com/office/drawing/2014/main" id="{C577DBBA-0E42-4684-B322-502667787A94}"/>
              </a:ext>
            </a:extLst>
          </p:cNvPr>
          <p:cNvPicPr>
            <a:picLocks noChangeAspect="1"/>
          </p:cNvPicPr>
          <p:nvPr/>
        </p:nvPicPr>
        <p:blipFill>
          <a:blip r:embed="rId3"/>
          <a:stretch>
            <a:fillRect/>
          </a:stretch>
        </p:blipFill>
        <p:spPr>
          <a:xfrm>
            <a:off x="1025639" y="1064032"/>
            <a:ext cx="3195379" cy="2251824"/>
          </a:xfrm>
          <a:prstGeom prst="rect">
            <a:avLst/>
          </a:prstGeom>
        </p:spPr>
      </p:pic>
      <p:pic>
        <p:nvPicPr>
          <p:cNvPr id="3" name="Imagen 2">
            <a:extLst>
              <a:ext uri="{FF2B5EF4-FFF2-40B4-BE49-F238E27FC236}">
                <a16:creationId xmlns:a16="http://schemas.microsoft.com/office/drawing/2014/main" id="{9E940075-2B59-4A59-B224-DC90FB31C611}"/>
              </a:ext>
            </a:extLst>
          </p:cNvPr>
          <p:cNvPicPr>
            <a:picLocks noChangeAspect="1"/>
          </p:cNvPicPr>
          <p:nvPr/>
        </p:nvPicPr>
        <p:blipFill>
          <a:blip r:embed="rId4"/>
          <a:stretch>
            <a:fillRect/>
          </a:stretch>
        </p:blipFill>
        <p:spPr>
          <a:xfrm>
            <a:off x="1025639" y="3527442"/>
            <a:ext cx="3195379" cy="2661932"/>
          </a:xfrm>
          <a:prstGeom prst="rect">
            <a:avLst/>
          </a:prstGeom>
        </p:spPr>
      </p:pic>
      <p:pic>
        <p:nvPicPr>
          <p:cNvPr id="11" name="Imagen 10">
            <a:extLst>
              <a:ext uri="{FF2B5EF4-FFF2-40B4-BE49-F238E27FC236}">
                <a16:creationId xmlns:a16="http://schemas.microsoft.com/office/drawing/2014/main" id="{F855ED01-EAAD-4F97-9003-303CC4F12E71}"/>
              </a:ext>
            </a:extLst>
          </p:cNvPr>
          <p:cNvPicPr>
            <a:picLocks noChangeAspect="1"/>
          </p:cNvPicPr>
          <p:nvPr/>
        </p:nvPicPr>
        <p:blipFill>
          <a:blip r:embed="rId5"/>
          <a:stretch>
            <a:fillRect/>
          </a:stretch>
        </p:blipFill>
        <p:spPr>
          <a:xfrm>
            <a:off x="4793673" y="1064032"/>
            <a:ext cx="2503054" cy="5125341"/>
          </a:xfrm>
          <a:prstGeom prst="rect">
            <a:avLst/>
          </a:prstGeom>
        </p:spPr>
      </p:pic>
      <p:pic>
        <p:nvPicPr>
          <p:cNvPr id="13" name="Imagen 12">
            <a:extLst>
              <a:ext uri="{FF2B5EF4-FFF2-40B4-BE49-F238E27FC236}">
                <a16:creationId xmlns:a16="http://schemas.microsoft.com/office/drawing/2014/main" id="{67971D74-34F2-4C1F-82EC-B23DA9C584BA}"/>
              </a:ext>
            </a:extLst>
          </p:cNvPr>
          <p:cNvPicPr>
            <a:picLocks noChangeAspect="1"/>
          </p:cNvPicPr>
          <p:nvPr/>
        </p:nvPicPr>
        <p:blipFill>
          <a:blip r:embed="rId6"/>
          <a:stretch>
            <a:fillRect/>
          </a:stretch>
        </p:blipFill>
        <p:spPr>
          <a:xfrm>
            <a:off x="7776615" y="999378"/>
            <a:ext cx="3732228" cy="2981496"/>
          </a:xfrm>
          <a:prstGeom prst="rect">
            <a:avLst/>
          </a:prstGeom>
        </p:spPr>
      </p:pic>
    </p:spTree>
    <p:extLst>
      <p:ext uri="{BB962C8B-B14F-4D97-AF65-F5344CB8AC3E}">
        <p14:creationId xmlns:p14="http://schemas.microsoft.com/office/powerpoint/2010/main" val="318904908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93290" y="298432"/>
            <a:ext cx="11205419" cy="6261135"/>
          </a:xfrm>
          <a:prstGeom prst="rect">
            <a:avLst/>
          </a:prstGeom>
        </p:spPr>
      </p:pic>
      <p:pic>
        <p:nvPicPr>
          <p:cNvPr id="9" name="Imagen 8">
            <a:extLst>
              <a:ext uri="{FF2B5EF4-FFF2-40B4-BE49-F238E27FC236}">
                <a16:creationId xmlns:a16="http://schemas.microsoft.com/office/drawing/2014/main" id="{8012E596-7C88-4BCB-873E-EFEA6F3A213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62010" y="787311"/>
            <a:ext cx="3099927" cy="2689255"/>
          </a:xfrm>
          <a:prstGeom prst="rect">
            <a:avLst/>
          </a:prstGeom>
          <a:noFill/>
          <a:ln>
            <a:noFill/>
          </a:ln>
        </p:spPr>
      </p:pic>
      <p:pic>
        <p:nvPicPr>
          <p:cNvPr id="10" name="Imagen 9">
            <a:extLst>
              <a:ext uri="{FF2B5EF4-FFF2-40B4-BE49-F238E27FC236}">
                <a16:creationId xmlns:a16="http://schemas.microsoft.com/office/drawing/2014/main" id="{B3334677-DCCF-496C-8335-79B92102376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8072" y="631564"/>
            <a:ext cx="4209991" cy="2675054"/>
          </a:xfrm>
          <a:prstGeom prst="rect">
            <a:avLst/>
          </a:prstGeom>
          <a:noFill/>
          <a:ln>
            <a:noFill/>
          </a:ln>
        </p:spPr>
      </p:pic>
      <p:pic>
        <p:nvPicPr>
          <p:cNvPr id="11" name="Imagen 10">
            <a:extLst>
              <a:ext uri="{FF2B5EF4-FFF2-40B4-BE49-F238E27FC236}">
                <a16:creationId xmlns:a16="http://schemas.microsoft.com/office/drawing/2014/main" id="{26F17554-47D3-40F6-9F34-CDBA23F0F04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0263" y="3731491"/>
            <a:ext cx="3554210" cy="2364509"/>
          </a:xfrm>
          <a:prstGeom prst="rect">
            <a:avLst/>
          </a:prstGeom>
          <a:noFill/>
          <a:ln>
            <a:noFill/>
          </a:ln>
        </p:spPr>
      </p:pic>
      <p:pic>
        <p:nvPicPr>
          <p:cNvPr id="12" name="Imagen 11">
            <a:extLst>
              <a:ext uri="{FF2B5EF4-FFF2-40B4-BE49-F238E27FC236}">
                <a16:creationId xmlns:a16="http://schemas.microsoft.com/office/drawing/2014/main" id="{7922B90C-667F-4B41-BADB-65DEB7BFD2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5455" y="3965445"/>
            <a:ext cx="3020291" cy="1847273"/>
          </a:xfrm>
          <a:prstGeom prst="rect">
            <a:avLst/>
          </a:prstGeom>
        </p:spPr>
      </p:pic>
    </p:spTree>
    <p:extLst>
      <p:ext uri="{BB962C8B-B14F-4D97-AF65-F5344CB8AC3E}">
        <p14:creationId xmlns:p14="http://schemas.microsoft.com/office/powerpoint/2010/main" val="427420215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a:extLst>
              <a:ext uri="{FF2B5EF4-FFF2-40B4-BE49-F238E27FC236}">
                <a16:creationId xmlns:a16="http://schemas.microsoft.com/office/drawing/2014/main" id="{7F13C587-B3ED-46A3-93C2-32E1D159481A}"/>
              </a:ext>
            </a:extLst>
          </p:cNvPr>
          <p:cNvGraphicFramePr>
            <a:graphicFrameLocks noGrp="1"/>
          </p:cNvGraphicFramePr>
          <p:nvPr>
            <p:ph idx="1"/>
          </p:nvPr>
        </p:nvGraphicFramePr>
        <p:xfrm>
          <a:off x="5200650" y="3272631"/>
          <a:ext cx="1790699" cy="1457325"/>
        </p:xfrm>
        <a:graphic>
          <a:graphicData uri="http://schemas.openxmlformats.org/drawingml/2006/table">
            <a:tbl>
              <a:tblPr/>
              <a:tblGrid>
                <a:gridCol w="1292751">
                  <a:extLst>
                    <a:ext uri="{9D8B030D-6E8A-4147-A177-3AD203B41FA5}">
                      <a16:colId xmlns:a16="http://schemas.microsoft.com/office/drawing/2014/main" val="3422397361"/>
                    </a:ext>
                  </a:extLst>
                </a:gridCol>
                <a:gridCol w="497948">
                  <a:extLst>
                    <a:ext uri="{9D8B030D-6E8A-4147-A177-3AD203B41FA5}">
                      <a16:colId xmlns:a16="http://schemas.microsoft.com/office/drawing/2014/main" val="785774678"/>
                    </a:ext>
                  </a:extLst>
                </a:gridCol>
              </a:tblGrid>
              <a:tr h="314325">
                <a:tc>
                  <a:txBody>
                    <a:bodyPr/>
                    <a:lstStyle/>
                    <a:p>
                      <a:pPr algn="ctr" fontAlgn="b"/>
                      <a:r>
                        <a:rPr lang="es-CO" sz="900" b="1" i="0" u="none" strike="noStrike">
                          <a:solidFill>
                            <a:srgbClr val="000000"/>
                          </a:solidFill>
                          <a:effectLst/>
                          <a:latin typeface="Arial" panose="020B0604020202020204" pitchFamily="34" charset="0"/>
                        </a:rPr>
                        <a:t>PATRON DE RESPUESTA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100" b="1" i="0" u="none" strike="noStrike">
                          <a:solidFill>
                            <a:srgbClr val="000000"/>
                          </a:solidFill>
                          <a:effectLst/>
                          <a:latin typeface="Arial" panose="020B060402020202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59206253"/>
                  </a:ext>
                </a:extLst>
              </a:tr>
              <a:tr h="190500">
                <a:tc>
                  <a:txBody>
                    <a:bodyPr/>
                    <a:lstStyle/>
                    <a:p>
                      <a:pPr algn="ctr" fontAlgn="b"/>
                      <a:r>
                        <a:rPr lang="es-CO" sz="1000" b="1" i="0" u="none" strike="noStrike">
                          <a:solidFill>
                            <a:srgbClr val="000000"/>
                          </a:solidFill>
                          <a:effectLst/>
                          <a:latin typeface="Arial" panose="020B0604020202020204" pitchFamily="34" charset="0"/>
                        </a:rPr>
                        <a:t>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09565"/>
                  </a:ext>
                </a:extLst>
              </a:tr>
              <a:tr h="190500">
                <a:tc>
                  <a:txBody>
                    <a:bodyPr/>
                    <a:lstStyle/>
                    <a:p>
                      <a:pPr algn="ctr" fontAlgn="b"/>
                      <a:r>
                        <a:rPr lang="es-CO" sz="1000" b="1" i="0" u="none" strike="noStrike">
                          <a:solidFill>
                            <a:srgbClr val="000000"/>
                          </a:solidFill>
                          <a:effectLst/>
                          <a:latin typeface="Arial" panose="020B0604020202020204" pitchFamily="34" charset="0"/>
                        </a:rPr>
                        <a:t>MUCHAS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8124174"/>
                  </a:ext>
                </a:extLst>
              </a:tr>
              <a:tr h="190500">
                <a:tc>
                  <a:txBody>
                    <a:bodyPr/>
                    <a:lstStyle/>
                    <a:p>
                      <a:pPr algn="ctr" fontAlgn="b"/>
                      <a:r>
                        <a:rPr lang="es-CO" sz="1000" b="1" i="0" u="none" strike="noStrike">
                          <a:solidFill>
                            <a:srgbClr val="000000"/>
                          </a:solidFill>
                          <a:effectLst/>
                          <a:latin typeface="Arial" panose="020B0604020202020204" pitchFamily="34" charset="0"/>
                        </a:rPr>
                        <a:t>POCAS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283185"/>
                  </a:ext>
                </a:extLst>
              </a:tr>
              <a:tr h="190500">
                <a:tc>
                  <a:txBody>
                    <a:bodyPr/>
                    <a:lstStyle/>
                    <a:p>
                      <a:pPr algn="ctr" fontAlgn="b"/>
                      <a:r>
                        <a:rPr lang="es-CO" sz="1000" b="1" i="0" u="none" strike="noStrike">
                          <a:solidFill>
                            <a:srgbClr val="000000"/>
                          </a:solidFill>
                          <a:effectLst/>
                          <a:latin typeface="Arial" panose="020B0604020202020204" pitchFamily="34" charset="0"/>
                        </a:rPr>
                        <a:t>NO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38399"/>
                  </a:ext>
                </a:extLst>
              </a:tr>
              <a:tr h="190500">
                <a:tc>
                  <a:txBody>
                    <a:bodyPr/>
                    <a:lstStyle/>
                    <a:p>
                      <a:pPr algn="ctr" fontAlgn="b"/>
                      <a:r>
                        <a:rPr lang="es-CO" sz="1000" b="1" i="0" u="none" strike="noStrike">
                          <a:solidFill>
                            <a:srgbClr val="000000"/>
                          </a:solidFill>
                          <a:effectLst/>
                          <a:latin typeface="Arial" panose="020B0604020202020204" pitchFamily="34" charset="0"/>
                        </a:rPr>
                        <a:t>OTRO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442128"/>
                  </a:ext>
                </a:extLst>
              </a:tr>
              <a:tr h="190500">
                <a:tc>
                  <a:txBody>
                    <a:bodyPr/>
                    <a:lstStyle/>
                    <a:p>
                      <a:pPr algn="ctr" fontAlgn="b"/>
                      <a:r>
                        <a:rPr lang="es-CO" sz="1000" b="1" i="0" u="none" strike="noStrike">
                          <a:solidFill>
                            <a:srgbClr val="000000"/>
                          </a:solidFill>
                          <a:effectLst/>
                          <a:latin typeface="Arial" panose="020B060402020202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1" i="0" u="none" strike="noStrike" dirty="0">
                          <a:solidFill>
                            <a:srgbClr val="000000"/>
                          </a:solidFill>
                          <a:effectLst/>
                          <a:latin typeface="Arial" panose="020B0604020202020204" pitchFamily="34" charset="0"/>
                        </a:rPr>
                        <a:t>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2501042"/>
                  </a:ext>
                </a:extLst>
              </a:tr>
            </a:tbl>
          </a:graphicData>
        </a:graphic>
      </p:graphicFrame>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11644" y="659011"/>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0" name="CuadroTexto 9"/>
          <p:cNvSpPr txBox="1"/>
          <p:nvPr/>
        </p:nvSpPr>
        <p:spPr>
          <a:xfrm>
            <a:off x="1002837" y="1186394"/>
            <a:ext cx="10231857" cy="461665"/>
          </a:xfrm>
          <a:prstGeom prst="rect">
            <a:avLst/>
          </a:prstGeom>
          <a:noFill/>
        </p:spPr>
        <p:txBody>
          <a:bodyPr wrap="square" rtlCol="0">
            <a:spAutoFit/>
          </a:bodyPr>
          <a:lstStyle/>
          <a:p>
            <a:pPr algn="ctr"/>
            <a:endParaRPr lang="es-CO" sz="2400" b="1" dirty="0">
              <a:solidFill>
                <a:schemeClr val="accent4">
                  <a:lumMod val="50000"/>
                </a:schemeClr>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14" name="CuadroTexto 13"/>
          <p:cNvSpPr txBox="1"/>
          <p:nvPr/>
        </p:nvSpPr>
        <p:spPr>
          <a:xfrm>
            <a:off x="1271130" y="1438616"/>
            <a:ext cx="10231857" cy="3354765"/>
          </a:xfrm>
          <a:prstGeom prst="rect">
            <a:avLst/>
          </a:prstGeom>
          <a:noFill/>
        </p:spPr>
        <p:txBody>
          <a:bodyPr wrap="square" rtlCol="0">
            <a:spAutoFit/>
          </a:bodyPr>
          <a:lstStyle/>
          <a:p>
            <a:pPr lvl="0" algn="ctr"/>
            <a:r>
              <a:rPr lang="es-CO" sz="2400" b="1" dirty="0">
                <a:solidFill>
                  <a:srgbClr val="CC9900"/>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ENCUESTA DE SATISFACCION DEL CLIENTE INTERNO:</a:t>
            </a:r>
          </a:p>
          <a:p>
            <a:pPr lvl="0" algn="just"/>
            <a:endParaRPr lang="es-CO" sz="1400" dirty="0">
              <a:latin typeface="Leelawadee UI" panose="020B0502040204020203" pitchFamily="34" charset="-34"/>
              <a:cs typeface="Leelawadee UI" panose="020B0502040204020203" pitchFamily="34" charset="-34"/>
            </a:endParaRPr>
          </a:p>
          <a:p>
            <a:pPr lvl="0" algn="just"/>
            <a:r>
              <a:rPr lang="es-CO" sz="1400" dirty="0">
                <a:latin typeface="Leelawadee UI" panose="020B0502040204020203" pitchFamily="34" charset="-34"/>
                <a:cs typeface="Leelawadee UI" panose="020B0502040204020203" pitchFamily="34" charset="-34"/>
              </a:rPr>
              <a:t>Luego de tabular, revisar y analizar las respuestas de los funcionarios en la aplicación de la encuesta de satisfacción del cliente interno podemos observar que existe un grado de satisfacción de un 87%, lo cual nos llevara a crear nuevas estrategias para lograr un 100% de satisfacción. </a:t>
            </a:r>
          </a:p>
          <a:p>
            <a:pPr lvl="0" algn="just"/>
            <a:endParaRPr lang="es-CO" sz="2400" b="1" dirty="0">
              <a:solidFill>
                <a:schemeClr val="accent4">
                  <a:lumMod val="50000"/>
                </a:schemeClr>
              </a:solidFill>
            </a:endParaRPr>
          </a:p>
          <a:p>
            <a:pPr lvl="0" algn="just"/>
            <a:endParaRPr lang="es-CO" sz="2400" b="1" dirty="0">
              <a:solidFill>
                <a:schemeClr val="accent4">
                  <a:lumMod val="50000"/>
                </a:schemeClr>
              </a:solidFill>
            </a:endParaRPr>
          </a:p>
          <a:p>
            <a:pPr lvl="0" algn="just"/>
            <a:endParaRPr lang="es-CO" sz="2400" b="1" dirty="0">
              <a:solidFill>
                <a:schemeClr val="accent4">
                  <a:lumMod val="50000"/>
                </a:schemeClr>
              </a:solidFill>
            </a:endParaRPr>
          </a:p>
          <a:p>
            <a:pPr lvl="0" algn="just"/>
            <a:endParaRPr lang="es-CO" sz="2400" b="1" dirty="0">
              <a:solidFill>
                <a:schemeClr val="accent4">
                  <a:lumMod val="50000"/>
                </a:schemeClr>
              </a:solidFill>
            </a:endParaRPr>
          </a:p>
          <a:p>
            <a:endParaRPr lang="es-CO" dirty="0">
              <a:cs typeface="Leelawadee" panose="020B0502040204020203"/>
            </a:endParaRPr>
          </a:p>
          <a:p>
            <a:endParaRPr lang="es-CO" dirty="0"/>
          </a:p>
        </p:txBody>
      </p:sp>
      <p:graphicFrame>
        <p:nvGraphicFramePr>
          <p:cNvPr id="11" name="Tabla 10">
            <a:extLst>
              <a:ext uri="{FF2B5EF4-FFF2-40B4-BE49-F238E27FC236}">
                <a16:creationId xmlns:a16="http://schemas.microsoft.com/office/drawing/2014/main" id="{4F8CE09D-C6F8-4A5D-9C1C-D2A68D2A7D9E}"/>
              </a:ext>
            </a:extLst>
          </p:cNvPr>
          <p:cNvGraphicFramePr>
            <a:graphicFrameLocks noGrp="1"/>
          </p:cNvGraphicFramePr>
          <p:nvPr>
            <p:extLst>
              <p:ext uri="{D42A27DB-BD31-4B8C-83A1-F6EECF244321}">
                <p14:modId xmlns:p14="http://schemas.microsoft.com/office/powerpoint/2010/main" val="3058105280"/>
              </p:ext>
            </p:extLst>
          </p:nvPr>
        </p:nvGraphicFramePr>
        <p:xfrm>
          <a:off x="3113747" y="3100129"/>
          <a:ext cx="1790699" cy="1426845"/>
        </p:xfrm>
        <a:graphic>
          <a:graphicData uri="http://schemas.openxmlformats.org/drawingml/2006/table">
            <a:tbl>
              <a:tblPr/>
              <a:tblGrid>
                <a:gridCol w="1292751">
                  <a:extLst>
                    <a:ext uri="{9D8B030D-6E8A-4147-A177-3AD203B41FA5}">
                      <a16:colId xmlns:a16="http://schemas.microsoft.com/office/drawing/2014/main" val="2586210425"/>
                    </a:ext>
                  </a:extLst>
                </a:gridCol>
                <a:gridCol w="497948">
                  <a:extLst>
                    <a:ext uri="{9D8B030D-6E8A-4147-A177-3AD203B41FA5}">
                      <a16:colId xmlns:a16="http://schemas.microsoft.com/office/drawing/2014/main" val="2894639447"/>
                    </a:ext>
                  </a:extLst>
                </a:gridCol>
              </a:tblGrid>
              <a:tr h="0">
                <a:tc>
                  <a:txBody>
                    <a:bodyPr/>
                    <a:lstStyle/>
                    <a:p>
                      <a:pPr algn="ctr" fontAlgn="b"/>
                      <a:r>
                        <a:rPr lang="es-CO" sz="900" b="1" i="0" u="none" strike="noStrike" dirty="0">
                          <a:solidFill>
                            <a:srgbClr val="000000"/>
                          </a:solidFill>
                          <a:effectLst/>
                          <a:latin typeface="Arial" panose="020B0604020202020204" pitchFamily="34" charset="0"/>
                        </a:rPr>
                        <a:t>PATRON DE RESPUESTA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100" b="1" i="0" u="none" strike="noStrike">
                          <a:solidFill>
                            <a:srgbClr val="000000"/>
                          </a:solidFill>
                          <a:effectLst/>
                          <a:latin typeface="Arial" panose="020B060402020202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78458107"/>
                  </a:ext>
                </a:extLst>
              </a:tr>
              <a:tr h="190500">
                <a:tc>
                  <a:txBody>
                    <a:bodyPr/>
                    <a:lstStyle/>
                    <a:p>
                      <a:pPr algn="ctr" fontAlgn="b"/>
                      <a:r>
                        <a:rPr lang="es-CO" sz="1000" b="1" i="0" u="none" strike="noStrike">
                          <a:solidFill>
                            <a:srgbClr val="000000"/>
                          </a:solidFill>
                          <a:effectLst/>
                          <a:latin typeface="Arial" panose="020B0604020202020204" pitchFamily="34" charset="0"/>
                        </a:rPr>
                        <a:t>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3534121"/>
                  </a:ext>
                </a:extLst>
              </a:tr>
              <a:tr h="190500">
                <a:tc>
                  <a:txBody>
                    <a:bodyPr/>
                    <a:lstStyle/>
                    <a:p>
                      <a:pPr algn="ctr" fontAlgn="b"/>
                      <a:r>
                        <a:rPr lang="es-CO" sz="1000" b="1" i="0" u="none" strike="noStrike">
                          <a:solidFill>
                            <a:srgbClr val="000000"/>
                          </a:solidFill>
                          <a:effectLst/>
                          <a:latin typeface="Arial" panose="020B0604020202020204" pitchFamily="34" charset="0"/>
                        </a:rPr>
                        <a:t>MUCHAS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276680"/>
                  </a:ext>
                </a:extLst>
              </a:tr>
              <a:tr h="190500">
                <a:tc>
                  <a:txBody>
                    <a:bodyPr/>
                    <a:lstStyle/>
                    <a:p>
                      <a:pPr algn="ctr" fontAlgn="b"/>
                      <a:r>
                        <a:rPr lang="es-CO" sz="1000" b="1" i="0" u="none" strike="noStrike">
                          <a:solidFill>
                            <a:srgbClr val="000000"/>
                          </a:solidFill>
                          <a:effectLst/>
                          <a:latin typeface="Arial" panose="020B0604020202020204" pitchFamily="34" charset="0"/>
                        </a:rPr>
                        <a:t>POCAS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294900"/>
                  </a:ext>
                </a:extLst>
              </a:tr>
              <a:tr h="190500">
                <a:tc>
                  <a:txBody>
                    <a:bodyPr/>
                    <a:lstStyle/>
                    <a:p>
                      <a:pPr algn="ctr" fontAlgn="b"/>
                      <a:r>
                        <a:rPr lang="es-CO" sz="1000" b="1" i="0" u="none" strike="noStrike" dirty="0">
                          <a:solidFill>
                            <a:srgbClr val="000000"/>
                          </a:solidFill>
                          <a:effectLst/>
                          <a:latin typeface="Arial" panose="020B0604020202020204" pitchFamily="34" charset="0"/>
                        </a:rPr>
                        <a:t>NO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5573405"/>
                  </a:ext>
                </a:extLst>
              </a:tr>
              <a:tr h="190500">
                <a:tc>
                  <a:txBody>
                    <a:bodyPr/>
                    <a:lstStyle/>
                    <a:p>
                      <a:pPr algn="ctr" fontAlgn="b"/>
                      <a:r>
                        <a:rPr lang="es-CO" sz="1000" b="1" i="0" u="none" strike="noStrike">
                          <a:solidFill>
                            <a:srgbClr val="000000"/>
                          </a:solidFill>
                          <a:effectLst/>
                          <a:latin typeface="Arial" panose="020B0604020202020204" pitchFamily="34" charset="0"/>
                        </a:rPr>
                        <a:t>OTRO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7513333"/>
                  </a:ext>
                </a:extLst>
              </a:tr>
              <a:tr h="190500">
                <a:tc>
                  <a:txBody>
                    <a:bodyPr/>
                    <a:lstStyle/>
                    <a:p>
                      <a:pPr algn="ctr" fontAlgn="b"/>
                      <a:r>
                        <a:rPr lang="es-CO" sz="1000" b="1" i="0" u="none" strike="noStrike">
                          <a:solidFill>
                            <a:srgbClr val="000000"/>
                          </a:solidFill>
                          <a:effectLst/>
                          <a:latin typeface="Arial" panose="020B060402020202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1" i="0" u="none" strike="noStrike" dirty="0">
                          <a:solidFill>
                            <a:srgbClr val="000000"/>
                          </a:solidFill>
                          <a:effectLst/>
                          <a:latin typeface="Arial" panose="020B0604020202020204" pitchFamily="34" charset="0"/>
                        </a:rPr>
                        <a:t>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819262"/>
                  </a:ext>
                </a:extLst>
              </a:tr>
            </a:tbl>
          </a:graphicData>
        </a:graphic>
      </p:graphicFrame>
      <p:graphicFrame>
        <p:nvGraphicFramePr>
          <p:cNvPr id="17" name="Gráfico 16">
            <a:extLst>
              <a:ext uri="{FF2B5EF4-FFF2-40B4-BE49-F238E27FC236}">
                <a16:creationId xmlns:a16="http://schemas.microsoft.com/office/drawing/2014/main" id="{8B1FB98B-3B8A-4FC6-A0DC-B50931B8F988}"/>
              </a:ext>
            </a:extLst>
          </p:cNvPr>
          <p:cNvGraphicFramePr>
            <a:graphicFrameLocks/>
          </p:cNvGraphicFramePr>
          <p:nvPr>
            <p:extLst>
              <p:ext uri="{D42A27DB-BD31-4B8C-83A1-F6EECF244321}">
                <p14:modId xmlns:p14="http://schemas.microsoft.com/office/powerpoint/2010/main" val="1108905461"/>
              </p:ext>
            </p:extLst>
          </p:nvPr>
        </p:nvGraphicFramePr>
        <p:xfrm>
          <a:off x="4964613" y="2708959"/>
          <a:ext cx="4838700" cy="27765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2661700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a:extLst>
              <a:ext uri="{FF2B5EF4-FFF2-40B4-BE49-F238E27FC236}">
                <a16:creationId xmlns:a16="http://schemas.microsoft.com/office/drawing/2014/main" id="{F1F7C95A-86E7-4F76-A7A5-EFE140CB69A3}"/>
              </a:ext>
            </a:extLst>
          </p:cNvPr>
          <p:cNvGraphicFramePr>
            <a:graphicFrameLocks noGrp="1"/>
          </p:cNvGraphicFramePr>
          <p:nvPr>
            <p:ph idx="1"/>
          </p:nvPr>
        </p:nvGraphicFramePr>
        <p:xfrm>
          <a:off x="3037205" y="3228117"/>
          <a:ext cx="6117590" cy="1546354"/>
        </p:xfrm>
        <a:graphic>
          <a:graphicData uri="http://schemas.openxmlformats.org/drawingml/2006/table">
            <a:tbl>
              <a:tblPr firstRow="1" firstCol="1" bandRow="1"/>
              <a:tblGrid>
                <a:gridCol w="6117590">
                  <a:extLst>
                    <a:ext uri="{9D8B030D-6E8A-4147-A177-3AD203B41FA5}">
                      <a16:colId xmlns:a16="http://schemas.microsoft.com/office/drawing/2014/main" val="2879712552"/>
                    </a:ext>
                  </a:extLst>
                </a:gridCol>
              </a:tblGrid>
              <a:tr h="0">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802986414"/>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Mantenimiento</a:t>
                      </a:r>
                      <a:r>
                        <a:rPr lang="es-CO" sz="1200" b="1">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 </a:t>
                      </a: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correctivo y preventivo a los aires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708749984"/>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Adecuación de oficinas del tercer y cuarto piso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4153562223"/>
                  </a:ext>
                </a:extLst>
              </a:tr>
              <a:tr h="43688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Mantenimiento de sala de juntas y adecuación de oficina para funcionamiento del centro de conciliación.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368340394"/>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Instalación de Aires acondicionados para la oficina de Promoción y Desarrollo y el Salón Alejandro Rankin.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628340857"/>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Actualización y reemplazo del digiturno de la entidad.</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841418790"/>
                  </a:ext>
                </a:extLst>
              </a:tr>
            </a:tbl>
          </a:graphicData>
        </a:graphic>
      </p:graphicFrame>
      <p:pic>
        <p:nvPicPr>
          <p:cNvPr id="4" name="Marcador de contenido 3"/>
          <p:cNvPicPr>
            <a:picLocks noChangeAspect="1"/>
          </p:cNvPicPr>
          <p:nvPr/>
        </p:nvPicPr>
        <p:blipFill>
          <a:blip r:embed="rId2"/>
          <a:stretch>
            <a:fillRect/>
          </a:stretch>
        </p:blipFill>
        <p:spPr bwMode="auto">
          <a:xfrm>
            <a:off x="378941" y="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66729" y="724729"/>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453980" y="2060894"/>
            <a:ext cx="9019174" cy="769441"/>
          </a:xfrm>
          <a:prstGeom prst="rect">
            <a:avLst/>
          </a:prstGeom>
          <a:noFill/>
        </p:spPr>
        <p:txBody>
          <a:bodyPr wrap="square" rtlCol="0">
            <a:spAutoFit/>
          </a:bodyPr>
          <a:lstStyle/>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El plan de mantenimiento tiene como objetivo mantener en buen estado las instalaciones de la entidad, realizando diferentes actividades para la conservación de estas. </a:t>
            </a:r>
          </a:p>
          <a:p>
            <a:endParaRPr lang="es-CO" sz="1200" dirty="0">
              <a:latin typeface="Leelawadee" panose="020B0502040204020203" pitchFamily="34" charset="-34"/>
              <a:cs typeface="Leelawadee" panose="020B0502040204020203" pitchFamily="34" charset="-34"/>
            </a:endParaRPr>
          </a:p>
        </p:txBody>
      </p:sp>
      <p:sp>
        <p:nvSpPr>
          <p:cNvPr id="10" name="CuadroTexto 9"/>
          <p:cNvSpPr txBox="1"/>
          <p:nvPr/>
        </p:nvSpPr>
        <p:spPr>
          <a:xfrm>
            <a:off x="1002837" y="1186394"/>
            <a:ext cx="10231857" cy="461665"/>
          </a:xfrm>
          <a:prstGeom prst="rect">
            <a:avLst/>
          </a:prstGeom>
          <a:noFill/>
        </p:spPr>
        <p:txBody>
          <a:bodyPr wrap="square" rtlCol="0">
            <a:spAutoFit/>
          </a:bodyPr>
          <a:lstStyle/>
          <a:p>
            <a:pPr algn="ctr"/>
            <a:endParaRPr lang="es-CO" sz="2400" b="1" dirty="0">
              <a:solidFill>
                <a:schemeClr val="accent4">
                  <a:lumMod val="50000"/>
                </a:schemeClr>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14" name="CuadroTexto 13"/>
          <p:cNvSpPr txBox="1"/>
          <p:nvPr/>
        </p:nvSpPr>
        <p:spPr>
          <a:xfrm>
            <a:off x="1365278" y="1373894"/>
            <a:ext cx="9920472" cy="461665"/>
          </a:xfrm>
          <a:prstGeom prst="rect">
            <a:avLst/>
          </a:prstGeom>
          <a:noFill/>
        </p:spPr>
        <p:txBody>
          <a:bodyPr wrap="square" rtlCol="0">
            <a:spAutoFit/>
          </a:bodyPr>
          <a:lstStyle/>
          <a:p>
            <a:pPr lvl="0" algn="ctr"/>
            <a:r>
              <a:rPr lang="es-ES" sz="2400" b="1" dirty="0">
                <a:solidFill>
                  <a:srgbClr val="CC9900"/>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PLAN DE MANTENIMIENTOS</a:t>
            </a:r>
          </a:p>
        </p:txBody>
      </p:sp>
      <p:sp>
        <p:nvSpPr>
          <p:cNvPr id="11" name="Rectangle 1">
            <a:extLst>
              <a:ext uri="{FF2B5EF4-FFF2-40B4-BE49-F238E27FC236}">
                <a16:creationId xmlns:a16="http://schemas.microsoft.com/office/drawing/2014/main" id="{DEB8C03B-785A-4183-81C0-FD82B7CE839C}"/>
              </a:ext>
            </a:extLst>
          </p:cNvPr>
          <p:cNvSpPr>
            <a:spLocks noChangeArrowheads="1"/>
          </p:cNvSpPr>
          <p:nvPr/>
        </p:nvSpPr>
        <p:spPr bwMode="auto">
          <a:xfrm>
            <a:off x="3036888" y="32273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12" name="Tabla 11">
            <a:extLst>
              <a:ext uri="{FF2B5EF4-FFF2-40B4-BE49-F238E27FC236}">
                <a16:creationId xmlns:a16="http://schemas.microsoft.com/office/drawing/2014/main" id="{5C0A957C-7C59-4BE7-BEA5-99B14649B160}"/>
              </a:ext>
            </a:extLst>
          </p:cNvPr>
          <p:cNvGraphicFramePr>
            <a:graphicFrameLocks noGrp="1"/>
          </p:cNvGraphicFramePr>
          <p:nvPr>
            <p:extLst>
              <p:ext uri="{D42A27DB-BD31-4B8C-83A1-F6EECF244321}">
                <p14:modId xmlns:p14="http://schemas.microsoft.com/office/powerpoint/2010/main" val="2282898410"/>
              </p:ext>
            </p:extLst>
          </p:nvPr>
        </p:nvGraphicFramePr>
        <p:xfrm>
          <a:off x="3037205" y="3158836"/>
          <a:ext cx="6117590" cy="1615633"/>
        </p:xfrm>
        <a:graphic>
          <a:graphicData uri="http://schemas.openxmlformats.org/drawingml/2006/table">
            <a:tbl>
              <a:tblPr firstRow="1" firstCol="1" bandRow="1"/>
              <a:tblGrid>
                <a:gridCol w="6117590">
                  <a:extLst>
                    <a:ext uri="{9D8B030D-6E8A-4147-A177-3AD203B41FA5}">
                      <a16:colId xmlns:a16="http://schemas.microsoft.com/office/drawing/2014/main" val="2828023498"/>
                    </a:ext>
                  </a:extLst>
                </a:gridCol>
              </a:tblGrid>
              <a:tr h="177937">
                <a:tc>
                  <a:txBody>
                    <a:bodyPr/>
                    <a:lstStyle/>
                    <a:p>
                      <a:pPr algn="ctr">
                        <a:lnSpc>
                          <a:spcPct val="107000"/>
                        </a:lnSpc>
                        <a:spcAft>
                          <a:spcPts val="0"/>
                        </a:spcAft>
                      </a:pPr>
                      <a:r>
                        <a:rPr lang="es-CO" sz="1100" b="1" dirty="0">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75426288"/>
                  </a:ext>
                </a:extLst>
              </a:tr>
              <a:tr h="19419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Mantenimiento</a:t>
                      </a:r>
                      <a:r>
                        <a:rPr lang="es-CO" sz="1200" b="1">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 </a:t>
                      </a: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correctivo y preventivo a los aires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4254465509"/>
                  </a:ext>
                </a:extLst>
              </a:tr>
              <a:tr h="19419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Adecuación de oficinas del tercer y cuarto piso de la entidad.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4080858243"/>
                  </a:ext>
                </a:extLst>
              </a:tr>
              <a:tr h="456453">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Mantenimiento de sala de juntas y adecuación de oficina para funcionamiento del centro de conciliación.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114474642"/>
                  </a:ext>
                </a:extLst>
              </a:tr>
              <a:tr h="398667">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Instalación de Aires acondicionados para la oficina de Promoción y Desarrollo y el Salón Alejandro Rankin.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349515161"/>
                  </a:ext>
                </a:extLst>
              </a:tr>
              <a:tr h="19419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Actualización y reemplazo del digiturno de la entidad.</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1757573"/>
                  </a:ext>
                </a:extLst>
              </a:tr>
            </a:tbl>
          </a:graphicData>
        </a:graphic>
      </p:graphicFrame>
      <p:sp>
        <p:nvSpPr>
          <p:cNvPr id="13" name="Rectangle 2">
            <a:extLst>
              <a:ext uri="{FF2B5EF4-FFF2-40B4-BE49-F238E27FC236}">
                <a16:creationId xmlns:a16="http://schemas.microsoft.com/office/drawing/2014/main" id="{DA48E560-D1B2-458D-BAC0-469177E0E60E}"/>
              </a:ext>
            </a:extLst>
          </p:cNvPr>
          <p:cNvSpPr>
            <a:spLocks noChangeArrowheads="1"/>
          </p:cNvSpPr>
          <p:nvPr/>
        </p:nvSpPr>
        <p:spPr bwMode="auto">
          <a:xfrm>
            <a:off x="3036888" y="32273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72187441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3125" y="307589"/>
            <a:ext cx="10972800" cy="1143000"/>
          </a:xfrm>
        </p:spPr>
        <p:txBody>
          <a:bodyPr/>
          <a:lstStyle/>
          <a:p>
            <a:endParaRPr lang="es-CO" dirty="0"/>
          </a:p>
        </p:txBody>
      </p:sp>
      <p:pic>
        <p:nvPicPr>
          <p:cNvPr id="4" name="Marcador de contenido 3"/>
          <p:cNvPicPr>
            <a:picLocks noGrp="1" noChangeAspect="1"/>
          </p:cNvPicPr>
          <p:nvPr>
            <p:ph idx="1"/>
          </p:nvPr>
        </p:nvPicPr>
        <p:blipFill>
          <a:blip r:embed="rId2"/>
          <a:stretch>
            <a:fillRect/>
          </a:stretch>
        </p:blipFill>
        <p:spPr>
          <a:xfrm>
            <a:off x="395415" y="285911"/>
            <a:ext cx="11203460" cy="5906529"/>
          </a:xfrm>
          <a:prstGeom prst="rect">
            <a:avLst/>
          </a:prstGeom>
        </p:spPr>
      </p:pic>
      <p:pic>
        <p:nvPicPr>
          <p:cNvPr id="5" name="Imagen 4"/>
          <p:cNvPicPr>
            <a:picLocks noChangeAspect="1"/>
          </p:cNvPicPr>
          <p:nvPr/>
        </p:nvPicPr>
        <p:blipFill>
          <a:blip r:embed="rId3"/>
          <a:stretch>
            <a:fillRect/>
          </a:stretch>
        </p:blipFill>
        <p:spPr>
          <a:xfrm>
            <a:off x="1031669" y="5270480"/>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588168" y="637219"/>
            <a:ext cx="10806004" cy="707886"/>
          </a:xfrm>
          <a:prstGeom prst="rect">
            <a:avLst/>
          </a:prstGeom>
          <a:noFill/>
        </p:spPr>
        <p:txBody>
          <a:bodyPr wrap="square" rtlCol="0">
            <a:spAutoFit/>
          </a:bodyPr>
          <a:lstStyle/>
          <a:p>
            <a:pPr algn="ctr"/>
            <a:r>
              <a:rPr lang="es-CO" sz="40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p:txBody>
      </p:sp>
      <p:sp>
        <p:nvSpPr>
          <p:cNvPr id="3" name="Rectángulo 2"/>
          <p:cNvSpPr/>
          <p:nvPr/>
        </p:nvSpPr>
        <p:spPr>
          <a:xfrm>
            <a:off x="1263540" y="1520413"/>
            <a:ext cx="9455260" cy="1077218"/>
          </a:xfrm>
          <a:prstGeom prst="rect">
            <a:avLst/>
          </a:prstGeom>
        </p:spPr>
        <p:txBody>
          <a:bodyPr wrap="square">
            <a:spAutoFit/>
          </a:bodyPr>
          <a:lstStyle/>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Durante la vigencia 2019 adelantamos actividades todas encaminadas a fortalecer la prestación del servicio en todo sentido, consientes que la administración de los Registros Públicos es la columna vertebral y verdadera razón de ser nuestra, con la que pretendemos contribuir  al desarrollo de la Región.</a:t>
            </a:r>
          </a:p>
        </p:txBody>
      </p:sp>
      <p:sp>
        <p:nvSpPr>
          <p:cNvPr id="9" name="Rectángulo 8"/>
          <p:cNvSpPr/>
          <p:nvPr/>
        </p:nvSpPr>
        <p:spPr>
          <a:xfrm>
            <a:off x="593125" y="2250832"/>
            <a:ext cx="6096000" cy="369332"/>
          </a:xfrm>
          <a:prstGeom prst="rect">
            <a:avLst/>
          </a:prstGeom>
        </p:spPr>
        <p:txBody>
          <a:bodyPr>
            <a:spAutoFit/>
          </a:bodyPr>
          <a:lstStyle/>
          <a:p>
            <a:r>
              <a:rPr lang="es-CO" dirty="0"/>
              <a:t> </a:t>
            </a:r>
          </a:p>
        </p:txBody>
      </p:sp>
      <p:sp>
        <p:nvSpPr>
          <p:cNvPr id="12" name="Rectángulo 11"/>
          <p:cNvSpPr/>
          <p:nvPr/>
        </p:nvSpPr>
        <p:spPr>
          <a:xfrm>
            <a:off x="3251201" y="2701868"/>
            <a:ext cx="5498144" cy="369332"/>
          </a:xfrm>
          <a:prstGeom prst="rect">
            <a:avLst/>
          </a:prstGeom>
        </p:spPr>
        <p:txBody>
          <a:bodyPr wrap="square">
            <a:spAutoFit/>
          </a:bodyPr>
          <a:lstStyle/>
          <a:p>
            <a:r>
              <a:rPr lang="es-ES" b="1" dirty="0">
                <a:solidFill>
                  <a:srgbClr val="CC9900"/>
                </a:solidFill>
                <a:latin typeface="Leelawadee UI" panose="020B0502040204020203" pitchFamily="34" charset="-34"/>
                <a:cs typeface="Leelawadee UI" panose="020B0502040204020203" pitchFamily="34" charset="-34"/>
              </a:rPr>
              <a:t>SATISFACCION  DEL CLIENTE REGISTRO PUBLICO</a:t>
            </a:r>
          </a:p>
        </p:txBody>
      </p:sp>
      <p:graphicFrame>
        <p:nvGraphicFramePr>
          <p:cNvPr id="8" name="Tabla 7">
            <a:extLst>
              <a:ext uri="{FF2B5EF4-FFF2-40B4-BE49-F238E27FC236}">
                <a16:creationId xmlns:a16="http://schemas.microsoft.com/office/drawing/2014/main" id="{B38885D2-6045-4198-BD87-C0310C67A3F8}"/>
              </a:ext>
            </a:extLst>
          </p:cNvPr>
          <p:cNvGraphicFramePr>
            <a:graphicFrameLocks noGrp="1"/>
          </p:cNvGraphicFramePr>
          <p:nvPr>
            <p:extLst>
              <p:ext uri="{D42A27DB-BD31-4B8C-83A1-F6EECF244321}">
                <p14:modId xmlns:p14="http://schemas.microsoft.com/office/powerpoint/2010/main" val="1271125692"/>
              </p:ext>
            </p:extLst>
          </p:nvPr>
        </p:nvGraphicFramePr>
        <p:xfrm>
          <a:off x="2570209" y="3397874"/>
          <a:ext cx="6096000" cy="2115021"/>
        </p:xfrm>
        <a:graphic>
          <a:graphicData uri="http://schemas.openxmlformats.org/drawingml/2006/table">
            <a:tbl>
              <a:tblPr firstRow="1" bandRow="1">
                <a:tableStyleId>{B301B821-A1FF-4177-AEE7-76D212191A09}</a:tableStyleId>
              </a:tblPr>
              <a:tblGrid>
                <a:gridCol w="3048000">
                  <a:extLst>
                    <a:ext uri="{9D8B030D-6E8A-4147-A177-3AD203B41FA5}">
                      <a16:colId xmlns:a16="http://schemas.microsoft.com/office/drawing/2014/main" val="1791262765"/>
                    </a:ext>
                  </a:extLst>
                </a:gridCol>
                <a:gridCol w="3048000">
                  <a:extLst>
                    <a:ext uri="{9D8B030D-6E8A-4147-A177-3AD203B41FA5}">
                      <a16:colId xmlns:a16="http://schemas.microsoft.com/office/drawing/2014/main" val="3426956462"/>
                    </a:ext>
                  </a:extLst>
                </a:gridCol>
              </a:tblGrid>
              <a:tr h="336421">
                <a:tc gridSpan="2">
                  <a:txBody>
                    <a:bodyPr/>
                    <a:lstStyle/>
                    <a:p>
                      <a:pPr algn="ctr" fontAlgn="ctr"/>
                      <a:r>
                        <a:rPr lang="es-ES" sz="1200" b="1" u="none" strike="noStrike" dirty="0">
                          <a:effectLst/>
                          <a:latin typeface="Tahoma" panose="020B0604030504040204" pitchFamily="34" charset="0"/>
                          <a:ea typeface="Tahoma" panose="020B0604030504040204" pitchFamily="34" charset="0"/>
                          <a:cs typeface="Tahoma" panose="020B0604030504040204" pitchFamily="34" charset="0"/>
                        </a:rPr>
                        <a:t>NIVEL DE SATISFACCION USUARIOS</a:t>
                      </a:r>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hMerge="1">
                  <a:txBody>
                    <a:bodyPr/>
                    <a:lstStyle/>
                    <a:p>
                      <a:pPr algn="ctr" fontAlgn="ctr"/>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668815335"/>
                  </a:ext>
                </a:extLst>
              </a:tr>
              <a:tr h="370840">
                <a:tc>
                  <a:txBody>
                    <a:bodyPr/>
                    <a:lstStyle/>
                    <a:p>
                      <a:pPr algn="ctr" fontAlgn="ctr"/>
                      <a:r>
                        <a:rPr lang="es-AR" sz="1200" b="1"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rPr>
                        <a:t>EXCELENTE</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s-AR" sz="1200" u="none" strike="noStrike" dirty="0">
                          <a:solidFill>
                            <a:srgbClr val="002060"/>
                          </a:solidFill>
                          <a:effectLst/>
                        </a:rPr>
                        <a:t>4940</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12870984"/>
                  </a:ext>
                </a:extLst>
              </a:tr>
              <a:tr h="266432">
                <a:tc>
                  <a:txBody>
                    <a:bodyPr/>
                    <a:lstStyle/>
                    <a:p>
                      <a:pPr algn="ctr" fontAlgn="ctr"/>
                      <a:r>
                        <a:rPr lang="es-ES" sz="1200" b="1"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rPr>
                        <a:t>BUENO</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s-ES" sz="1200" u="none" strike="noStrike" dirty="0">
                          <a:solidFill>
                            <a:srgbClr val="002060"/>
                          </a:solidFill>
                          <a:effectLst/>
                        </a:rPr>
                        <a:t>65</a:t>
                      </a:r>
                      <a:endParaRPr lang="es-AR" sz="1200" b="1" i="0" u="none" strike="noStrike" dirty="0">
                        <a:solidFill>
                          <a:srgbClr val="002060"/>
                        </a:solidFill>
                        <a:effectLst/>
                        <a:latin typeface="Calibri"/>
                      </a:endParaRPr>
                    </a:p>
                  </a:txBody>
                  <a:tcPr marL="9525" marR="9525" marT="9525" marB="0" anchor="ctr"/>
                </a:tc>
                <a:extLst>
                  <a:ext uri="{0D108BD9-81ED-4DB2-BD59-A6C34878D82A}">
                    <a16:rowId xmlns:a16="http://schemas.microsoft.com/office/drawing/2014/main" val="2596058066"/>
                  </a:ext>
                </a:extLst>
              </a:tr>
              <a:tr h="399648">
                <a:tc>
                  <a:txBody>
                    <a:bodyPr/>
                    <a:lstStyle/>
                    <a:p>
                      <a:pPr algn="ctr" fontAlgn="ctr"/>
                      <a:r>
                        <a:rPr lang="es-AR" sz="1200" b="1"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rPr>
                        <a:t>REGULAR</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s-ES" sz="1200" u="none" strike="noStrike" dirty="0">
                          <a:solidFill>
                            <a:srgbClr val="002060"/>
                          </a:solidFill>
                          <a:effectLst/>
                        </a:rPr>
                        <a:t>0</a:t>
                      </a:r>
                      <a:endParaRPr lang="es-AR" sz="1200" b="1" i="0" u="none" strike="noStrike" dirty="0">
                        <a:solidFill>
                          <a:srgbClr val="002060"/>
                        </a:solidFill>
                        <a:effectLst/>
                        <a:latin typeface="Calibri"/>
                      </a:endParaRPr>
                    </a:p>
                  </a:txBody>
                  <a:tcPr marL="9525" marR="9525" marT="9525" marB="0" anchor="ctr"/>
                </a:tc>
                <a:extLst>
                  <a:ext uri="{0D108BD9-81ED-4DB2-BD59-A6C34878D82A}">
                    <a16:rowId xmlns:a16="http://schemas.microsoft.com/office/drawing/2014/main" val="1370078546"/>
                  </a:ext>
                </a:extLst>
              </a:tr>
              <a:tr h="370840">
                <a:tc>
                  <a:txBody>
                    <a:bodyPr/>
                    <a:lstStyle/>
                    <a:p>
                      <a:pPr algn="ctr" fontAlgn="ctr"/>
                      <a:r>
                        <a:rPr lang="es-ES" sz="1200" b="1"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rPr>
                        <a:t>MALO</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a:r>
                        <a:rPr lang="es-ES" sz="1200" dirty="0">
                          <a:solidFill>
                            <a:srgbClr val="002060"/>
                          </a:solidFill>
                        </a:rPr>
                        <a:t>0</a:t>
                      </a:r>
                      <a:endParaRPr lang="es-AR" sz="1200" b="1" dirty="0">
                        <a:solidFill>
                          <a:srgbClr val="002060"/>
                        </a:solidFill>
                      </a:endParaRPr>
                    </a:p>
                  </a:txBody>
                  <a:tcPr/>
                </a:tc>
                <a:extLst>
                  <a:ext uri="{0D108BD9-81ED-4DB2-BD59-A6C34878D82A}">
                    <a16:rowId xmlns:a16="http://schemas.microsoft.com/office/drawing/2014/main" val="1266199531"/>
                  </a:ext>
                </a:extLst>
              </a:tr>
              <a:tr h="370840">
                <a:tc>
                  <a:txBody>
                    <a:bodyPr/>
                    <a:lstStyle/>
                    <a:p>
                      <a:pPr algn="ctr" fontAlgn="ctr"/>
                      <a:r>
                        <a:rPr lang="es-ES" sz="1200" b="1"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rPr>
                        <a:t>PORCENTAJE SATISFACCION</a:t>
                      </a:r>
                      <a:endParaRPr lang="es-AR" sz="1200" b="1" i="0" u="none" strike="noStrike"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a:r>
                        <a:rPr lang="es-ES" sz="1200" dirty="0">
                          <a:solidFill>
                            <a:srgbClr val="002060"/>
                          </a:solidFill>
                        </a:rPr>
                        <a:t>100 %</a:t>
                      </a:r>
                      <a:endParaRPr lang="es-AR" sz="1200" b="1" dirty="0">
                        <a:solidFill>
                          <a:srgbClr val="002060"/>
                        </a:solidFill>
                      </a:endParaRPr>
                    </a:p>
                  </a:txBody>
                  <a:tcPr/>
                </a:tc>
                <a:extLst>
                  <a:ext uri="{0D108BD9-81ED-4DB2-BD59-A6C34878D82A}">
                    <a16:rowId xmlns:a16="http://schemas.microsoft.com/office/drawing/2014/main" val="774389563"/>
                  </a:ext>
                </a:extLst>
              </a:tr>
            </a:tbl>
          </a:graphicData>
        </a:graphic>
      </p:graphicFrame>
    </p:spTree>
    <p:extLst>
      <p:ext uri="{BB962C8B-B14F-4D97-AF65-F5344CB8AC3E}">
        <p14:creationId xmlns:p14="http://schemas.microsoft.com/office/powerpoint/2010/main" val="161153215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ChangeAspect="1"/>
          </p:cNvPicPr>
          <p:nvPr/>
        </p:nvPicPr>
        <p:blipFill>
          <a:blip r:embed="rId2"/>
          <a:stretch>
            <a:fillRect/>
          </a:stretch>
        </p:blipFill>
        <p:spPr bwMode="auto">
          <a:xfrm>
            <a:off x="506970" y="3057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32EC6357-1718-4EB2-BEA9-D1730FBCA209}"/>
              </a:ext>
            </a:extLst>
          </p:cNvPr>
          <p:cNvPicPr>
            <a:picLocks noChangeAspect="1"/>
          </p:cNvPicPr>
          <p:nvPr/>
        </p:nvPicPr>
        <p:blipFill>
          <a:blip r:embed="rId3"/>
          <a:stretch>
            <a:fillRect/>
          </a:stretch>
        </p:blipFill>
        <p:spPr>
          <a:xfrm>
            <a:off x="1144379" y="644994"/>
            <a:ext cx="2274005" cy="1688738"/>
          </a:xfrm>
          <a:prstGeom prst="rect">
            <a:avLst/>
          </a:prstGeom>
        </p:spPr>
      </p:pic>
      <p:pic>
        <p:nvPicPr>
          <p:cNvPr id="3" name="Imagen 2">
            <a:extLst>
              <a:ext uri="{FF2B5EF4-FFF2-40B4-BE49-F238E27FC236}">
                <a16:creationId xmlns:a16="http://schemas.microsoft.com/office/drawing/2014/main" id="{7CED85FD-F035-462A-8568-3E9B865BC7D2}"/>
              </a:ext>
            </a:extLst>
          </p:cNvPr>
          <p:cNvPicPr>
            <a:picLocks noChangeAspect="1"/>
          </p:cNvPicPr>
          <p:nvPr/>
        </p:nvPicPr>
        <p:blipFill>
          <a:blip r:embed="rId4"/>
          <a:stretch>
            <a:fillRect/>
          </a:stretch>
        </p:blipFill>
        <p:spPr>
          <a:xfrm>
            <a:off x="3418384" y="644994"/>
            <a:ext cx="2072820" cy="1700931"/>
          </a:xfrm>
          <a:prstGeom prst="rect">
            <a:avLst/>
          </a:prstGeom>
        </p:spPr>
      </p:pic>
      <p:pic>
        <p:nvPicPr>
          <p:cNvPr id="8" name="Imagen 7">
            <a:extLst>
              <a:ext uri="{FF2B5EF4-FFF2-40B4-BE49-F238E27FC236}">
                <a16:creationId xmlns:a16="http://schemas.microsoft.com/office/drawing/2014/main" id="{1F879865-17BE-43E2-BC50-B6FA7151C0A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466048" y="2672976"/>
            <a:ext cx="2561006" cy="3325091"/>
          </a:xfrm>
          <a:prstGeom prst="rect">
            <a:avLst/>
          </a:prstGeom>
          <a:noFill/>
          <a:ln>
            <a:noFill/>
          </a:ln>
        </p:spPr>
      </p:pic>
      <p:pic>
        <p:nvPicPr>
          <p:cNvPr id="9" name="Imagen 8">
            <a:extLst>
              <a:ext uri="{FF2B5EF4-FFF2-40B4-BE49-F238E27FC236}">
                <a16:creationId xmlns:a16="http://schemas.microsoft.com/office/drawing/2014/main" id="{1DE09B72-52EE-4789-AABD-0E16CBBB4B6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48728" y="2484582"/>
            <a:ext cx="1967346" cy="3728424"/>
          </a:xfrm>
          <a:prstGeom prst="rect">
            <a:avLst/>
          </a:prstGeom>
          <a:noFill/>
          <a:ln>
            <a:noFill/>
          </a:ln>
        </p:spPr>
      </p:pic>
      <p:pic>
        <p:nvPicPr>
          <p:cNvPr id="10" name="Imagen 9">
            <a:extLst>
              <a:ext uri="{FF2B5EF4-FFF2-40B4-BE49-F238E27FC236}">
                <a16:creationId xmlns:a16="http://schemas.microsoft.com/office/drawing/2014/main" id="{245FC191-876D-4D1A-B063-C1F8D02E21BC}"/>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00797" y="446646"/>
            <a:ext cx="4761529" cy="2472046"/>
          </a:xfrm>
          <a:prstGeom prst="rect">
            <a:avLst/>
          </a:prstGeom>
          <a:noFill/>
          <a:ln>
            <a:noFill/>
          </a:ln>
        </p:spPr>
      </p:pic>
      <p:pic>
        <p:nvPicPr>
          <p:cNvPr id="11" name="Imagen 10">
            <a:extLst>
              <a:ext uri="{FF2B5EF4-FFF2-40B4-BE49-F238E27FC236}">
                <a16:creationId xmlns:a16="http://schemas.microsoft.com/office/drawing/2014/main" id="{2BE8EFF9-D2FE-4847-9C26-13DF766A8D45}"/>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38777" y="3138324"/>
            <a:ext cx="3924423" cy="2117167"/>
          </a:xfrm>
          <a:prstGeom prst="rect">
            <a:avLst/>
          </a:prstGeom>
          <a:noFill/>
          <a:ln>
            <a:noFill/>
          </a:ln>
        </p:spPr>
      </p:pic>
    </p:spTree>
    <p:extLst>
      <p:ext uri="{BB962C8B-B14F-4D97-AF65-F5344CB8AC3E}">
        <p14:creationId xmlns:p14="http://schemas.microsoft.com/office/powerpoint/2010/main" val="118058017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p:txBody>
          <a:bodyPr/>
          <a:lstStyle/>
          <a:p>
            <a:endParaRPr lang="es-CO"/>
          </a:p>
        </p:txBody>
      </p:sp>
      <p:pic>
        <p:nvPicPr>
          <p:cNvPr id="4" name="Marcador de contenido 3"/>
          <p:cNvPicPr>
            <a:picLocks noChangeAspect="1"/>
          </p:cNvPicPr>
          <p:nvPr/>
        </p:nvPicPr>
        <p:blipFill>
          <a:blip r:embed="rId2"/>
          <a:stretch>
            <a:fillRect/>
          </a:stretch>
        </p:blipFill>
        <p:spPr bwMode="auto">
          <a:xfrm>
            <a:off x="494270" y="102550"/>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511644" y="659011"/>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0" name="CuadroTexto 9"/>
          <p:cNvSpPr txBox="1"/>
          <p:nvPr/>
        </p:nvSpPr>
        <p:spPr>
          <a:xfrm>
            <a:off x="1350544" y="1133160"/>
            <a:ext cx="10231857" cy="461665"/>
          </a:xfrm>
          <a:prstGeom prst="rect">
            <a:avLst/>
          </a:prstGeom>
          <a:noFill/>
        </p:spPr>
        <p:txBody>
          <a:bodyPr wrap="square" rtlCol="0">
            <a:spAutoFit/>
          </a:bodyPr>
          <a:lstStyle/>
          <a:p>
            <a:pPr algn="ctr"/>
            <a:r>
              <a:rPr lang="es-CO" sz="2400" b="1" dirty="0">
                <a:solidFill>
                  <a:srgbClr val="CC99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GESTION DOCUMENTAL</a:t>
            </a:r>
          </a:p>
        </p:txBody>
      </p:sp>
      <p:sp>
        <p:nvSpPr>
          <p:cNvPr id="14" name="CuadroTexto 13"/>
          <p:cNvSpPr txBox="1"/>
          <p:nvPr/>
        </p:nvSpPr>
        <p:spPr>
          <a:xfrm>
            <a:off x="2027410" y="1986162"/>
            <a:ext cx="9326390" cy="3170099"/>
          </a:xfrm>
          <a:prstGeom prst="rect">
            <a:avLst/>
          </a:prstGeom>
          <a:noFill/>
        </p:spPr>
        <p:txBody>
          <a:bodyPr wrap="square" rtlCol="0">
            <a:spAutoFit/>
          </a:bodyPr>
          <a:lstStyle/>
          <a:p>
            <a:pPr lvl="0" algn="just"/>
            <a:r>
              <a:rPr lang="es-CO" sz="2000" dirty="0">
                <a:latin typeface="Leelawadee UI" panose="020B0502040204020203" pitchFamily="34" charset="-34"/>
                <a:cs typeface="Leelawadee UI" panose="020B0502040204020203" pitchFamily="34" charset="-34"/>
              </a:rPr>
              <a:t>Durante la vigencia 2019, con el acompañamiento de la firma LEXCO S.A, se finalizo el desarrollo de la Fase IV y se dio inicio a la V fase del Programa de Gestion Documental para Cámaras de Comercio, encaminados a la entrega de las Tablas de Retención Documental a los comités departamentales de archivos y la implementación de la política de gestión documental, del protocolo de digitalización, el diseño y la construcción de la estrategia “Cero Papel”, la promoción de un modelo tecnológico unificado para la gestión documental, como resultado de la importante gestión adelantada desde el año 2014 por la Confederación con el acompañamiento del Comité de Archivo de la Red de Cámaras de Comercio ante el Archivo General de la Nación. </a:t>
            </a:r>
          </a:p>
        </p:txBody>
      </p:sp>
    </p:spTree>
    <p:extLst>
      <p:ext uri="{BB962C8B-B14F-4D97-AF65-F5344CB8AC3E}">
        <p14:creationId xmlns:p14="http://schemas.microsoft.com/office/powerpoint/2010/main" val="29115993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graphicFrame>
        <p:nvGraphicFramePr>
          <p:cNvPr id="8" name="Marcador de contenido 7">
            <a:extLst>
              <a:ext uri="{FF2B5EF4-FFF2-40B4-BE49-F238E27FC236}">
                <a16:creationId xmlns:a16="http://schemas.microsoft.com/office/drawing/2014/main" id="{FB14FCE9-E125-4BFE-826F-8A416E1BFE9D}"/>
              </a:ext>
            </a:extLst>
          </p:cNvPr>
          <p:cNvGraphicFramePr>
            <a:graphicFrameLocks noGrp="1"/>
          </p:cNvGraphicFramePr>
          <p:nvPr>
            <p:ph idx="1"/>
          </p:nvPr>
        </p:nvGraphicFramePr>
        <p:xfrm>
          <a:off x="3037205" y="3233038"/>
          <a:ext cx="6117590" cy="1536512"/>
        </p:xfrm>
        <a:graphic>
          <a:graphicData uri="http://schemas.openxmlformats.org/drawingml/2006/table">
            <a:tbl>
              <a:tblPr firstRow="1" firstCol="1" bandRow="1"/>
              <a:tblGrid>
                <a:gridCol w="6117590">
                  <a:extLst>
                    <a:ext uri="{9D8B030D-6E8A-4147-A177-3AD203B41FA5}">
                      <a16:colId xmlns:a16="http://schemas.microsoft.com/office/drawing/2014/main" val="435532137"/>
                    </a:ext>
                  </a:extLst>
                </a:gridCol>
              </a:tblGrid>
              <a:tr h="0">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2031987312"/>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Realización de back ups mensuales.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601757251"/>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Realización de mantenimientos preventivos a los equipos de cómputo.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42010110"/>
                  </a:ext>
                </a:extLst>
              </a:tr>
              <a:tr h="43688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Apoyo y asistencia técnica durante la temporada de renovación de Registros Públicos.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550068336"/>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Generación de datos estadísticos para los entes de control.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666267927"/>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Generación de bases de datos según la necesidad.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695621461"/>
                  </a:ext>
                </a:extLst>
              </a:tr>
              <a:tr h="0">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effectLst/>
                          <a:latin typeface="Leelawadee UI" panose="020B0502040204020203" pitchFamily="34" charset="-34"/>
                          <a:ea typeface="Calibri" panose="020F0502020204030204" pitchFamily="34" charset="0"/>
                          <a:cs typeface="Times New Roman" panose="02020603050405020304" pitchFamily="18" charset="0"/>
                        </a:rPr>
                        <a:t>Administración de la pagina web</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304801461"/>
                  </a:ext>
                </a:extLst>
              </a:tr>
            </a:tbl>
          </a:graphicData>
        </a:graphic>
      </p:graphicFrame>
      <p:pic>
        <p:nvPicPr>
          <p:cNvPr id="4" name="Marcador de contenido 3"/>
          <p:cNvPicPr>
            <a:picLocks noChangeAspect="1"/>
          </p:cNvPicPr>
          <p:nvPr/>
        </p:nvPicPr>
        <p:blipFill>
          <a:blip r:embed="rId2"/>
          <a:stretch>
            <a:fillRect/>
          </a:stretch>
        </p:blipFill>
        <p:spPr bwMode="auto">
          <a:xfrm>
            <a:off x="378941" y="101726"/>
            <a:ext cx="11203460" cy="626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stretch>
            <a:fillRect/>
          </a:stretch>
        </p:blipFill>
        <p:spPr>
          <a:xfrm>
            <a:off x="1002837" y="5431117"/>
            <a:ext cx="902286" cy="1152244"/>
          </a:xfrm>
          <a:prstGeom prst="rect">
            <a:avLst/>
          </a:prstGeom>
        </p:spPr>
      </p:pic>
      <p:pic>
        <p:nvPicPr>
          <p:cNvPr id="6" name="Imagen 5"/>
          <p:cNvPicPr>
            <a:picLocks noChangeAspect="1"/>
          </p:cNvPicPr>
          <p:nvPr/>
        </p:nvPicPr>
        <p:blipFill>
          <a:blip r:embed="rId4"/>
          <a:stretch>
            <a:fillRect/>
          </a:stretch>
        </p:blipFill>
        <p:spPr>
          <a:xfrm>
            <a:off x="1933955" y="5846602"/>
            <a:ext cx="719390" cy="725487"/>
          </a:xfrm>
          <a:prstGeom prst="rect">
            <a:avLst/>
          </a:prstGeom>
        </p:spPr>
      </p:pic>
      <p:sp>
        <p:nvSpPr>
          <p:cNvPr id="7" name="CuadroTexto 6"/>
          <p:cNvSpPr txBox="1"/>
          <p:nvPr/>
        </p:nvSpPr>
        <p:spPr>
          <a:xfrm>
            <a:off x="1210961" y="685657"/>
            <a:ext cx="9770076" cy="461665"/>
          </a:xfrm>
          <a:prstGeom prst="rect">
            <a:avLst/>
          </a:prstGeom>
          <a:noFill/>
        </p:spPr>
        <p:txBody>
          <a:bodyPr wrap="square" rtlCol="0">
            <a:spAutoFit/>
          </a:bodyPr>
          <a:lstStyle/>
          <a:p>
            <a:pPr algn="ctr"/>
            <a:r>
              <a:rPr lang="es-CO" sz="2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9" name="Rectángulo 8"/>
          <p:cNvSpPr/>
          <p:nvPr/>
        </p:nvSpPr>
        <p:spPr>
          <a:xfrm>
            <a:off x="1210963" y="889844"/>
            <a:ext cx="10371438" cy="646331"/>
          </a:xfrm>
          <a:prstGeom prst="rect">
            <a:avLst/>
          </a:prstGeom>
        </p:spPr>
        <p:txBody>
          <a:bodyPr wrap="square">
            <a:spAutoFit/>
          </a:bodyPr>
          <a:lstStyle/>
          <a:p>
            <a:pPr algn="just">
              <a:spcAft>
                <a:spcPts val="0"/>
              </a:spcAft>
            </a:pPr>
            <a:endParaRPr lang="es-ES" b="1" dirty="0">
              <a:latin typeface="Tahoma" panose="020B0604030504040204" pitchFamily="34" charset="0"/>
              <a:ea typeface="Times New Roman" panose="02020603050405020304" pitchFamily="18" charset="0"/>
            </a:endParaRPr>
          </a:p>
          <a:p>
            <a:pPr algn="just">
              <a:spcAft>
                <a:spcPts val="0"/>
              </a:spcAft>
            </a:pPr>
            <a:r>
              <a:rPr lang="es-ES" b="1" dirty="0">
                <a:latin typeface="Tahoma" panose="020B0604030504040204" pitchFamily="34"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p:txBody>
      </p:sp>
      <p:sp>
        <p:nvSpPr>
          <p:cNvPr id="16" name="CuadroTexto 15"/>
          <p:cNvSpPr txBox="1"/>
          <p:nvPr/>
        </p:nvSpPr>
        <p:spPr>
          <a:xfrm>
            <a:off x="1210962" y="2042445"/>
            <a:ext cx="10308769" cy="646331"/>
          </a:xfrm>
          <a:prstGeom prst="rect">
            <a:avLst/>
          </a:prstGeom>
          <a:noFill/>
        </p:spPr>
        <p:txBody>
          <a:bodyPr wrap="square" rtlCol="0">
            <a:spAutoFit/>
          </a:bodyPr>
          <a:lstStyle/>
          <a:p>
            <a:endParaRPr lang="es-CO" dirty="0">
              <a:latin typeface="Leelawadee" panose="020B0502040204020203" pitchFamily="34" charset="-34"/>
              <a:cs typeface="Leelawadee" panose="020B0502040204020203" pitchFamily="34" charset="-34"/>
            </a:endParaRPr>
          </a:p>
          <a:p>
            <a:endParaRPr lang="es-CO" dirty="0">
              <a:latin typeface="Leelawadee" panose="020B0502040204020203" pitchFamily="34" charset="-34"/>
              <a:cs typeface="Leelawadee" panose="020B0502040204020203" pitchFamily="34" charset="-34"/>
            </a:endParaRPr>
          </a:p>
        </p:txBody>
      </p:sp>
      <p:sp>
        <p:nvSpPr>
          <p:cNvPr id="10" name="CuadroTexto 9"/>
          <p:cNvSpPr txBox="1"/>
          <p:nvPr/>
        </p:nvSpPr>
        <p:spPr>
          <a:xfrm>
            <a:off x="980071" y="1205940"/>
            <a:ext cx="10231857" cy="461665"/>
          </a:xfrm>
          <a:prstGeom prst="rect">
            <a:avLst/>
          </a:prstGeom>
          <a:noFill/>
        </p:spPr>
        <p:txBody>
          <a:bodyPr wrap="square" rtlCol="0">
            <a:spAutoFit/>
          </a:bodyPr>
          <a:lstStyle/>
          <a:p>
            <a:pPr lvl="0" algn="ctr"/>
            <a:r>
              <a:rPr lang="es-ES" sz="2400" b="1" dirty="0">
                <a:solidFill>
                  <a:srgbClr val="CC9900"/>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SISTEMAS</a:t>
            </a:r>
          </a:p>
        </p:txBody>
      </p:sp>
      <p:sp>
        <p:nvSpPr>
          <p:cNvPr id="14" name="CuadroTexto 13"/>
          <p:cNvSpPr txBox="1"/>
          <p:nvPr/>
        </p:nvSpPr>
        <p:spPr>
          <a:xfrm>
            <a:off x="1405110" y="1674106"/>
            <a:ext cx="9920472" cy="2431435"/>
          </a:xfrm>
          <a:prstGeom prst="rect">
            <a:avLst/>
          </a:prstGeom>
          <a:noFill/>
        </p:spPr>
        <p:txBody>
          <a:bodyPr wrap="square" rtlCol="0">
            <a:spAutoFit/>
          </a:bodyPr>
          <a:lstStyle/>
          <a:p>
            <a:r>
              <a:rPr lang="es-CO" sz="1400" dirty="0"/>
              <a:t> </a:t>
            </a:r>
            <a:endParaRPr lang="es-ES_tradnl" sz="1400" dirty="0">
              <a:latin typeface="Leelawadee UI" panose="020B0502040204020203" pitchFamily="34" charset="-34"/>
              <a:cs typeface="Leelawadee UI" panose="020B0502040204020203" pitchFamily="34" charset="-34"/>
            </a:endParaRPr>
          </a:p>
          <a:p>
            <a:r>
              <a:rPr lang="es-CO" dirty="0">
                <a:latin typeface="Leelawadee UI" panose="020B0502040204020203" pitchFamily="34" charset="-34"/>
                <a:ea typeface="Tahoma" panose="020B0604030504040204" pitchFamily="34" charset="0"/>
                <a:cs typeface="Leelawadee UI" panose="020B0502040204020203" pitchFamily="34" charset="-34"/>
              </a:rPr>
              <a:t>De conformidad a lo establecido en el plan de sistemas a ejecutar durante la vigencia 2019 se desarrollaron las siguientes actividades:</a:t>
            </a:r>
            <a:endParaRPr lang="es-ES_tradnl" dirty="0">
              <a:latin typeface="Leelawadee UI" panose="020B0502040204020203" pitchFamily="34" charset="-34"/>
              <a:ea typeface="Tahoma" panose="020B0604030504040204" pitchFamily="34" charset="0"/>
              <a:cs typeface="Leelawadee UI" panose="020B0502040204020203" pitchFamily="34" charset="-34"/>
            </a:endParaRPr>
          </a:p>
          <a:p>
            <a:pPr lvl="0" algn="just"/>
            <a:endParaRPr lang="es-ES" sz="2400" dirty="0">
              <a:solidFill>
                <a:schemeClr val="accent4">
                  <a:lumMod val="50000"/>
                </a:schemeClr>
              </a:solidFill>
            </a:endParaRPr>
          </a:p>
          <a:p>
            <a:pPr lvl="0" algn="just"/>
            <a:endParaRPr lang="es-ES_tradnl" sz="2400" dirty="0">
              <a:solidFill>
                <a:schemeClr val="accent4">
                  <a:lumMod val="50000"/>
                </a:schemeClr>
              </a:solidFill>
            </a:endParaRPr>
          </a:p>
          <a:p>
            <a:endParaRPr lang="es-CO" dirty="0">
              <a:cs typeface="Leelawadee" panose="020B0502040204020203"/>
            </a:endParaRPr>
          </a:p>
          <a:p>
            <a:endParaRPr lang="es-CO" dirty="0"/>
          </a:p>
          <a:p>
            <a:endParaRPr lang="es-CO" dirty="0"/>
          </a:p>
        </p:txBody>
      </p:sp>
      <p:graphicFrame>
        <p:nvGraphicFramePr>
          <p:cNvPr id="12" name="Tabla 11">
            <a:extLst>
              <a:ext uri="{FF2B5EF4-FFF2-40B4-BE49-F238E27FC236}">
                <a16:creationId xmlns:a16="http://schemas.microsoft.com/office/drawing/2014/main" id="{F4A748FE-2EF4-4955-926B-1FEA7A860BE0}"/>
              </a:ext>
            </a:extLst>
          </p:cNvPr>
          <p:cNvGraphicFramePr>
            <a:graphicFrameLocks noGrp="1"/>
          </p:cNvGraphicFramePr>
          <p:nvPr>
            <p:extLst>
              <p:ext uri="{D42A27DB-BD31-4B8C-83A1-F6EECF244321}">
                <p14:modId xmlns:p14="http://schemas.microsoft.com/office/powerpoint/2010/main" val="4168793092"/>
              </p:ext>
            </p:extLst>
          </p:nvPr>
        </p:nvGraphicFramePr>
        <p:xfrm>
          <a:off x="3037205" y="3040533"/>
          <a:ext cx="6117590" cy="1729020"/>
        </p:xfrm>
        <a:graphic>
          <a:graphicData uri="http://schemas.openxmlformats.org/drawingml/2006/table">
            <a:tbl>
              <a:tblPr firstRow="1" firstCol="1" bandRow="1"/>
              <a:tblGrid>
                <a:gridCol w="6117590">
                  <a:extLst>
                    <a:ext uri="{9D8B030D-6E8A-4147-A177-3AD203B41FA5}">
                      <a16:colId xmlns:a16="http://schemas.microsoft.com/office/drawing/2014/main" val="2988462857"/>
                    </a:ext>
                  </a:extLst>
                </a:gridCol>
              </a:tblGrid>
              <a:tr h="191644">
                <a:tc>
                  <a:txBody>
                    <a:bodyPr/>
                    <a:lstStyle/>
                    <a:p>
                      <a:pPr algn="ctr">
                        <a:lnSpc>
                          <a:spcPct val="107000"/>
                        </a:lnSpc>
                        <a:spcAft>
                          <a:spcPts val="0"/>
                        </a:spcAft>
                      </a:pPr>
                      <a:r>
                        <a:rPr lang="es-CO" sz="1100" b="1">
                          <a:effectLst/>
                          <a:latin typeface="Leelawadee UI" panose="020B0502040204020203" pitchFamily="34" charset="-34"/>
                          <a:ea typeface="Calibri" panose="020F0502020204030204" pitchFamily="34" charset="0"/>
                          <a:cs typeface="Times New Roman" panose="02020603050405020304" pitchFamily="18" charset="0"/>
                        </a:rPr>
                        <a:t>ACTIVIDAD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703746148"/>
                  </a:ext>
                </a:extLst>
              </a:tr>
              <a:tr h="20915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Realización de back ups mensuales.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937590270"/>
                  </a:ext>
                </a:extLst>
              </a:tr>
              <a:tr h="20915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Realización de mantenimientos preventivos a los equipos de cómputo.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4093860636"/>
                  </a:ext>
                </a:extLst>
              </a:tr>
              <a:tr h="491616">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Apoyo y asistencia técnica durante la temporada de renovación de Registros Públicos.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451306151"/>
                  </a:ext>
                </a:extLst>
              </a:tr>
              <a:tr h="20915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effectLst/>
                          <a:latin typeface="Leelawadee UI" panose="020B0502040204020203" pitchFamily="34" charset="-34"/>
                          <a:ea typeface="Calibri" panose="020F0502020204030204" pitchFamily="34" charset="0"/>
                          <a:cs typeface="Times New Roman" panose="02020603050405020304" pitchFamily="18" charset="0"/>
                        </a:rPr>
                        <a:t>Generación de datos estadísticos para los entes de control.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77050343"/>
                  </a:ext>
                </a:extLst>
              </a:tr>
              <a:tr h="20915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a:solidFill>
                            <a:srgbClr val="000000"/>
                          </a:solidFill>
                          <a:effectLst/>
                          <a:latin typeface="Leelawadee UI" panose="020B0502040204020203" pitchFamily="34" charset="-34"/>
                          <a:ea typeface="Calibri" panose="020F0502020204030204" pitchFamily="34" charset="0"/>
                          <a:cs typeface="Times New Roman" panose="02020603050405020304" pitchFamily="18" charset="0"/>
                        </a:rPr>
                        <a:t>Generación de bases de datos según la necesidad.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994722920"/>
                  </a:ext>
                </a:extLst>
              </a:tr>
              <a:tr h="209152">
                <a:tc>
                  <a:txBody>
                    <a:bodyPr/>
                    <a:lstStyle/>
                    <a:p>
                      <a:pPr marL="342900" lvl="0" indent="-342900" algn="just">
                        <a:lnSpc>
                          <a:spcPct val="107000"/>
                        </a:lnSpc>
                        <a:spcAft>
                          <a:spcPts val="0"/>
                        </a:spcAft>
                        <a:buFont typeface="Symbol" panose="05050102010706020507" pitchFamily="18" charset="2"/>
                        <a:buChar char=""/>
                        <a:tabLst>
                          <a:tab pos="457200" algn="l"/>
                        </a:tabLst>
                      </a:pPr>
                      <a:r>
                        <a:rPr lang="es-CO" sz="1200" dirty="0">
                          <a:effectLst/>
                          <a:latin typeface="Leelawadee UI" panose="020B0502040204020203" pitchFamily="34" charset="-34"/>
                          <a:ea typeface="Calibri" panose="020F0502020204030204" pitchFamily="34" charset="0"/>
                          <a:cs typeface="Times New Roman" panose="02020603050405020304" pitchFamily="18" charset="0"/>
                        </a:rPr>
                        <a:t>Administración de la pagina web</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21875557"/>
                  </a:ext>
                </a:extLst>
              </a:tr>
            </a:tbl>
          </a:graphicData>
        </a:graphic>
      </p:graphicFrame>
    </p:spTree>
    <p:extLst>
      <p:ext uri="{BB962C8B-B14F-4D97-AF65-F5344CB8AC3E}">
        <p14:creationId xmlns:p14="http://schemas.microsoft.com/office/powerpoint/2010/main" val="92746663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90174" y="353771"/>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p:txBody>
      </p:sp>
      <p:sp>
        <p:nvSpPr>
          <p:cNvPr id="3" name="Rectángulo 2">
            <a:extLst>
              <a:ext uri="{FF2B5EF4-FFF2-40B4-BE49-F238E27FC236}">
                <a16:creationId xmlns:a16="http://schemas.microsoft.com/office/drawing/2014/main" id="{EEFDBAC8-CF55-4FDF-B45E-4C99AB277F67}"/>
              </a:ext>
            </a:extLst>
          </p:cNvPr>
          <p:cNvSpPr/>
          <p:nvPr/>
        </p:nvSpPr>
        <p:spPr>
          <a:xfrm>
            <a:off x="3532908" y="1676616"/>
            <a:ext cx="3916219" cy="369332"/>
          </a:xfrm>
          <a:prstGeom prst="rect">
            <a:avLst/>
          </a:prstGeom>
        </p:spPr>
        <p:txBody>
          <a:bodyPr wrap="square">
            <a:spAutoFit/>
          </a:bodyPr>
          <a:lstStyle/>
          <a:p>
            <a:pPr lvl="0"/>
            <a:r>
              <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rPr>
              <a:t>FORMALIZACION DE EMPRESAS</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0" name="Tabla 9">
            <a:extLst>
              <a:ext uri="{FF2B5EF4-FFF2-40B4-BE49-F238E27FC236}">
                <a16:creationId xmlns:a16="http://schemas.microsoft.com/office/drawing/2014/main" id="{ED40851A-11BD-459D-9447-C4239CDDCE0D}"/>
              </a:ext>
            </a:extLst>
          </p:cNvPr>
          <p:cNvGraphicFramePr>
            <a:graphicFrameLocks noGrp="1"/>
          </p:cNvGraphicFramePr>
          <p:nvPr>
            <p:extLst>
              <p:ext uri="{D42A27DB-BD31-4B8C-83A1-F6EECF244321}">
                <p14:modId xmlns:p14="http://schemas.microsoft.com/office/powerpoint/2010/main" val="2547947091"/>
              </p:ext>
            </p:extLst>
          </p:nvPr>
        </p:nvGraphicFramePr>
        <p:xfrm>
          <a:off x="2613750" y="2415117"/>
          <a:ext cx="6225450" cy="2027765"/>
        </p:xfrm>
        <a:graphic>
          <a:graphicData uri="http://schemas.openxmlformats.org/drawingml/2006/table">
            <a:tbl>
              <a:tblPr firstRow="1" bandRow="1">
                <a:tableStyleId>{5C22544A-7EE6-4342-B048-85BDC9FD1C3A}</a:tableStyleId>
              </a:tblPr>
              <a:tblGrid>
                <a:gridCol w="3112725">
                  <a:extLst>
                    <a:ext uri="{9D8B030D-6E8A-4147-A177-3AD203B41FA5}">
                      <a16:colId xmlns:a16="http://schemas.microsoft.com/office/drawing/2014/main" val="1990800944"/>
                    </a:ext>
                  </a:extLst>
                </a:gridCol>
                <a:gridCol w="3112725">
                  <a:extLst>
                    <a:ext uri="{9D8B030D-6E8A-4147-A177-3AD203B41FA5}">
                      <a16:colId xmlns:a16="http://schemas.microsoft.com/office/drawing/2014/main" val="1722475603"/>
                    </a:ext>
                  </a:extLst>
                </a:gridCol>
              </a:tblGrid>
              <a:tr h="405553">
                <a:tc>
                  <a:txBody>
                    <a:bodyPr/>
                    <a:lstStyle/>
                    <a:p>
                      <a:pPr algn="l"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Total Asesorías </a:t>
                      </a:r>
                    </a:p>
                  </a:txBody>
                  <a:tcPr marL="9525" marR="9525" marT="9525" marB="0" anchor="b">
                    <a:solidFill>
                      <a:schemeClr val="accent1">
                        <a:lumMod val="20000"/>
                        <a:lumOff val="80000"/>
                      </a:schemeClr>
                    </a:solidFill>
                  </a:tcPr>
                </a:tc>
                <a:tc>
                  <a:txBody>
                    <a:bodyPr/>
                    <a:lstStyle/>
                    <a:p>
                      <a:pPr algn="ctr" fontAlgn="ctr"/>
                      <a:r>
                        <a:rPr lang="es-AR" sz="1200" b="1" i="0" u="none" strike="noStrike" dirty="0">
                          <a:solidFill>
                            <a:schemeClr val="tx2"/>
                          </a:solidFill>
                          <a:effectLst/>
                          <a:latin typeface="Calibri"/>
                        </a:rPr>
                        <a:t>8613</a:t>
                      </a:r>
                    </a:p>
                  </a:txBody>
                  <a:tcPr marL="9525" marR="9525" marT="9525" marB="0" anchor="ctr">
                    <a:solidFill>
                      <a:schemeClr val="accent1">
                        <a:lumMod val="20000"/>
                        <a:lumOff val="80000"/>
                      </a:schemeClr>
                    </a:solidFill>
                  </a:tcPr>
                </a:tc>
                <a:extLst>
                  <a:ext uri="{0D108BD9-81ED-4DB2-BD59-A6C34878D82A}">
                    <a16:rowId xmlns:a16="http://schemas.microsoft.com/office/drawing/2014/main" val="347961260"/>
                  </a:ext>
                </a:extLst>
              </a:tr>
              <a:tr h="405553">
                <a:tc>
                  <a:txBody>
                    <a:bodyPr/>
                    <a:lstStyle/>
                    <a:p>
                      <a:pPr algn="l"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Total Asesorías en Formalización</a:t>
                      </a:r>
                    </a:p>
                  </a:txBody>
                  <a:tcPr marL="9525" marR="9525" marT="9525" marB="0" anchor="b">
                    <a:solidFill>
                      <a:schemeClr val="accent1">
                        <a:lumMod val="40000"/>
                        <a:lumOff val="60000"/>
                      </a:schemeClr>
                    </a:solidFill>
                  </a:tcPr>
                </a:tc>
                <a:tc>
                  <a:txBody>
                    <a:bodyPr/>
                    <a:lstStyle/>
                    <a:p>
                      <a:pPr algn="ctr" fontAlgn="ctr"/>
                      <a:r>
                        <a:rPr lang="es-AR" sz="1200" b="1" i="0" u="none" strike="noStrike" dirty="0">
                          <a:solidFill>
                            <a:schemeClr val="tx2"/>
                          </a:solidFill>
                          <a:effectLst/>
                          <a:latin typeface="Calibri"/>
                        </a:rPr>
                        <a:t>1203</a:t>
                      </a:r>
                    </a:p>
                  </a:txBody>
                  <a:tcPr marL="9525" marR="9525" marT="9525" marB="0" anchor="ctr">
                    <a:solidFill>
                      <a:schemeClr val="accent1">
                        <a:lumMod val="40000"/>
                        <a:lumOff val="60000"/>
                      </a:schemeClr>
                    </a:solidFill>
                  </a:tcPr>
                </a:tc>
                <a:extLst>
                  <a:ext uri="{0D108BD9-81ED-4DB2-BD59-A6C34878D82A}">
                    <a16:rowId xmlns:a16="http://schemas.microsoft.com/office/drawing/2014/main" val="3812186402"/>
                  </a:ext>
                </a:extLst>
              </a:tr>
              <a:tr h="405553">
                <a:tc>
                  <a:txBody>
                    <a:bodyPr/>
                    <a:lstStyle/>
                    <a:p>
                      <a:pPr algn="l"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Total Formalizados</a:t>
                      </a:r>
                    </a:p>
                  </a:txBody>
                  <a:tcPr marL="9525" marR="9525" marT="9525" marB="0" anchor="b"/>
                </a:tc>
                <a:tc>
                  <a:txBody>
                    <a:bodyPr/>
                    <a:lstStyle/>
                    <a:p>
                      <a:pPr algn="ctr" fontAlgn="ctr"/>
                      <a:r>
                        <a:rPr lang="es-AR" sz="1200" b="1" i="0" u="none" strike="noStrike" dirty="0">
                          <a:solidFill>
                            <a:schemeClr val="tx2"/>
                          </a:solidFill>
                          <a:effectLst/>
                          <a:latin typeface="Calibri"/>
                        </a:rPr>
                        <a:t>550</a:t>
                      </a:r>
                    </a:p>
                  </a:txBody>
                  <a:tcPr marL="9525" marR="9525" marT="9525" marB="0" anchor="ctr"/>
                </a:tc>
                <a:extLst>
                  <a:ext uri="{0D108BD9-81ED-4DB2-BD59-A6C34878D82A}">
                    <a16:rowId xmlns:a16="http://schemas.microsoft.com/office/drawing/2014/main" val="1197689381"/>
                  </a:ext>
                </a:extLst>
              </a:tr>
              <a:tr h="405553">
                <a:tc>
                  <a:txBody>
                    <a:bodyPr/>
                    <a:lstStyle/>
                    <a:p>
                      <a:pPr algn="l"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No Formalizados</a:t>
                      </a:r>
                    </a:p>
                  </a:txBody>
                  <a:tcPr marL="9525" marR="9525" marT="9525" marB="0" anchor="b">
                    <a:solidFill>
                      <a:schemeClr val="accent1">
                        <a:lumMod val="40000"/>
                        <a:lumOff val="60000"/>
                      </a:schemeClr>
                    </a:solidFill>
                  </a:tcPr>
                </a:tc>
                <a:tc>
                  <a:txBody>
                    <a:bodyPr/>
                    <a:lstStyle/>
                    <a:p>
                      <a:pPr algn="ctr" fontAlgn="ctr"/>
                      <a:r>
                        <a:rPr lang="es-AR" sz="1200" b="1" i="0" u="none" strike="noStrike" dirty="0">
                          <a:solidFill>
                            <a:schemeClr val="tx2"/>
                          </a:solidFill>
                          <a:effectLst/>
                          <a:latin typeface="Calibri"/>
                        </a:rPr>
                        <a:t>652</a:t>
                      </a:r>
                    </a:p>
                  </a:txBody>
                  <a:tcPr marL="9525" marR="9525" marT="9525" marB="0" anchor="ctr">
                    <a:solidFill>
                      <a:schemeClr val="accent1">
                        <a:lumMod val="40000"/>
                        <a:lumOff val="60000"/>
                      </a:schemeClr>
                    </a:solidFill>
                  </a:tcPr>
                </a:tc>
                <a:extLst>
                  <a:ext uri="{0D108BD9-81ED-4DB2-BD59-A6C34878D82A}">
                    <a16:rowId xmlns:a16="http://schemas.microsoft.com/office/drawing/2014/main" val="3604535151"/>
                  </a:ext>
                </a:extLst>
              </a:tr>
              <a:tr h="405553">
                <a:tc>
                  <a:txBody>
                    <a:bodyPr/>
                    <a:lstStyle/>
                    <a:p>
                      <a:pPr algn="l"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Porcentaje  Formalizado</a:t>
                      </a:r>
                    </a:p>
                  </a:txBody>
                  <a:tcPr marL="9525" marR="9525" marT="9525" marB="0" anchor="b"/>
                </a:tc>
                <a:tc>
                  <a:txBody>
                    <a:bodyPr/>
                    <a:lstStyle/>
                    <a:p>
                      <a:pPr algn="ctr"/>
                      <a:r>
                        <a:rPr lang="es-ES" sz="1200" b="1" dirty="0">
                          <a:solidFill>
                            <a:schemeClr val="tx1"/>
                          </a:solidFill>
                        </a:rPr>
                        <a:t>46%</a:t>
                      </a:r>
                      <a:endParaRPr lang="es-AR" sz="1200" b="1" dirty="0">
                        <a:solidFill>
                          <a:schemeClr val="tx1"/>
                        </a:solidFill>
                      </a:endParaRPr>
                    </a:p>
                  </a:txBody>
                  <a:tcPr/>
                </a:tc>
                <a:extLst>
                  <a:ext uri="{0D108BD9-81ED-4DB2-BD59-A6C34878D82A}">
                    <a16:rowId xmlns:a16="http://schemas.microsoft.com/office/drawing/2014/main" val="1534494159"/>
                  </a:ext>
                </a:extLst>
              </a:tr>
            </a:tbl>
          </a:graphicData>
        </a:graphic>
      </p:graphicFrame>
    </p:spTree>
    <p:extLst>
      <p:ext uri="{BB962C8B-B14F-4D97-AF65-F5344CB8AC3E}">
        <p14:creationId xmlns:p14="http://schemas.microsoft.com/office/powerpoint/2010/main" val="27695994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408646" y="337236"/>
            <a:ext cx="11203460" cy="5906529"/>
          </a:xfrm>
          <a:prstGeom prst="rect">
            <a:avLst/>
          </a:prstGeom>
        </p:spPr>
      </p:pic>
      <p:sp>
        <p:nvSpPr>
          <p:cNvPr id="2" name="Rectángulo 1">
            <a:extLst>
              <a:ext uri="{FF2B5EF4-FFF2-40B4-BE49-F238E27FC236}">
                <a16:creationId xmlns:a16="http://schemas.microsoft.com/office/drawing/2014/main" id="{CB16E5D4-BD6B-4B17-B8B1-DF303C0FEB73}"/>
              </a:ext>
            </a:extLst>
          </p:cNvPr>
          <p:cNvSpPr/>
          <p:nvPr/>
        </p:nvSpPr>
        <p:spPr>
          <a:xfrm>
            <a:off x="2142836" y="722806"/>
            <a:ext cx="6696364" cy="769441"/>
          </a:xfrm>
          <a:prstGeom prst="rect">
            <a:avLst/>
          </a:prstGeom>
        </p:spPr>
        <p:txBody>
          <a:bodyPr wrap="square">
            <a:spAutoFit/>
          </a:bodyPr>
          <a:lstStyle/>
          <a:p>
            <a:pPr algn="ctr"/>
            <a:r>
              <a:rPr lang="es-CO" sz="4400" b="1" dirty="0">
                <a:solidFill>
                  <a:schemeClr val="accent5">
                    <a:lumMod val="75000"/>
                  </a:schemeClr>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p:txBody>
      </p:sp>
      <p:sp>
        <p:nvSpPr>
          <p:cNvPr id="3" name="Rectángulo 2">
            <a:extLst>
              <a:ext uri="{FF2B5EF4-FFF2-40B4-BE49-F238E27FC236}">
                <a16:creationId xmlns:a16="http://schemas.microsoft.com/office/drawing/2014/main" id="{EEFDBAC8-CF55-4FDF-B45E-4C99AB277F67}"/>
              </a:ext>
            </a:extLst>
          </p:cNvPr>
          <p:cNvSpPr/>
          <p:nvPr/>
        </p:nvSpPr>
        <p:spPr>
          <a:xfrm>
            <a:off x="3482108" y="1538132"/>
            <a:ext cx="3916219" cy="923330"/>
          </a:xfrm>
          <a:prstGeom prst="rect">
            <a:avLst/>
          </a:prstGeom>
        </p:spPr>
        <p:txBody>
          <a:bodyPr wrap="square">
            <a:spAutoFit/>
          </a:bodyPr>
          <a:lstStyle/>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endPar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endParaRPr>
          </a:p>
          <a:p>
            <a:pPr lvl="0"/>
            <a:r>
              <a:rPr lang="es-ES" b="1" dirty="0">
                <a:solidFill>
                  <a:srgbClr val="CC9900"/>
                </a:solidFill>
                <a:latin typeface="Leelawadee UI" panose="020B0502040204020203" pitchFamily="34" charset="-34"/>
                <a:ea typeface="Tahoma" panose="020B0604030504040204" pitchFamily="34" charset="0"/>
                <a:cs typeface="Leelawadee UI" panose="020B0502040204020203" pitchFamily="34" charset="-34"/>
              </a:rPr>
              <a:t>COMPARATIVO RENOVACIONES</a:t>
            </a:r>
          </a:p>
        </p:txBody>
      </p:sp>
      <p:pic>
        <p:nvPicPr>
          <p:cNvPr id="8" name="Imagen 7">
            <a:extLst>
              <a:ext uri="{FF2B5EF4-FFF2-40B4-BE49-F238E27FC236}">
                <a16:creationId xmlns:a16="http://schemas.microsoft.com/office/drawing/2014/main" id="{A684FFF5-C81E-4E6E-A54B-1FE721B4AF8A}"/>
              </a:ext>
            </a:extLst>
          </p:cNvPr>
          <p:cNvPicPr>
            <a:picLocks noChangeAspect="1"/>
          </p:cNvPicPr>
          <p:nvPr/>
        </p:nvPicPr>
        <p:blipFill>
          <a:blip r:embed="rId3"/>
          <a:stretch>
            <a:fillRect/>
          </a:stretch>
        </p:blipFill>
        <p:spPr>
          <a:xfrm>
            <a:off x="500203" y="5189678"/>
            <a:ext cx="902286" cy="1152244"/>
          </a:xfrm>
          <a:prstGeom prst="rect">
            <a:avLst/>
          </a:prstGeom>
        </p:spPr>
      </p:pic>
      <p:pic>
        <p:nvPicPr>
          <p:cNvPr id="9" name="Imagen 8">
            <a:extLst>
              <a:ext uri="{FF2B5EF4-FFF2-40B4-BE49-F238E27FC236}">
                <a16:creationId xmlns:a16="http://schemas.microsoft.com/office/drawing/2014/main" id="{406BCA23-6332-448A-B880-9AAC651EFAE1}"/>
              </a:ext>
            </a:extLst>
          </p:cNvPr>
          <p:cNvPicPr>
            <a:picLocks noChangeAspect="1"/>
          </p:cNvPicPr>
          <p:nvPr/>
        </p:nvPicPr>
        <p:blipFill>
          <a:blip r:embed="rId4"/>
          <a:stretch>
            <a:fillRect/>
          </a:stretch>
        </p:blipFill>
        <p:spPr>
          <a:xfrm>
            <a:off x="1393253" y="5627980"/>
            <a:ext cx="719390" cy="725487"/>
          </a:xfrm>
          <a:prstGeom prst="rect">
            <a:avLst/>
          </a:prstGeom>
        </p:spPr>
      </p:pic>
      <p:graphicFrame>
        <p:nvGraphicFramePr>
          <p:cNvPr id="11" name="3 Tabla">
            <a:extLst>
              <a:ext uri="{FF2B5EF4-FFF2-40B4-BE49-F238E27FC236}">
                <a16:creationId xmlns:a16="http://schemas.microsoft.com/office/drawing/2014/main" id="{3DFDA67B-DFAF-4AA8-9C75-84D2E8C6D598}"/>
              </a:ext>
            </a:extLst>
          </p:cNvPr>
          <p:cNvGraphicFramePr>
            <a:graphicFrameLocks noGrp="1"/>
          </p:cNvGraphicFramePr>
          <p:nvPr>
            <p:extLst>
              <p:ext uri="{D42A27DB-BD31-4B8C-83A1-F6EECF244321}">
                <p14:modId xmlns:p14="http://schemas.microsoft.com/office/powerpoint/2010/main" val="3246285056"/>
              </p:ext>
            </p:extLst>
          </p:nvPr>
        </p:nvGraphicFramePr>
        <p:xfrm>
          <a:off x="2392217" y="2918579"/>
          <a:ext cx="6096000" cy="1224136"/>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635689">
                <a:tc>
                  <a:txBody>
                    <a:bodyPr/>
                    <a:lstStyle/>
                    <a:p>
                      <a:pPr algn="ctr" fontAlgn="ct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ANTERIOR</a:t>
                      </a:r>
                    </a:p>
                  </a:txBody>
                  <a:tcPr marL="9525" marR="9525" marT="9525" marB="0" anchor="ctr">
                    <a:solidFill>
                      <a:schemeClr val="accent1">
                        <a:lumMod val="60000"/>
                        <a:lumOff val="40000"/>
                      </a:schemeClr>
                    </a:solidFill>
                  </a:tcPr>
                </a:tc>
                <a:tc>
                  <a:txBody>
                    <a:bodyPr/>
                    <a:lstStyle/>
                    <a:p>
                      <a:pPr algn="ctr" fontAlgn="t"/>
                      <a:endPar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endParaRPr>
                    </a:p>
                    <a:p>
                      <a:pPr algn="ctr" fontAlgn="t"/>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VIGENCIA ACTUAL</a:t>
                      </a:r>
                    </a:p>
                  </a:txBody>
                  <a:tcPr marL="9525" marR="9525" marT="9525" marB="0">
                    <a:solidFill>
                      <a:schemeClr val="accent1">
                        <a:lumMod val="60000"/>
                        <a:lumOff val="40000"/>
                      </a:schemeClr>
                    </a:solidFill>
                  </a:tcPr>
                </a:tc>
                <a:tc>
                  <a:txBody>
                    <a:bodyPr/>
                    <a:lstStyle/>
                    <a:p>
                      <a:pPr algn="ctr" fontAlgn="b"/>
                      <a:r>
                        <a:rPr lang="es-AR" sz="1100" b="1" i="0" u="none" strike="noStrike" dirty="0">
                          <a:solidFill>
                            <a:schemeClr val="tx2"/>
                          </a:solidFill>
                          <a:effectLst/>
                          <a:latin typeface="Calibri"/>
                        </a:rPr>
                        <a:t>% </a:t>
                      </a:r>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POR CUMPLIMIENTO TRIMESTRE</a:t>
                      </a:r>
                      <a:endParaRPr lang="es-AR" sz="1100" b="1" i="0" u="none" strike="noStrike" dirty="0">
                        <a:solidFill>
                          <a:schemeClr val="tx2"/>
                        </a:solidFill>
                        <a:effectLst/>
                        <a:latin typeface="Calibri"/>
                      </a:endParaRPr>
                    </a:p>
                  </a:txBody>
                  <a:tcPr marL="9525" marR="9525" marT="9525" marB="0" anchor="ctr">
                    <a:solidFill>
                      <a:schemeClr val="accent1">
                        <a:lumMod val="60000"/>
                        <a:lumOff val="40000"/>
                      </a:schemeClr>
                    </a:solidFill>
                  </a:tcPr>
                </a:tc>
                <a:extLst>
                  <a:ext uri="{0D108BD9-81ED-4DB2-BD59-A6C34878D82A}">
                    <a16:rowId xmlns:a16="http://schemas.microsoft.com/office/drawing/2014/main" val="10000"/>
                  </a:ext>
                </a:extLst>
              </a:tr>
              <a:tr h="588447">
                <a:tc>
                  <a:txBody>
                    <a:bodyPr/>
                    <a:lstStyle/>
                    <a:p>
                      <a:pPr algn="ctr"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7287</a:t>
                      </a:r>
                    </a:p>
                  </a:txBody>
                  <a:tcPr marL="9525" marR="9525" marT="9525" marB="0" anchor="ctr"/>
                </a:tc>
                <a:tc>
                  <a:txBody>
                    <a:bodyPr/>
                    <a:lstStyle/>
                    <a:p>
                      <a:pPr algn="ctr" fontAlgn="b"/>
                      <a:r>
                        <a:rPr lang="es-AR" sz="1200" b="1" i="0" u="none" strike="noStrike" dirty="0">
                          <a:solidFill>
                            <a:schemeClr val="tx2"/>
                          </a:solidFill>
                          <a:effectLst/>
                          <a:latin typeface="Tahoma" panose="020B0604030504040204" pitchFamily="34" charset="0"/>
                          <a:ea typeface="Tahoma" panose="020B0604030504040204" pitchFamily="34" charset="0"/>
                          <a:cs typeface="Tahoma" panose="020B0604030504040204" pitchFamily="34" charset="0"/>
                        </a:rPr>
                        <a:t>7792</a:t>
                      </a:r>
                    </a:p>
                  </a:txBody>
                  <a:tcPr marL="9525" marR="9525" marT="9525" marB="0" anchor="ctr"/>
                </a:tc>
                <a:tc>
                  <a:txBody>
                    <a:bodyPr/>
                    <a:lstStyle/>
                    <a:p>
                      <a:pPr algn="ctr" fontAlgn="b"/>
                      <a:r>
                        <a:rPr lang="es-AR" sz="12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107%</a:t>
                      </a:r>
                    </a:p>
                  </a:txBody>
                  <a:tcPr marL="9525" marR="9525" marT="9525"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6232662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15344</TotalTime>
  <Words>5197</Words>
  <Application>Microsoft Office PowerPoint</Application>
  <PresentationFormat>Panorámica</PresentationFormat>
  <Paragraphs>658</Paragraphs>
  <Slides>72</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72</vt:i4>
      </vt:variant>
    </vt:vector>
  </HeadingPairs>
  <TitlesOfParts>
    <vt:vector size="83" baseType="lpstr">
      <vt:lpstr>Arial</vt:lpstr>
      <vt:lpstr>Calibri</vt:lpstr>
      <vt:lpstr>Calibri Light</vt:lpstr>
      <vt:lpstr>Cambria</vt:lpstr>
      <vt:lpstr>Leelawadee</vt:lpstr>
      <vt:lpstr>Leelawadee UI</vt:lpstr>
      <vt:lpstr>Symbol</vt:lpstr>
      <vt:lpstr>Tahoma</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AFILIADOS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Presidencia</dc:creator>
  <cp:lastModifiedBy>Contadora</cp:lastModifiedBy>
  <cp:revision>148</cp:revision>
  <cp:lastPrinted>2018-12-27T14:12:42Z</cp:lastPrinted>
  <dcterms:created xsi:type="dcterms:W3CDTF">2018-01-31T23:07:36Z</dcterms:created>
  <dcterms:modified xsi:type="dcterms:W3CDTF">2020-01-30T22:11:42Z</dcterms:modified>
</cp:coreProperties>
</file>