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300" r:id="rId8"/>
    <p:sldId id="301" r:id="rId9"/>
    <p:sldId id="302" r:id="rId10"/>
    <p:sldId id="303" r:id="rId11"/>
    <p:sldId id="304" r:id="rId12"/>
    <p:sldId id="305" r:id="rId13"/>
    <p:sldId id="306" r:id="rId14"/>
    <p:sldId id="307" r:id="rId15"/>
    <p:sldId id="308" r:id="rId16"/>
    <p:sldId id="309" r:id="rId17"/>
    <p:sldId id="310" r:id="rId18"/>
    <p:sldId id="311" r:id="rId19"/>
    <p:sldId id="312" r:id="rId20"/>
    <p:sldId id="263" r:id="rId21"/>
    <p:sldId id="265" r:id="rId22"/>
    <p:sldId id="269" r:id="rId23"/>
    <p:sldId id="266" r:id="rId24"/>
    <p:sldId id="267" r:id="rId25"/>
    <p:sldId id="268" r:id="rId26"/>
    <p:sldId id="270" r:id="rId27"/>
    <p:sldId id="271" r:id="rId28"/>
    <p:sldId id="272" r:id="rId29"/>
    <p:sldId id="273" r:id="rId30"/>
    <p:sldId id="274" r:id="rId31"/>
    <p:sldId id="275" r:id="rId32"/>
    <p:sldId id="276" r:id="rId33"/>
    <p:sldId id="277" r:id="rId34"/>
    <p:sldId id="278" r:id="rId35"/>
    <p:sldId id="279" r:id="rId36"/>
    <p:sldId id="280" r:id="rId37"/>
    <p:sldId id="281" r:id="rId38"/>
    <p:sldId id="282" r:id="rId39"/>
    <p:sldId id="283" r:id="rId40"/>
    <p:sldId id="284" r:id="rId41"/>
    <p:sldId id="285" r:id="rId42"/>
    <p:sldId id="286" r:id="rId43"/>
    <p:sldId id="264" r:id="rId44"/>
    <p:sldId id="287" r:id="rId45"/>
    <p:sldId id="288" r:id="rId46"/>
    <p:sldId id="289" r:id="rId47"/>
    <p:sldId id="290" r:id="rId48"/>
    <p:sldId id="291" r:id="rId49"/>
    <p:sldId id="292" r:id="rId50"/>
    <p:sldId id="293" r:id="rId51"/>
    <p:sldId id="294" r:id="rId52"/>
    <p:sldId id="295" r:id="rId53"/>
    <p:sldId id="296" r:id="rId54"/>
    <p:sldId id="297" r:id="rId55"/>
    <p:sldId id="298" r:id="rId56"/>
    <p:sldId id="299" r:id="rId57"/>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s-CO" dirty="0"/>
              <a:t>Comparativo</a:t>
            </a:r>
            <a:r>
              <a:rPr lang="es-CO" baseline="0" dirty="0"/>
              <a:t> Matriculados, Renovados y Cancelados 2020 - 2019</a:t>
            </a:r>
            <a:endParaRPr lang="es-CO" dirty="0"/>
          </a:p>
        </c:rich>
      </c:tx>
      <c:layout>
        <c:manualLayout>
          <c:xMode val="edge"/>
          <c:yMode val="edge"/>
          <c:x val="0.10650678040244967"/>
          <c:y val="0"/>
        </c:manualLayout>
      </c:layout>
      <c:overlay val="0"/>
      <c:spPr>
        <a:noFill/>
        <a:ln>
          <a:noFill/>
        </a:ln>
        <a:effectLst/>
      </c:spPr>
      <c:txPr>
        <a:bodyPr rot="0" spcFirstLastPara="1" vertOverflow="ellipsis" vert="horz" wrap="square" anchor="ctr" anchorCtr="1"/>
        <a:lstStyle/>
        <a:p>
          <a:pPr>
            <a:defRPr sz="16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s-CO"/>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Hoja3!$H$7</c:f>
              <c:strCache>
                <c:ptCount val="1"/>
                <c:pt idx="0">
                  <c:v>2020</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cat>
            <c:strRef>
              <c:f>Hoja3!$G$8:$G$10</c:f>
              <c:strCache>
                <c:ptCount val="3"/>
                <c:pt idx="0">
                  <c:v>Matriculados</c:v>
                </c:pt>
                <c:pt idx="1">
                  <c:v>Renovados</c:v>
                </c:pt>
                <c:pt idx="2">
                  <c:v>Cancelados</c:v>
                </c:pt>
              </c:strCache>
            </c:strRef>
          </c:cat>
          <c:val>
            <c:numRef>
              <c:f>Hoja3!$H$8:$H$10</c:f>
              <c:numCache>
                <c:formatCode>General</c:formatCode>
                <c:ptCount val="3"/>
                <c:pt idx="0">
                  <c:v>794</c:v>
                </c:pt>
                <c:pt idx="1">
                  <c:v>6911</c:v>
                </c:pt>
                <c:pt idx="2">
                  <c:v>873</c:v>
                </c:pt>
              </c:numCache>
            </c:numRef>
          </c:val>
          <c:extLst>
            <c:ext xmlns:c16="http://schemas.microsoft.com/office/drawing/2014/chart" uri="{C3380CC4-5D6E-409C-BE32-E72D297353CC}">
              <c16:uniqueId val="{00000000-0869-459B-8DED-BBC34B2D36C3}"/>
            </c:ext>
          </c:extLst>
        </c:ser>
        <c:ser>
          <c:idx val="1"/>
          <c:order val="1"/>
          <c:tx>
            <c:strRef>
              <c:f>Hoja3!$I$7</c:f>
              <c:strCache>
                <c:ptCount val="1"/>
                <c:pt idx="0">
                  <c:v>2019</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cat>
            <c:strRef>
              <c:f>Hoja3!$G$8:$G$10</c:f>
              <c:strCache>
                <c:ptCount val="3"/>
                <c:pt idx="0">
                  <c:v>Matriculados</c:v>
                </c:pt>
                <c:pt idx="1">
                  <c:v>Renovados</c:v>
                </c:pt>
                <c:pt idx="2">
                  <c:v>Cancelados</c:v>
                </c:pt>
              </c:strCache>
            </c:strRef>
          </c:cat>
          <c:val>
            <c:numRef>
              <c:f>Hoja3!$I$8:$I$10</c:f>
              <c:numCache>
                <c:formatCode>General</c:formatCode>
                <c:ptCount val="3"/>
                <c:pt idx="0">
                  <c:v>1138</c:v>
                </c:pt>
                <c:pt idx="1">
                  <c:v>7792</c:v>
                </c:pt>
                <c:pt idx="2">
                  <c:v>667</c:v>
                </c:pt>
              </c:numCache>
            </c:numRef>
          </c:val>
          <c:extLst>
            <c:ext xmlns:c16="http://schemas.microsoft.com/office/drawing/2014/chart" uri="{C3380CC4-5D6E-409C-BE32-E72D297353CC}">
              <c16:uniqueId val="{00000001-0869-459B-8DED-BBC34B2D36C3}"/>
            </c:ext>
          </c:extLst>
        </c:ser>
        <c:dLbls>
          <c:showLegendKey val="0"/>
          <c:showVal val="0"/>
          <c:showCatName val="0"/>
          <c:showSerName val="0"/>
          <c:showPercent val="0"/>
          <c:showBubbleSize val="0"/>
        </c:dLbls>
        <c:gapWidth val="150"/>
        <c:shape val="box"/>
        <c:axId val="352738816"/>
        <c:axId val="352731744"/>
        <c:axId val="0"/>
      </c:bar3DChart>
      <c:catAx>
        <c:axId val="35273881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s-CO"/>
          </a:p>
        </c:txPr>
        <c:crossAx val="352731744"/>
        <c:crosses val="autoZero"/>
        <c:auto val="1"/>
        <c:lblAlgn val="ctr"/>
        <c:lblOffset val="100"/>
        <c:noMultiLvlLbl val="0"/>
      </c:catAx>
      <c:valAx>
        <c:axId val="352731744"/>
        <c:scaling>
          <c:orientation val="minMax"/>
        </c:scaling>
        <c:delete val="0"/>
        <c:axPos val="l"/>
        <c:majorGridlines>
          <c:spPr>
            <a:ln w="9525" cap="flat" cmpd="sng" algn="ctr">
              <a:solidFill>
                <a:schemeClr val="dk1">
                  <a:lumMod val="50000"/>
                  <a:lumOff val="5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s-CO"/>
          </a:p>
        </c:txPr>
        <c:crossAx val="3527388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lt1">
                  <a:lumMod val="85000"/>
                </a:schemeClr>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s-CO"/>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Satisfacción</a:t>
            </a:r>
            <a:r>
              <a:rPr lang="en-US" baseline="0"/>
              <a:t> del Cliente Interno</a:t>
            </a:r>
            <a:endParaRPr lang="en-US"/>
          </a:p>
        </c:rich>
      </c:tx>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s-CO"/>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Hoja2!$G$7</c:f>
              <c:strCache>
                <c:ptCount val="1"/>
                <c:pt idx="0">
                  <c:v>Número de funcionarios</c:v>
                </c:pt>
              </c:strCache>
            </c:strRef>
          </c:tx>
          <c:dPt>
            <c:idx val="0"/>
            <c:bubble3D val="0"/>
            <c:spPr>
              <a:solidFill>
                <a:schemeClr val="accent6"/>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FA4F-4CEE-8C48-A9E596893794}"/>
              </c:ext>
            </c:extLst>
          </c:dPt>
          <c:dPt>
            <c:idx val="1"/>
            <c:bubble3D val="0"/>
            <c:spPr>
              <a:solidFill>
                <a:schemeClr val="accent5"/>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FA4F-4CEE-8C48-A9E596893794}"/>
              </c:ext>
            </c:extLst>
          </c:dPt>
          <c:dPt>
            <c:idx val="2"/>
            <c:bubble3D val="0"/>
            <c:spPr>
              <a:solidFill>
                <a:schemeClr val="accent4"/>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FA4F-4CEE-8C48-A9E596893794}"/>
              </c:ext>
            </c:extLst>
          </c:dPt>
          <c:dPt>
            <c:idx val="3"/>
            <c:bubble3D val="0"/>
            <c:spPr>
              <a:solidFill>
                <a:schemeClr val="accent6">
                  <a:lumMod val="60000"/>
                </a:schemeClr>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7-FA4F-4CEE-8C48-A9E596893794}"/>
              </c:ext>
            </c:extLst>
          </c:dPt>
          <c:dPt>
            <c:idx val="4"/>
            <c:bubble3D val="0"/>
            <c:spPr>
              <a:solidFill>
                <a:schemeClr val="accent5">
                  <a:lumMod val="60000"/>
                </a:schemeClr>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9-FA4F-4CEE-8C48-A9E596893794}"/>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s-CO"/>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Hoja2!$F$8:$F$12</c:f>
              <c:strCache>
                <c:ptCount val="5"/>
                <c:pt idx="0">
                  <c:v>SI</c:v>
                </c:pt>
                <c:pt idx="1">
                  <c:v>Muchas veces</c:v>
                </c:pt>
                <c:pt idx="2">
                  <c:v>pocas veces</c:v>
                </c:pt>
                <c:pt idx="3">
                  <c:v>No</c:v>
                </c:pt>
                <c:pt idx="4">
                  <c:v>Total</c:v>
                </c:pt>
              </c:strCache>
            </c:strRef>
          </c:cat>
          <c:val>
            <c:numRef>
              <c:f>Hoja2!$G$8:$G$12</c:f>
              <c:numCache>
                <c:formatCode>General</c:formatCode>
                <c:ptCount val="5"/>
                <c:pt idx="0">
                  <c:v>122</c:v>
                </c:pt>
                <c:pt idx="1">
                  <c:v>42</c:v>
                </c:pt>
                <c:pt idx="2">
                  <c:v>19</c:v>
                </c:pt>
                <c:pt idx="3">
                  <c:v>15</c:v>
                </c:pt>
                <c:pt idx="4">
                  <c:v>198</c:v>
                </c:pt>
              </c:numCache>
            </c:numRef>
          </c:val>
          <c:extLst>
            <c:ext xmlns:c16="http://schemas.microsoft.com/office/drawing/2014/chart" uri="{C3380CC4-5D6E-409C-BE32-E72D297353CC}">
              <c16:uniqueId val="{0000000A-FA4F-4CEE-8C48-A9E596893794}"/>
            </c:ext>
          </c:extLst>
        </c:ser>
        <c:dLbls>
          <c:dLblPos val="ctr"/>
          <c:showLegendKey val="0"/>
          <c:showVal val="0"/>
          <c:showCatName val="0"/>
          <c:showSerName val="0"/>
          <c:showPercent val="1"/>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s-CO"/>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s-CO"/>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4">
  <cs:axisTitle>
    <cs:lnRef idx="0"/>
    <cs:fillRef idx="0"/>
    <cs:effectRef idx="0"/>
    <cs:fontRef idx="minor">
      <a:schemeClr val="lt1">
        <a:lumMod val="85000"/>
      </a:schemeClr>
    </cs:fontRef>
    <cs:defRPr sz="900" b="1" kern="1200" cap="all"/>
  </cs:axisTitle>
  <cs:categoryAxis>
    <cs:lnRef idx="0"/>
    <cs:fillRef idx="0"/>
    <cs:effectRef idx="0"/>
    <cs:fontRef idx="minor">
      <a:schemeClr val="lt1">
        <a:lumMod val="85000"/>
      </a:schemeClr>
    </cs:fontRef>
    <cs:spPr/>
    <cs:defRPr sz="900"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000" kern="1200"/>
  </cs:chartArea>
  <cs:dataLabel>
    <cs:lnRef idx="0"/>
    <cs:fillRef idx="0"/>
    <cs:effectRef idx="0"/>
    <cs:fontRef idx="minor">
      <a:schemeClr val="lt1">
        <a:lumMod val="85000"/>
      </a:schemeClr>
    </cs:fontRef>
    <cs:defRPr sz="900" kern="1200"/>
  </cs:dataLabel>
  <cs:dataLabelCallout>
    <cs:lnRef idx="0"/>
    <cs:fillRef idx="0"/>
    <cs:effectRef idx="0"/>
    <cs:fontRef idx="minor">
      <a:schemeClr val="dk1">
        <a:lumMod val="65000"/>
        <a:lumOff val="35000"/>
      </a:schemeClr>
    </cs:fontRef>
    <cs:spPr>
      <a:solidFill>
        <a:schemeClr val="lt1"/>
      </a:solidFill>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900"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dk1">
            <a:lumMod val="50000"/>
            <a:lumOff val="50000"/>
          </a:schemeClr>
        </a:solidFill>
        <a:round/>
      </a:ln>
    </cs:spPr>
  </cs:gridlineMajor>
  <cs:gridlineMinor>
    <cs:lnRef idx="0"/>
    <cs:fillRef idx="0"/>
    <cs:effectRef idx="0"/>
    <cs:fontRef idx="minor">
      <a:schemeClr val="tx1"/>
    </cs:fontRef>
    <cs:spPr>
      <a:ln>
        <a:solidFill>
          <a:schemeClr val="dk1">
            <a:lumMod val="60000"/>
            <a:lumOff val="40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900"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cs:defRPr sz="900"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1600"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900"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9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0466D43-9B9A-4F2B-8581-CBAC1A4A495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3DC00ED8-B00D-44C8-B82D-578C4BF9C34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2BAC6C96-60F1-4C68-9C55-7A6E9435F46E}"/>
              </a:ext>
            </a:extLst>
          </p:cNvPr>
          <p:cNvSpPr>
            <a:spLocks noGrp="1"/>
          </p:cNvSpPr>
          <p:nvPr>
            <p:ph type="dt" sz="half" idx="10"/>
          </p:nvPr>
        </p:nvSpPr>
        <p:spPr/>
        <p:txBody>
          <a:bodyPr/>
          <a:lstStyle/>
          <a:p>
            <a:fld id="{338D6856-67CB-45BF-BD12-6C9E4871DF81}" type="datetimeFigureOut">
              <a:rPr lang="es-CO" smtClean="0"/>
              <a:t>9/04/2021</a:t>
            </a:fld>
            <a:endParaRPr lang="es-CO"/>
          </a:p>
        </p:txBody>
      </p:sp>
      <p:sp>
        <p:nvSpPr>
          <p:cNvPr id="5" name="Marcador de pie de página 4">
            <a:extLst>
              <a:ext uri="{FF2B5EF4-FFF2-40B4-BE49-F238E27FC236}">
                <a16:creationId xmlns:a16="http://schemas.microsoft.com/office/drawing/2014/main" id="{9CB27552-A0BA-478A-9B7A-57E55BABF1CA}"/>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DE7F375-54BA-48BD-ACA8-62FC29FFA2C0}"/>
              </a:ext>
            </a:extLst>
          </p:cNvPr>
          <p:cNvSpPr>
            <a:spLocks noGrp="1"/>
          </p:cNvSpPr>
          <p:nvPr>
            <p:ph type="sldNum" sz="quarter" idx="12"/>
          </p:nvPr>
        </p:nvSpPr>
        <p:spPr/>
        <p:txBody>
          <a:bodyPr/>
          <a:lstStyle/>
          <a:p>
            <a:fld id="{4311EDD4-C98B-4AC4-8CB3-2138A82E69CA}" type="slidenum">
              <a:rPr lang="es-CO" smtClean="0"/>
              <a:t>‹#›</a:t>
            </a:fld>
            <a:endParaRPr lang="es-CO"/>
          </a:p>
        </p:txBody>
      </p:sp>
    </p:spTree>
    <p:extLst>
      <p:ext uri="{BB962C8B-B14F-4D97-AF65-F5344CB8AC3E}">
        <p14:creationId xmlns:p14="http://schemas.microsoft.com/office/powerpoint/2010/main" val="4932946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0C44E07-0DBC-4CE5-AF4A-0139B3F12BD5}"/>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C979EFE8-464E-4519-8ECC-B5AA273DDC5F}"/>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0DB9F99B-0A9D-440F-823E-991DDBCBDBAB}"/>
              </a:ext>
            </a:extLst>
          </p:cNvPr>
          <p:cNvSpPr>
            <a:spLocks noGrp="1"/>
          </p:cNvSpPr>
          <p:nvPr>
            <p:ph type="dt" sz="half" idx="10"/>
          </p:nvPr>
        </p:nvSpPr>
        <p:spPr/>
        <p:txBody>
          <a:bodyPr/>
          <a:lstStyle/>
          <a:p>
            <a:fld id="{338D6856-67CB-45BF-BD12-6C9E4871DF81}" type="datetimeFigureOut">
              <a:rPr lang="es-CO" smtClean="0"/>
              <a:t>9/04/2021</a:t>
            </a:fld>
            <a:endParaRPr lang="es-CO"/>
          </a:p>
        </p:txBody>
      </p:sp>
      <p:sp>
        <p:nvSpPr>
          <p:cNvPr id="5" name="Marcador de pie de página 4">
            <a:extLst>
              <a:ext uri="{FF2B5EF4-FFF2-40B4-BE49-F238E27FC236}">
                <a16:creationId xmlns:a16="http://schemas.microsoft.com/office/drawing/2014/main" id="{A45E0720-7535-475F-A497-9BE79B637667}"/>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E7A62EFD-96B3-4722-9691-629A5BBE1578}"/>
              </a:ext>
            </a:extLst>
          </p:cNvPr>
          <p:cNvSpPr>
            <a:spLocks noGrp="1"/>
          </p:cNvSpPr>
          <p:nvPr>
            <p:ph type="sldNum" sz="quarter" idx="12"/>
          </p:nvPr>
        </p:nvSpPr>
        <p:spPr/>
        <p:txBody>
          <a:bodyPr/>
          <a:lstStyle/>
          <a:p>
            <a:fld id="{4311EDD4-C98B-4AC4-8CB3-2138A82E69CA}" type="slidenum">
              <a:rPr lang="es-CO" smtClean="0"/>
              <a:t>‹#›</a:t>
            </a:fld>
            <a:endParaRPr lang="es-CO"/>
          </a:p>
        </p:txBody>
      </p:sp>
    </p:spTree>
    <p:extLst>
      <p:ext uri="{BB962C8B-B14F-4D97-AF65-F5344CB8AC3E}">
        <p14:creationId xmlns:p14="http://schemas.microsoft.com/office/powerpoint/2010/main" val="39552675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413B7D57-18CD-47D1-9A98-EF0BB6F36206}"/>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2C6F07F8-BACA-4A47-B2CF-23178C1E12DD}"/>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CAAF57D1-0804-447E-979E-3FABACF3C6FF}"/>
              </a:ext>
            </a:extLst>
          </p:cNvPr>
          <p:cNvSpPr>
            <a:spLocks noGrp="1"/>
          </p:cNvSpPr>
          <p:nvPr>
            <p:ph type="dt" sz="half" idx="10"/>
          </p:nvPr>
        </p:nvSpPr>
        <p:spPr/>
        <p:txBody>
          <a:bodyPr/>
          <a:lstStyle/>
          <a:p>
            <a:fld id="{338D6856-67CB-45BF-BD12-6C9E4871DF81}" type="datetimeFigureOut">
              <a:rPr lang="es-CO" smtClean="0"/>
              <a:t>9/04/2021</a:t>
            </a:fld>
            <a:endParaRPr lang="es-CO"/>
          </a:p>
        </p:txBody>
      </p:sp>
      <p:sp>
        <p:nvSpPr>
          <p:cNvPr id="5" name="Marcador de pie de página 4">
            <a:extLst>
              <a:ext uri="{FF2B5EF4-FFF2-40B4-BE49-F238E27FC236}">
                <a16:creationId xmlns:a16="http://schemas.microsoft.com/office/drawing/2014/main" id="{167FF67C-A6C6-4690-917D-F07E76716748}"/>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22B7EF4D-4F63-4867-AD71-C930709A3244}"/>
              </a:ext>
            </a:extLst>
          </p:cNvPr>
          <p:cNvSpPr>
            <a:spLocks noGrp="1"/>
          </p:cNvSpPr>
          <p:nvPr>
            <p:ph type="sldNum" sz="quarter" idx="12"/>
          </p:nvPr>
        </p:nvSpPr>
        <p:spPr/>
        <p:txBody>
          <a:bodyPr/>
          <a:lstStyle/>
          <a:p>
            <a:fld id="{4311EDD4-C98B-4AC4-8CB3-2138A82E69CA}" type="slidenum">
              <a:rPr lang="es-CO" smtClean="0"/>
              <a:t>‹#›</a:t>
            </a:fld>
            <a:endParaRPr lang="es-CO"/>
          </a:p>
        </p:txBody>
      </p:sp>
    </p:spTree>
    <p:extLst>
      <p:ext uri="{BB962C8B-B14F-4D97-AF65-F5344CB8AC3E}">
        <p14:creationId xmlns:p14="http://schemas.microsoft.com/office/powerpoint/2010/main" val="36565869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39341-E0CB-441C-9867-031439737694}"/>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E3F15E94-2AE4-4D5F-9904-B6FE180BCBB4}"/>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1331786B-A0DB-4025-BBAB-769682D03483}"/>
              </a:ext>
            </a:extLst>
          </p:cNvPr>
          <p:cNvSpPr>
            <a:spLocks noGrp="1"/>
          </p:cNvSpPr>
          <p:nvPr>
            <p:ph type="dt" sz="half" idx="10"/>
          </p:nvPr>
        </p:nvSpPr>
        <p:spPr/>
        <p:txBody>
          <a:bodyPr/>
          <a:lstStyle/>
          <a:p>
            <a:fld id="{338D6856-67CB-45BF-BD12-6C9E4871DF81}" type="datetimeFigureOut">
              <a:rPr lang="es-CO" smtClean="0"/>
              <a:t>9/04/2021</a:t>
            </a:fld>
            <a:endParaRPr lang="es-CO"/>
          </a:p>
        </p:txBody>
      </p:sp>
      <p:sp>
        <p:nvSpPr>
          <p:cNvPr id="5" name="Marcador de pie de página 4">
            <a:extLst>
              <a:ext uri="{FF2B5EF4-FFF2-40B4-BE49-F238E27FC236}">
                <a16:creationId xmlns:a16="http://schemas.microsoft.com/office/drawing/2014/main" id="{A431ADE5-4266-4493-8C99-4B92A8DEE501}"/>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E5247D26-AC4F-4033-B93D-530A4C93DFAF}"/>
              </a:ext>
            </a:extLst>
          </p:cNvPr>
          <p:cNvSpPr>
            <a:spLocks noGrp="1"/>
          </p:cNvSpPr>
          <p:nvPr>
            <p:ph type="sldNum" sz="quarter" idx="12"/>
          </p:nvPr>
        </p:nvSpPr>
        <p:spPr/>
        <p:txBody>
          <a:bodyPr/>
          <a:lstStyle/>
          <a:p>
            <a:fld id="{4311EDD4-C98B-4AC4-8CB3-2138A82E69CA}" type="slidenum">
              <a:rPr lang="es-CO" smtClean="0"/>
              <a:t>‹#›</a:t>
            </a:fld>
            <a:endParaRPr lang="es-CO"/>
          </a:p>
        </p:txBody>
      </p:sp>
    </p:spTree>
    <p:extLst>
      <p:ext uri="{BB962C8B-B14F-4D97-AF65-F5344CB8AC3E}">
        <p14:creationId xmlns:p14="http://schemas.microsoft.com/office/powerpoint/2010/main" val="3016690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523D7E-C891-4A1A-94EB-065CFE41340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7B6C76E1-03D7-4D81-84AC-83F22E4F50E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13B033B4-732D-46EB-A54F-ECF24B092B60}"/>
              </a:ext>
            </a:extLst>
          </p:cNvPr>
          <p:cNvSpPr>
            <a:spLocks noGrp="1"/>
          </p:cNvSpPr>
          <p:nvPr>
            <p:ph type="dt" sz="half" idx="10"/>
          </p:nvPr>
        </p:nvSpPr>
        <p:spPr/>
        <p:txBody>
          <a:bodyPr/>
          <a:lstStyle/>
          <a:p>
            <a:fld id="{338D6856-67CB-45BF-BD12-6C9E4871DF81}" type="datetimeFigureOut">
              <a:rPr lang="es-CO" smtClean="0"/>
              <a:t>9/04/2021</a:t>
            </a:fld>
            <a:endParaRPr lang="es-CO"/>
          </a:p>
        </p:txBody>
      </p:sp>
      <p:sp>
        <p:nvSpPr>
          <p:cNvPr id="5" name="Marcador de pie de página 4">
            <a:extLst>
              <a:ext uri="{FF2B5EF4-FFF2-40B4-BE49-F238E27FC236}">
                <a16:creationId xmlns:a16="http://schemas.microsoft.com/office/drawing/2014/main" id="{62E88154-2208-4F96-8753-D6F3521A7A19}"/>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30162608-C926-49C1-B105-BB2CB8E6532D}"/>
              </a:ext>
            </a:extLst>
          </p:cNvPr>
          <p:cNvSpPr>
            <a:spLocks noGrp="1"/>
          </p:cNvSpPr>
          <p:nvPr>
            <p:ph type="sldNum" sz="quarter" idx="12"/>
          </p:nvPr>
        </p:nvSpPr>
        <p:spPr/>
        <p:txBody>
          <a:bodyPr/>
          <a:lstStyle/>
          <a:p>
            <a:fld id="{4311EDD4-C98B-4AC4-8CB3-2138A82E69CA}" type="slidenum">
              <a:rPr lang="es-CO" smtClean="0"/>
              <a:t>‹#›</a:t>
            </a:fld>
            <a:endParaRPr lang="es-CO"/>
          </a:p>
        </p:txBody>
      </p:sp>
    </p:spTree>
    <p:extLst>
      <p:ext uri="{BB962C8B-B14F-4D97-AF65-F5344CB8AC3E}">
        <p14:creationId xmlns:p14="http://schemas.microsoft.com/office/powerpoint/2010/main" val="2883171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E6AAA40-3208-440E-A3B7-59B6E4445CC5}"/>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5D148EEB-7584-4C9A-B50B-CF82F464E2ED}"/>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EEB5112C-2457-45D5-9D6F-7C73C0833CB9}"/>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1693147D-E1BB-4A56-9A7C-0176972DC135}"/>
              </a:ext>
            </a:extLst>
          </p:cNvPr>
          <p:cNvSpPr>
            <a:spLocks noGrp="1"/>
          </p:cNvSpPr>
          <p:nvPr>
            <p:ph type="dt" sz="half" idx="10"/>
          </p:nvPr>
        </p:nvSpPr>
        <p:spPr/>
        <p:txBody>
          <a:bodyPr/>
          <a:lstStyle/>
          <a:p>
            <a:fld id="{338D6856-67CB-45BF-BD12-6C9E4871DF81}" type="datetimeFigureOut">
              <a:rPr lang="es-CO" smtClean="0"/>
              <a:t>9/04/2021</a:t>
            </a:fld>
            <a:endParaRPr lang="es-CO"/>
          </a:p>
        </p:txBody>
      </p:sp>
      <p:sp>
        <p:nvSpPr>
          <p:cNvPr id="6" name="Marcador de pie de página 5">
            <a:extLst>
              <a:ext uri="{FF2B5EF4-FFF2-40B4-BE49-F238E27FC236}">
                <a16:creationId xmlns:a16="http://schemas.microsoft.com/office/drawing/2014/main" id="{CDCC79DD-A660-480A-8B9B-6D8E6355AC3D}"/>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29C47609-3505-419B-BC38-8E14FDAF2017}"/>
              </a:ext>
            </a:extLst>
          </p:cNvPr>
          <p:cNvSpPr>
            <a:spLocks noGrp="1"/>
          </p:cNvSpPr>
          <p:nvPr>
            <p:ph type="sldNum" sz="quarter" idx="12"/>
          </p:nvPr>
        </p:nvSpPr>
        <p:spPr/>
        <p:txBody>
          <a:bodyPr/>
          <a:lstStyle/>
          <a:p>
            <a:fld id="{4311EDD4-C98B-4AC4-8CB3-2138A82E69CA}" type="slidenum">
              <a:rPr lang="es-CO" smtClean="0"/>
              <a:t>‹#›</a:t>
            </a:fld>
            <a:endParaRPr lang="es-CO"/>
          </a:p>
        </p:txBody>
      </p:sp>
    </p:spTree>
    <p:extLst>
      <p:ext uri="{BB962C8B-B14F-4D97-AF65-F5344CB8AC3E}">
        <p14:creationId xmlns:p14="http://schemas.microsoft.com/office/powerpoint/2010/main" val="2132391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AD6D243-44FE-4A35-B786-067F9B110001}"/>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44010C8C-1628-4000-AC05-A4424E3157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34EABCD2-3CF2-4051-AD11-FD2A70953810}"/>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E232DC74-C8A1-4C7C-B69A-DFB87371F1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D7E6493-2054-4774-ADE8-DFD0D3C4443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CAC3286B-8484-4D77-BA40-F27244791BEC}"/>
              </a:ext>
            </a:extLst>
          </p:cNvPr>
          <p:cNvSpPr>
            <a:spLocks noGrp="1"/>
          </p:cNvSpPr>
          <p:nvPr>
            <p:ph type="dt" sz="half" idx="10"/>
          </p:nvPr>
        </p:nvSpPr>
        <p:spPr/>
        <p:txBody>
          <a:bodyPr/>
          <a:lstStyle/>
          <a:p>
            <a:fld id="{338D6856-67CB-45BF-BD12-6C9E4871DF81}" type="datetimeFigureOut">
              <a:rPr lang="es-CO" smtClean="0"/>
              <a:t>9/04/2021</a:t>
            </a:fld>
            <a:endParaRPr lang="es-CO"/>
          </a:p>
        </p:txBody>
      </p:sp>
      <p:sp>
        <p:nvSpPr>
          <p:cNvPr id="8" name="Marcador de pie de página 7">
            <a:extLst>
              <a:ext uri="{FF2B5EF4-FFF2-40B4-BE49-F238E27FC236}">
                <a16:creationId xmlns:a16="http://schemas.microsoft.com/office/drawing/2014/main" id="{8F408E12-E97B-44B5-B04C-F4FAA6716B3D}"/>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9BF40E74-0DDE-47DD-8AF8-3BB0FF7BBBBB}"/>
              </a:ext>
            </a:extLst>
          </p:cNvPr>
          <p:cNvSpPr>
            <a:spLocks noGrp="1"/>
          </p:cNvSpPr>
          <p:nvPr>
            <p:ph type="sldNum" sz="quarter" idx="12"/>
          </p:nvPr>
        </p:nvSpPr>
        <p:spPr/>
        <p:txBody>
          <a:bodyPr/>
          <a:lstStyle/>
          <a:p>
            <a:fld id="{4311EDD4-C98B-4AC4-8CB3-2138A82E69CA}" type="slidenum">
              <a:rPr lang="es-CO" smtClean="0"/>
              <a:t>‹#›</a:t>
            </a:fld>
            <a:endParaRPr lang="es-CO"/>
          </a:p>
        </p:txBody>
      </p:sp>
    </p:spTree>
    <p:extLst>
      <p:ext uri="{BB962C8B-B14F-4D97-AF65-F5344CB8AC3E}">
        <p14:creationId xmlns:p14="http://schemas.microsoft.com/office/powerpoint/2010/main" val="3621175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640EAA9-F675-4401-9B1B-87E5CB8DFD74}"/>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8825CCC8-F897-457A-86E1-B4BF297E7176}"/>
              </a:ext>
            </a:extLst>
          </p:cNvPr>
          <p:cNvSpPr>
            <a:spLocks noGrp="1"/>
          </p:cNvSpPr>
          <p:nvPr>
            <p:ph type="dt" sz="half" idx="10"/>
          </p:nvPr>
        </p:nvSpPr>
        <p:spPr/>
        <p:txBody>
          <a:bodyPr/>
          <a:lstStyle/>
          <a:p>
            <a:fld id="{338D6856-67CB-45BF-BD12-6C9E4871DF81}" type="datetimeFigureOut">
              <a:rPr lang="es-CO" smtClean="0"/>
              <a:t>9/04/2021</a:t>
            </a:fld>
            <a:endParaRPr lang="es-CO"/>
          </a:p>
        </p:txBody>
      </p:sp>
      <p:sp>
        <p:nvSpPr>
          <p:cNvPr id="4" name="Marcador de pie de página 3">
            <a:extLst>
              <a:ext uri="{FF2B5EF4-FFF2-40B4-BE49-F238E27FC236}">
                <a16:creationId xmlns:a16="http://schemas.microsoft.com/office/drawing/2014/main" id="{F6B0B949-FA3F-4BEE-970E-7C13F596B06B}"/>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7466C62E-D829-4A75-B7AD-6B7338FD8395}"/>
              </a:ext>
            </a:extLst>
          </p:cNvPr>
          <p:cNvSpPr>
            <a:spLocks noGrp="1"/>
          </p:cNvSpPr>
          <p:nvPr>
            <p:ph type="sldNum" sz="quarter" idx="12"/>
          </p:nvPr>
        </p:nvSpPr>
        <p:spPr/>
        <p:txBody>
          <a:bodyPr/>
          <a:lstStyle/>
          <a:p>
            <a:fld id="{4311EDD4-C98B-4AC4-8CB3-2138A82E69CA}" type="slidenum">
              <a:rPr lang="es-CO" smtClean="0"/>
              <a:t>‹#›</a:t>
            </a:fld>
            <a:endParaRPr lang="es-CO"/>
          </a:p>
        </p:txBody>
      </p:sp>
    </p:spTree>
    <p:extLst>
      <p:ext uri="{BB962C8B-B14F-4D97-AF65-F5344CB8AC3E}">
        <p14:creationId xmlns:p14="http://schemas.microsoft.com/office/powerpoint/2010/main" val="3551161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51786F8-7271-4189-8EE4-33767B37F6C0}"/>
              </a:ext>
            </a:extLst>
          </p:cNvPr>
          <p:cNvSpPr>
            <a:spLocks noGrp="1"/>
          </p:cNvSpPr>
          <p:nvPr>
            <p:ph type="dt" sz="half" idx="10"/>
          </p:nvPr>
        </p:nvSpPr>
        <p:spPr/>
        <p:txBody>
          <a:bodyPr/>
          <a:lstStyle/>
          <a:p>
            <a:fld id="{338D6856-67CB-45BF-BD12-6C9E4871DF81}" type="datetimeFigureOut">
              <a:rPr lang="es-CO" smtClean="0"/>
              <a:t>9/04/2021</a:t>
            </a:fld>
            <a:endParaRPr lang="es-CO"/>
          </a:p>
        </p:txBody>
      </p:sp>
      <p:sp>
        <p:nvSpPr>
          <p:cNvPr id="3" name="Marcador de pie de página 2">
            <a:extLst>
              <a:ext uri="{FF2B5EF4-FFF2-40B4-BE49-F238E27FC236}">
                <a16:creationId xmlns:a16="http://schemas.microsoft.com/office/drawing/2014/main" id="{7CE34021-A964-4499-8EDF-9D390DFABFFC}"/>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AAE83DEE-A06A-4962-9768-5EF26B436284}"/>
              </a:ext>
            </a:extLst>
          </p:cNvPr>
          <p:cNvSpPr>
            <a:spLocks noGrp="1"/>
          </p:cNvSpPr>
          <p:nvPr>
            <p:ph type="sldNum" sz="quarter" idx="12"/>
          </p:nvPr>
        </p:nvSpPr>
        <p:spPr/>
        <p:txBody>
          <a:bodyPr/>
          <a:lstStyle/>
          <a:p>
            <a:fld id="{4311EDD4-C98B-4AC4-8CB3-2138A82E69CA}" type="slidenum">
              <a:rPr lang="es-CO" smtClean="0"/>
              <a:t>‹#›</a:t>
            </a:fld>
            <a:endParaRPr lang="es-CO"/>
          </a:p>
        </p:txBody>
      </p:sp>
    </p:spTree>
    <p:extLst>
      <p:ext uri="{BB962C8B-B14F-4D97-AF65-F5344CB8AC3E}">
        <p14:creationId xmlns:p14="http://schemas.microsoft.com/office/powerpoint/2010/main" val="3638872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AC0E5E4-D882-41E5-A3F7-CD8393ACF41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4DD45B2B-0EF9-4FC8-BC69-4B7A413EE5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634111CB-A209-4D63-BE6B-17D7B30940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58FD0249-63F6-435D-820C-1B8DE30C84FA}"/>
              </a:ext>
            </a:extLst>
          </p:cNvPr>
          <p:cNvSpPr>
            <a:spLocks noGrp="1"/>
          </p:cNvSpPr>
          <p:nvPr>
            <p:ph type="dt" sz="half" idx="10"/>
          </p:nvPr>
        </p:nvSpPr>
        <p:spPr/>
        <p:txBody>
          <a:bodyPr/>
          <a:lstStyle/>
          <a:p>
            <a:fld id="{338D6856-67CB-45BF-BD12-6C9E4871DF81}" type="datetimeFigureOut">
              <a:rPr lang="es-CO" smtClean="0"/>
              <a:t>9/04/2021</a:t>
            </a:fld>
            <a:endParaRPr lang="es-CO"/>
          </a:p>
        </p:txBody>
      </p:sp>
      <p:sp>
        <p:nvSpPr>
          <p:cNvPr id="6" name="Marcador de pie de página 5">
            <a:extLst>
              <a:ext uri="{FF2B5EF4-FFF2-40B4-BE49-F238E27FC236}">
                <a16:creationId xmlns:a16="http://schemas.microsoft.com/office/drawing/2014/main" id="{6B5E873C-8242-4861-9388-1B60ABAF6F08}"/>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955438E0-AE86-4A16-BE83-E0CB363968F6}"/>
              </a:ext>
            </a:extLst>
          </p:cNvPr>
          <p:cNvSpPr>
            <a:spLocks noGrp="1"/>
          </p:cNvSpPr>
          <p:nvPr>
            <p:ph type="sldNum" sz="quarter" idx="12"/>
          </p:nvPr>
        </p:nvSpPr>
        <p:spPr/>
        <p:txBody>
          <a:bodyPr/>
          <a:lstStyle/>
          <a:p>
            <a:fld id="{4311EDD4-C98B-4AC4-8CB3-2138A82E69CA}" type="slidenum">
              <a:rPr lang="es-CO" smtClean="0"/>
              <a:t>‹#›</a:t>
            </a:fld>
            <a:endParaRPr lang="es-CO"/>
          </a:p>
        </p:txBody>
      </p:sp>
    </p:spTree>
    <p:extLst>
      <p:ext uri="{BB962C8B-B14F-4D97-AF65-F5344CB8AC3E}">
        <p14:creationId xmlns:p14="http://schemas.microsoft.com/office/powerpoint/2010/main" val="1571500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17E4475-4123-4285-9B7C-DEB1FDFEA94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CCEE2320-A7B5-446A-AEE1-70A8BA5239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79BE0AA5-6FF2-42F1-932E-57D78E602F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01ECAF7-B555-48A3-9035-0D6880458BD0}"/>
              </a:ext>
            </a:extLst>
          </p:cNvPr>
          <p:cNvSpPr>
            <a:spLocks noGrp="1"/>
          </p:cNvSpPr>
          <p:nvPr>
            <p:ph type="dt" sz="half" idx="10"/>
          </p:nvPr>
        </p:nvSpPr>
        <p:spPr/>
        <p:txBody>
          <a:bodyPr/>
          <a:lstStyle/>
          <a:p>
            <a:fld id="{338D6856-67CB-45BF-BD12-6C9E4871DF81}" type="datetimeFigureOut">
              <a:rPr lang="es-CO" smtClean="0"/>
              <a:t>9/04/2021</a:t>
            </a:fld>
            <a:endParaRPr lang="es-CO"/>
          </a:p>
        </p:txBody>
      </p:sp>
      <p:sp>
        <p:nvSpPr>
          <p:cNvPr id="6" name="Marcador de pie de página 5">
            <a:extLst>
              <a:ext uri="{FF2B5EF4-FFF2-40B4-BE49-F238E27FC236}">
                <a16:creationId xmlns:a16="http://schemas.microsoft.com/office/drawing/2014/main" id="{D69B07E5-F8B1-4A01-A906-D8999813A014}"/>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B19ED478-EE21-4D4B-83B8-9EB81A3F99AC}"/>
              </a:ext>
            </a:extLst>
          </p:cNvPr>
          <p:cNvSpPr>
            <a:spLocks noGrp="1"/>
          </p:cNvSpPr>
          <p:nvPr>
            <p:ph type="sldNum" sz="quarter" idx="12"/>
          </p:nvPr>
        </p:nvSpPr>
        <p:spPr/>
        <p:txBody>
          <a:bodyPr/>
          <a:lstStyle/>
          <a:p>
            <a:fld id="{4311EDD4-C98B-4AC4-8CB3-2138A82E69CA}" type="slidenum">
              <a:rPr lang="es-CO" smtClean="0"/>
              <a:t>‹#›</a:t>
            </a:fld>
            <a:endParaRPr lang="es-CO"/>
          </a:p>
        </p:txBody>
      </p:sp>
    </p:spTree>
    <p:extLst>
      <p:ext uri="{BB962C8B-B14F-4D97-AF65-F5344CB8AC3E}">
        <p14:creationId xmlns:p14="http://schemas.microsoft.com/office/powerpoint/2010/main" val="5319074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212BF332-6F89-4A6A-BCAA-5F3A835FC9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F63C80E1-DA98-40F5-8B66-D8A8DAA50D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44A7F25C-7BE9-47FA-B087-CEB4533AC2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8D6856-67CB-45BF-BD12-6C9E4871DF81}" type="datetimeFigureOut">
              <a:rPr lang="es-CO" smtClean="0"/>
              <a:t>9/04/2021</a:t>
            </a:fld>
            <a:endParaRPr lang="es-CO"/>
          </a:p>
        </p:txBody>
      </p:sp>
      <p:sp>
        <p:nvSpPr>
          <p:cNvPr id="5" name="Marcador de pie de página 4">
            <a:extLst>
              <a:ext uri="{FF2B5EF4-FFF2-40B4-BE49-F238E27FC236}">
                <a16:creationId xmlns:a16="http://schemas.microsoft.com/office/drawing/2014/main" id="{743C1B21-B1E2-4ACD-928E-3819FF7E02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7EEAF4BF-7E81-4CDB-992E-4F0A5D401D5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11EDD4-C98B-4AC4-8CB3-2138A82E69CA}" type="slidenum">
              <a:rPr lang="es-CO" smtClean="0"/>
              <a:t>‹#›</a:t>
            </a:fld>
            <a:endParaRPr lang="es-CO"/>
          </a:p>
        </p:txBody>
      </p:sp>
    </p:spTree>
    <p:extLst>
      <p:ext uri="{BB962C8B-B14F-4D97-AF65-F5344CB8AC3E}">
        <p14:creationId xmlns:p14="http://schemas.microsoft.com/office/powerpoint/2010/main" val="16891664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2.jpg"/><Relationship Id="rId7"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27.png"/></Relationships>
</file>

<file path=ppt/slides/_rels/slide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29.emf"/></Relationships>
</file>

<file path=ppt/slides/_rels/slide4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35.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5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56.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DB0116A-27BD-4B50-9DCD-C14A772F215E}"/>
              </a:ext>
            </a:extLst>
          </p:cNvPr>
          <p:cNvSpPr>
            <a:spLocks noGrp="1"/>
          </p:cNvSpPr>
          <p:nvPr>
            <p:ph type="ctrTitle"/>
          </p:nvPr>
        </p:nvSpPr>
        <p:spPr/>
        <p:txBody>
          <a:bodyPr/>
          <a:lstStyle/>
          <a:p>
            <a:endParaRPr lang="es-CO"/>
          </a:p>
        </p:txBody>
      </p:sp>
      <p:sp>
        <p:nvSpPr>
          <p:cNvPr id="3" name="Subtítulo 2">
            <a:extLst>
              <a:ext uri="{FF2B5EF4-FFF2-40B4-BE49-F238E27FC236}">
                <a16:creationId xmlns:a16="http://schemas.microsoft.com/office/drawing/2014/main" id="{22FBC8C6-0478-4663-9D88-08FA34ED1D1A}"/>
              </a:ext>
            </a:extLst>
          </p:cNvPr>
          <p:cNvSpPr>
            <a:spLocks noGrp="1"/>
          </p:cNvSpPr>
          <p:nvPr>
            <p:ph type="subTitle" idx="1"/>
          </p:nvPr>
        </p:nvSpPr>
        <p:spPr/>
        <p:txBody>
          <a:bodyPr/>
          <a:lstStyle/>
          <a:p>
            <a:endParaRPr lang="es-CO"/>
          </a:p>
        </p:txBody>
      </p:sp>
      <p:pic>
        <p:nvPicPr>
          <p:cNvPr id="4" name="Imagen 3">
            <a:extLst>
              <a:ext uri="{FF2B5EF4-FFF2-40B4-BE49-F238E27FC236}">
                <a16:creationId xmlns:a16="http://schemas.microsoft.com/office/drawing/2014/main" id="{86BAEC09-C87C-4487-BE3E-D89159793710}"/>
              </a:ext>
            </a:extLst>
          </p:cNvPr>
          <p:cNvPicPr>
            <a:picLocks noChangeAspect="1"/>
          </p:cNvPicPr>
          <p:nvPr/>
        </p:nvPicPr>
        <p:blipFill>
          <a:blip r:embed="rId2"/>
          <a:stretch>
            <a:fillRect/>
          </a:stretch>
        </p:blipFill>
        <p:spPr>
          <a:xfrm>
            <a:off x="6095" y="0"/>
            <a:ext cx="12179809" cy="6858000"/>
          </a:xfrm>
          <a:prstGeom prst="rect">
            <a:avLst/>
          </a:prstGeom>
        </p:spPr>
      </p:pic>
      <p:sp>
        <p:nvSpPr>
          <p:cNvPr id="6" name="CuadroTexto 5">
            <a:extLst>
              <a:ext uri="{FF2B5EF4-FFF2-40B4-BE49-F238E27FC236}">
                <a16:creationId xmlns:a16="http://schemas.microsoft.com/office/drawing/2014/main" id="{E8CF4936-8080-4BCD-AE28-5C40A1200E5E}"/>
              </a:ext>
            </a:extLst>
          </p:cNvPr>
          <p:cNvSpPr txBox="1"/>
          <p:nvPr/>
        </p:nvSpPr>
        <p:spPr>
          <a:xfrm>
            <a:off x="378254" y="3871520"/>
            <a:ext cx="6153538" cy="1754326"/>
          </a:xfrm>
          <a:prstGeom prst="rect">
            <a:avLst/>
          </a:prstGeom>
          <a:noFill/>
        </p:spPr>
        <p:txBody>
          <a:bodyPr wrap="square">
            <a:spAutoFit/>
          </a:bodyPr>
          <a:lstStyle/>
          <a:p>
            <a:pPr algn="ctr" fontAlgn="base">
              <a:spcBef>
                <a:spcPct val="0"/>
              </a:spcBef>
              <a:spcAft>
                <a:spcPct val="0"/>
              </a:spcAft>
              <a:defRPr/>
            </a:pPr>
            <a:r>
              <a:rPr lang="es-ES" sz="18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rPr>
              <a:t>CÁMARA DE COMERCIO DE SAN ANDRÉS, PROVIDENCIA Y SANTA CATALINA</a:t>
            </a:r>
          </a:p>
          <a:p>
            <a:pPr algn="ctr" fontAlgn="base">
              <a:spcBef>
                <a:spcPct val="0"/>
              </a:spcBef>
              <a:spcAft>
                <a:spcPct val="0"/>
              </a:spcAft>
              <a:defRPr/>
            </a:pPr>
            <a:endParaRPr lang="es-ES" sz="18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endParaRPr>
          </a:p>
          <a:p>
            <a:pPr algn="ctr" fontAlgn="base">
              <a:spcBef>
                <a:spcPct val="0"/>
              </a:spcBef>
              <a:spcAft>
                <a:spcPct val="0"/>
              </a:spcAft>
              <a:defRPr/>
            </a:pPr>
            <a:r>
              <a:rPr lang="es-ES"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rPr>
              <a:t>INFORME DE GESTIÓN</a:t>
            </a:r>
          </a:p>
          <a:p>
            <a:pPr algn="ctr" fontAlgn="base">
              <a:spcBef>
                <a:spcPct val="0"/>
              </a:spcBef>
              <a:spcAft>
                <a:spcPct val="0"/>
              </a:spcAft>
              <a:defRPr/>
            </a:pPr>
            <a:endParaRPr lang="es-ES" sz="18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endParaRPr>
          </a:p>
          <a:p>
            <a:pPr algn="ctr" fontAlgn="base">
              <a:spcBef>
                <a:spcPct val="0"/>
              </a:spcBef>
              <a:spcAft>
                <a:spcPct val="0"/>
              </a:spcAft>
              <a:defRPr/>
            </a:pPr>
            <a:r>
              <a:rPr lang="es-ES" sz="18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rPr>
              <a:t>A 31 DE DICIEMBRE 2020</a:t>
            </a:r>
          </a:p>
        </p:txBody>
      </p:sp>
    </p:spTree>
    <p:extLst>
      <p:ext uri="{BB962C8B-B14F-4D97-AF65-F5344CB8AC3E}">
        <p14:creationId xmlns:p14="http://schemas.microsoft.com/office/powerpoint/2010/main" val="10379805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83890" y="0"/>
            <a:ext cx="12179809" cy="6858000"/>
          </a:xfrm>
          <a:prstGeom prst="rect">
            <a:avLst/>
          </a:prstGeom>
        </p:spPr>
      </p:pic>
      <p:sp>
        <p:nvSpPr>
          <p:cNvPr id="4" name="CuadroTexto 3">
            <a:extLst>
              <a:ext uri="{FF2B5EF4-FFF2-40B4-BE49-F238E27FC236}">
                <a16:creationId xmlns:a16="http://schemas.microsoft.com/office/drawing/2014/main" id="{5C71AAA5-88CA-4950-BFBA-BB8765E0C398}"/>
              </a:ext>
            </a:extLst>
          </p:cNvPr>
          <p:cNvSpPr txBox="1"/>
          <p:nvPr/>
        </p:nvSpPr>
        <p:spPr>
          <a:xfrm>
            <a:off x="2110071" y="157076"/>
            <a:ext cx="8367779" cy="2893100"/>
          </a:xfrm>
          <a:prstGeom prst="rect">
            <a:avLst/>
          </a:prstGeom>
          <a:noFill/>
        </p:spPr>
        <p:txBody>
          <a:bodyPr wrap="square">
            <a:spAutoFit/>
          </a:bodyPr>
          <a:lstStyle/>
          <a:p>
            <a:pPr algn="ctr" fontAlgn="base">
              <a:spcBef>
                <a:spcPct val="0"/>
              </a:spcBef>
              <a:spcAft>
                <a:spcPct val="0"/>
              </a:spcAft>
              <a:defRPr/>
            </a:pPr>
            <a:endParaRPr lang="es-CO" sz="3600" b="1" dirty="0">
              <a:solidFill>
                <a:srgbClr val="003399"/>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endParaRPr>
          </a:p>
          <a:p>
            <a:pPr algn="ctr" fontAlgn="base">
              <a:spcBef>
                <a:spcPct val="0"/>
              </a:spcBef>
              <a:spcAft>
                <a:spcPct val="0"/>
              </a:spcAft>
              <a:defRPr/>
            </a:pPr>
            <a:r>
              <a:rPr lang="es-CO" sz="3600" b="1" dirty="0">
                <a:solidFill>
                  <a:srgbClr val="003399"/>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SERVICIOS REGISTRALES</a:t>
            </a:r>
          </a:p>
          <a:p>
            <a:pPr algn="just" fontAlgn="base">
              <a:spcBef>
                <a:spcPct val="0"/>
              </a:spcBef>
              <a:spcAft>
                <a:spcPct val="0"/>
              </a:spcAft>
              <a:defRPr/>
            </a:pPr>
            <a:endParaRPr lang="es-CO" sz="3200" b="1" dirty="0">
              <a:solidFill>
                <a:srgbClr val="003399"/>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endParaRPr>
          </a:p>
          <a:p>
            <a:pPr algn="ctr" fontAlgn="base">
              <a:spcBef>
                <a:spcPct val="0"/>
              </a:spcBef>
              <a:spcAft>
                <a:spcPct val="0"/>
              </a:spcAft>
              <a:defRPr/>
            </a:pPr>
            <a:r>
              <a:rPr lang="es-ES" sz="2400" b="1" dirty="0">
                <a:solidFill>
                  <a:srgbClr val="003399"/>
                </a:solidFill>
                <a:latin typeface="Leelawadee UI" panose="020B0502040204020203" pitchFamily="34" charset="-34"/>
                <a:ea typeface="Tahoma" panose="020B0604030504040204" pitchFamily="34" charset="0"/>
                <a:cs typeface="Leelawadee UI" panose="020B0502040204020203" pitchFamily="34" charset="-34"/>
              </a:rPr>
              <a:t>COMPARATIVO CANCELACIONES</a:t>
            </a:r>
          </a:p>
          <a:p>
            <a:pPr algn="ctr" fontAlgn="base">
              <a:spcBef>
                <a:spcPct val="0"/>
              </a:spcBef>
              <a:spcAft>
                <a:spcPct val="0"/>
              </a:spcAft>
              <a:defRPr/>
            </a:pPr>
            <a:endParaRPr lang="es-ES" sz="54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endParaRPr>
          </a:p>
        </p:txBody>
      </p:sp>
      <p:graphicFrame>
        <p:nvGraphicFramePr>
          <p:cNvPr id="5" name="Tabla 4">
            <a:extLst>
              <a:ext uri="{FF2B5EF4-FFF2-40B4-BE49-F238E27FC236}">
                <a16:creationId xmlns:a16="http://schemas.microsoft.com/office/drawing/2014/main" id="{54CC6D34-9F06-4802-BB25-96A541CBA13D}"/>
              </a:ext>
            </a:extLst>
          </p:cNvPr>
          <p:cNvGraphicFramePr>
            <a:graphicFrameLocks noGrp="1"/>
          </p:cNvGraphicFramePr>
          <p:nvPr>
            <p:extLst>
              <p:ext uri="{D42A27DB-BD31-4B8C-83A1-F6EECF244321}">
                <p14:modId xmlns:p14="http://schemas.microsoft.com/office/powerpoint/2010/main" val="504531198"/>
              </p:ext>
            </p:extLst>
          </p:nvPr>
        </p:nvGraphicFramePr>
        <p:xfrm>
          <a:off x="4348293" y="2851216"/>
          <a:ext cx="4267200" cy="857250"/>
        </p:xfrm>
        <a:graphic>
          <a:graphicData uri="http://schemas.openxmlformats.org/drawingml/2006/table">
            <a:tbl>
              <a:tblPr/>
              <a:tblGrid>
                <a:gridCol w="1383271">
                  <a:extLst>
                    <a:ext uri="{9D8B030D-6E8A-4147-A177-3AD203B41FA5}">
                      <a16:colId xmlns:a16="http://schemas.microsoft.com/office/drawing/2014/main" val="2059872813"/>
                    </a:ext>
                  </a:extLst>
                </a:gridCol>
                <a:gridCol w="1132632">
                  <a:extLst>
                    <a:ext uri="{9D8B030D-6E8A-4147-A177-3AD203B41FA5}">
                      <a16:colId xmlns:a16="http://schemas.microsoft.com/office/drawing/2014/main" val="2876975477"/>
                    </a:ext>
                  </a:extLst>
                </a:gridCol>
                <a:gridCol w="1751297">
                  <a:extLst>
                    <a:ext uri="{9D8B030D-6E8A-4147-A177-3AD203B41FA5}">
                      <a16:colId xmlns:a16="http://schemas.microsoft.com/office/drawing/2014/main" val="1188782816"/>
                    </a:ext>
                  </a:extLst>
                </a:gridCol>
              </a:tblGrid>
              <a:tr h="638175">
                <a:tc>
                  <a:txBody>
                    <a:bodyPr/>
                    <a:lstStyle/>
                    <a:p>
                      <a:pPr algn="ctr" fontAlgn="ctr"/>
                      <a:r>
                        <a:rPr lang="es-CO" sz="1100" b="1" i="0" u="none" strike="noStrike">
                          <a:solidFill>
                            <a:srgbClr val="FFFFFF"/>
                          </a:solidFill>
                          <a:effectLst/>
                          <a:latin typeface="Leelawadee UI" panose="020B0502040204020203" pitchFamily="34" charset="-34"/>
                          <a:cs typeface="Leelawadee UI" panose="020B0502040204020203" pitchFamily="34" charset="-34"/>
                        </a:rPr>
                        <a:t>VIGENCIA ACTUAL</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99"/>
                    </a:solidFill>
                  </a:tcPr>
                </a:tc>
                <a:tc>
                  <a:txBody>
                    <a:bodyPr/>
                    <a:lstStyle/>
                    <a:p>
                      <a:pPr algn="ctr" fontAlgn="ctr"/>
                      <a:r>
                        <a:rPr lang="es-CO" sz="1100" b="1" i="0" u="none" strike="noStrike">
                          <a:solidFill>
                            <a:srgbClr val="FFFFFF"/>
                          </a:solidFill>
                          <a:effectLst/>
                          <a:latin typeface="Leelawadee UI" panose="020B0502040204020203" pitchFamily="34" charset="-34"/>
                          <a:cs typeface="Leelawadee UI" panose="020B0502040204020203" pitchFamily="34" charset="-34"/>
                        </a:rPr>
                        <a:t>VIGENCIA ANTERIOR</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99"/>
                    </a:solidFill>
                  </a:tcPr>
                </a:tc>
                <a:tc>
                  <a:txBody>
                    <a:bodyPr/>
                    <a:lstStyle/>
                    <a:p>
                      <a:pPr algn="ctr" fontAlgn="ctr"/>
                      <a:r>
                        <a:rPr lang="es-ES" sz="1100" b="1" i="0" u="none" strike="noStrike">
                          <a:solidFill>
                            <a:srgbClr val="FFFFFF"/>
                          </a:solidFill>
                          <a:effectLst/>
                          <a:latin typeface="Leelawadee UI" panose="020B0502040204020203" pitchFamily="34" charset="-34"/>
                          <a:cs typeface="Leelawadee UI" panose="020B0502040204020203" pitchFamily="34" charset="-34"/>
                        </a:rPr>
                        <a:t>% CANCELACIONES CON RESPCTO A LA VIGENCIA ANTERIOR</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99"/>
                    </a:solidFill>
                  </a:tcPr>
                </a:tc>
                <a:extLst>
                  <a:ext uri="{0D108BD9-81ED-4DB2-BD59-A6C34878D82A}">
                    <a16:rowId xmlns:a16="http://schemas.microsoft.com/office/drawing/2014/main" val="1852855917"/>
                  </a:ext>
                </a:extLst>
              </a:tr>
              <a:tr h="219075">
                <a:tc>
                  <a:txBody>
                    <a:bodyPr/>
                    <a:lstStyle/>
                    <a:p>
                      <a:pPr algn="ctr" fontAlgn="b"/>
                      <a:r>
                        <a:rPr lang="es-CO" sz="1100" b="0" i="0" u="none" strike="noStrike">
                          <a:solidFill>
                            <a:srgbClr val="000000"/>
                          </a:solidFill>
                          <a:effectLst/>
                          <a:latin typeface="Leelawadee UI" panose="020B0502040204020203" pitchFamily="34" charset="-34"/>
                          <a:cs typeface="Leelawadee UI" panose="020B0502040204020203" pitchFamily="34" charset="-34"/>
                        </a:rPr>
                        <a:t>873</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b"/>
                      <a:r>
                        <a:rPr lang="es-CO" sz="1100" b="0" i="0" u="none" strike="noStrike">
                          <a:solidFill>
                            <a:srgbClr val="000000"/>
                          </a:solidFill>
                          <a:effectLst/>
                          <a:latin typeface="Leelawadee UI" panose="020B0502040204020203" pitchFamily="34" charset="-34"/>
                          <a:cs typeface="Leelawadee UI" panose="020B0502040204020203" pitchFamily="34" charset="-34"/>
                        </a:rPr>
                        <a:t>667</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b"/>
                      <a:r>
                        <a:rPr lang="es-CO" sz="1100" b="0" i="0" u="none" strike="noStrike" dirty="0">
                          <a:solidFill>
                            <a:srgbClr val="000000"/>
                          </a:solidFill>
                          <a:effectLst/>
                          <a:latin typeface="Leelawadee UI" panose="020B0502040204020203" pitchFamily="34" charset="-34"/>
                          <a:cs typeface="Leelawadee UI" panose="020B0502040204020203" pitchFamily="34" charset="-34"/>
                        </a:rPr>
                        <a:t>130,88%</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1217049314"/>
                  </a:ext>
                </a:extLst>
              </a:tr>
            </a:tbl>
          </a:graphicData>
        </a:graphic>
      </p:graphicFrame>
    </p:spTree>
    <p:extLst>
      <p:ext uri="{BB962C8B-B14F-4D97-AF65-F5344CB8AC3E}">
        <p14:creationId xmlns:p14="http://schemas.microsoft.com/office/powerpoint/2010/main" val="2105424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0" y="0"/>
            <a:ext cx="12179809" cy="6858000"/>
          </a:xfrm>
          <a:prstGeom prst="rect">
            <a:avLst/>
          </a:prstGeom>
        </p:spPr>
      </p:pic>
      <p:sp>
        <p:nvSpPr>
          <p:cNvPr id="4" name="CuadroTexto 3">
            <a:extLst>
              <a:ext uri="{FF2B5EF4-FFF2-40B4-BE49-F238E27FC236}">
                <a16:creationId xmlns:a16="http://schemas.microsoft.com/office/drawing/2014/main" id="{5C71AAA5-88CA-4950-BFBA-BB8765E0C398}"/>
              </a:ext>
            </a:extLst>
          </p:cNvPr>
          <p:cNvSpPr txBox="1"/>
          <p:nvPr/>
        </p:nvSpPr>
        <p:spPr>
          <a:xfrm>
            <a:off x="2110071" y="157076"/>
            <a:ext cx="8367779" cy="2893100"/>
          </a:xfrm>
          <a:prstGeom prst="rect">
            <a:avLst/>
          </a:prstGeom>
          <a:noFill/>
        </p:spPr>
        <p:txBody>
          <a:bodyPr wrap="square">
            <a:spAutoFit/>
          </a:bodyPr>
          <a:lstStyle/>
          <a:p>
            <a:pPr algn="ctr" fontAlgn="base">
              <a:spcBef>
                <a:spcPct val="0"/>
              </a:spcBef>
              <a:spcAft>
                <a:spcPct val="0"/>
              </a:spcAft>
              <a:defRPr/>
            </a:pPr>
            <a:endParaRPr lang="es-CO" sz="3600" b="1" dirty="0">
              <a:solidFill>
                <a:srgbClr val="003399"/>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endParaRPr>
          </a:p>
          <a:p>
            <a:pPr algn="ctr" fontAlgn="base">
              <a:spcBef>
                <a:spcPct val="0"/>
              </a:spcBef>
              <a:spcAft>
                <a:spcPct val="0"/>
              </a:spcAft>
              <a:defRPr/>
            </a:pPr>
            <a:r>
              <a:rPr lang="es-CO" sz="3600" b="1" dirty="0">
                <a:solidFill>
                  <a:srgbClr val="003399"/>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SERVICIOS REGISTRALES</a:t>
            </a:r>
          </a:p>
          <a:p>
            <a:pPr algn="just" fontAlgn="base">
              <a:spcBef>
                <a:spcPct val="0"/>
              </a:spcBef>
              <a:spcAft>
                <a:spcPct val="0"/>
              </a:spcAft>
              <a:defRPr/>
            </a:pPr>
            <a:endParaRPr lang="es-CO" sz="3200" b="1" dirty="0">
              <a:solidFill>
                <a:srgbClr val="003399"/>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endParaRPr>
          </a:p>
          <a:p>
            <a:pPr algn="ctr" fontAlgn="base">
              <a:spcBef>
                <a:spcPct val="0"/>
              </a:spcBef>
              <a:spcAft>
                <a:spcPct val="0"/>
              </a:spcAft>
              <a:defRPr/>
            </a:pPr>
            <a:r>
              <a:rPr lang="es-ES" sz="2400" b="1" dirty="0">
                <a:solidFill>
                  <a:srgbClr val="003399"/>
                </a:solidFill>
                <a:latin typeface="Leelawadee UI" panose="020B0502040204020203" pitchFamily="34" charset="-34"/>
                <a:ea typeface="Tahoma" panose="020B0604030504040204" pitchFamily="34" charset="0"/>
                <a:cs typeface="Leelawadee UI" panose="020B0502040204020203" pitchFamily="34" charset="-34"/>
              </a:rPr>
              <a:t>COMPARATIVO MATRICULAS</a:t>
            </a:r>
          </a:p>
          <a:p>
            <a:pPr algn="ctr" fontAlgn="base">
              <a:spcBef>
                <a:spcPct val="0"/>
              </a:spcBef>
              <a:spcAft>
                <a:spcPct val="0"/>
              </a:spcAft>
              <a:defRPr/>
            </a:pPr>
            <a:endParaRPr lang="es-ES" sz="54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endParaRPr>
          </a:p>
        </p:txBody>
      </p:sp>
      <p:graphicFrame>
        <p:nvGraphicFramePr>
          <p:cNvPr id="3" name="Tabla 2">
            <a:extLst>
              <a:ext uri="{FF2B5EF4-FFF2-40B4-BE49-F238E27FC236}">
                <a16:creationId xmlns:a16="http://schemas.microsoft.com/office/drawing/2014/main" id="{FBA6A00C-0D2D-45FF-8BBB-90704D3412C5}"/>
              </a:ext>
            </a:extLst>
          </p:cNvPr>
          <p:cNvGraphicFramePr>
            <a:graphicFrameLocks noGrp="1"/>
          </p:cNvGraphicFramePr>
          <p:nvPr>
            <p:extLst>
              <p:ext uri="{D42A27DB-BD31-4B8C-83A1-F6EECF244321}">
                <p14:modId xmlns:p14="http://schemas.microsoft.com/office/powerpoint/2010/main" val="4172129762"/>
              </p:ext>
            </p:extLst>
          </p:nvPr>
        </p:nvGraphicFramePr>
        <p:xfrm>
          <a:off x="4160360" y="2950575"/>
          <a:ext cx="4267200" cy="857250"/>
        </p:xfrm>
        <a:graphic>
          <a:graphicData uri="http://schemas.openxmlformats.org/drawingml/2006/table">
            <a:tbl>
              <a:tblPr/>
              <a:tblGrid>
                <a:gridCol w="1383271">
                  <a:extLst>
                    <a:ext uri="{9D8B030D-6E8A-4147-A177-3AD203B41FA5}">
                      <a16:colId xmlns:a16="http://schemas.microsoft.com/office/drawing/2014/main" val="3784260795"/>
                    </a:ext>
                  </a:extLst>
                </a:gridCol>
                <a:gridCol w="1132632">
                  <a:extLst>
                    <a:ext uri="{9D8B030D-6E8A-4147-A177-3AD203B41FA5}">
                      <a16:colId xmlns:a16="http://schemas.microsoft.com/office/drawing/2014/main" val="447193401"/>
                    </a:ext>
                  </a:extLst>
                </a:gridCol>
                <a:gridCol w="1751297">
                  <a:extLst>
                    <a:ext uri="{9D8B030D-6E8A-4147-A177-3AD203B41FA5}">
                      <a16:colId xmlns:a16="http://schemas.microsoft.com/office/drawing/2014/main" val="2565487430"/>
                    </a:ext>
                  </a:extLst>
                </a:gridCol>
              </a:tblGrid>
              <a:tr h="638175">
                <a:tc>
                  <a:txBody>
                    <a:bodyPr/>
                    <a:lstStyle/>
                    <a:p>
                      <a:pPr algn="ctr" fontAlgn="ctr"/>
                      <a:r>
                        <a:rPr lang="es-CO" sz="1100" b="1" i="0" u="none" strike="noStrike">
                          <a:solidFill>
                            <a:srgbClr val="FFFFFF"/>
                          </a:solidFill>
                          <a:effectLst/>
                          <a:latin typeface="Leelawadee UI" panose="020B0502040204020203" pitchFamily="34" charset="-34"/>
                          <a:cs typeface="Leelawadee UI" panose="020B0502040204020203" pitchFamily="34" charset="-34"/>
                        </a:rPr>
                        <a:t>VIGENCIA ACTUAL</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99"/>
                    </a:solidFill>
                  </a:tcPr>
                </a:tc>
                <a:tc>
                  <a:txBody>
                    <a:bodyPr/>
                    <a:lstStyle/>
                    <a:p>
                      <a:pPr algn="ctr" fontAlgn="ctr"/>
                      <a:r>
                        <a:rPr lang="es-CO" sz="1100" b="1" i="0" u="none" strike="noStrike">
                          <a:solidFill>
                            <a:srgbClr val="FFFFFF"/>
                          </a:solidFill>
                          <a:effectLst/>
                          <a:latin typeface="Leelawadee UI" panose="020B0502040204020203" pitchFamily="34" charset="-34"/>
                          <a:cs typeface="Leelawadee UI" panose="020B0502040204020203" pitchFamily="34" charset="-34"/>
                        </a:rPr>
                        <a:t>VIGENCIA ANTERIOR</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99"/>
                    </a:solidFill>
                  </a:tcPr>
                </a:tc>
                <a:tc>
                  <a:txBody>
                    <a:bodyPr/>
                    <a:lstStyle/>
                    <a:p>
                      <a:pPr algn="ctr" fontAlgn="ctr"/>
                      <a:r>
                        <a:rPr lang="es-ES" sz="1100" b="1" i="0" u="none" strike="noStrike" dirty="0">
                          <a:solidFill>
                            <a:srgbClr val="FFFFFF"/>
                          </a:solidFill>
                          <a:effectLst/>
                          <a:latin typeface="Leelawadee UI" panose="020B0502040204020203" pitchFamily="34" charset="-34"/>
                          <a:cs typeface="Leelawadee UI" panose="020B0502040204020203" pitchFamily="34" charset="-34"/>
                        </a:rPr>
                        <a:t>% CANCELACIONES CON RESPECTO A LA VIGENCIA ANTERIOR</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99"/>
                    </a:solidFill>
                  </a:tcPr>
                </a:tc>
                <a:extLst>
                  <a:ext uri="{0D108BD9-81ED-4DB2-BD59-A6C34878D82A}">
                    <a16:rowId xmlns:a16="http://schemas.microsoft.com/office/drawing/2014/main" val="3157758060"/>
                  </a:ext>
                </a:extLst>
              </a:tr>
              <a:tr h="219075">
                <a:tc>
                  <a:txBody>
                    <a:bodyPr/>
                    <a:lstStyle/>
                    <a:p>
                      <a:pPr algn="ctr" fontAlgn="b"/>
                      <a:r>
                        <a:rPr lang="es-CO" sz="1100" b="0" i="0" u="none" strike="noStrike">
                          <a:solidFill>
                            <a:srgbClr val="000000"/>
                          </a:solidFill>
                          <a:effectLst/>
                          <a:latin typeface="Leelawadee UI" panose="020B0502040204020203" pitchFamily="34" charset="-34"/>
                          <a:cs typeface="Leelawadee UI" panose="020B0502040204020203" pitchFamily="34" charset="-34"/>
                        </a:rPr>
                        <a:t>794</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b"/>
                      <a:r>
                        <a:rPr lang="es-CO" sz="1100" b="0" i="0" u="none" strike="noStrike">
                          <a:solidFill>
                            <a:srgbClr val="000000"/>
                          </a:solidFill>
                          <a:effectLst/>
                          <a:latin typeface="Leelawadee UI" panose="020B0502040204020203" pitchFamily="34" charset="-34"/>
                          <a:cs typeface="Leelawadee UI" panose="020B0502040204020203" pitchFamily="34" charset="-34"/>
                        </a:rPr>
                        <a:t>1134</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b"/>
                      <a:r>
                        <a:rPr lang="es-CO" sz="1100" b="0" i="0" u="none" strike="noStrike" dirty="0">
                          <a:solidFill>
                            <a:srgbClr val="000000"/>
                          </a:solidFill>
                          <a:effectLst/>
                          <a:latin typeface="Leelawadee UI" panose="020B0502040204020203" pitchFamily="34" charset="-34"/>
                          <a:cs typeface="Leelawadee UI" panose="020B0502040204020203" pitchFamily="34" charset="-34"/>
                        </a:rPr>
                        <a:t>70,02%</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1452910426"/>
                  </a:ext>
                </a:extLst>
              </a:tr>
            </a:tbl>
          </a:graphicData>
        </a:graphic>
      </p:graphicFrame>
    </p:spTree>
    <p:extLst>
      <p:ext uri="{BB962C8B-B14F-4D97-AF65-F5344CB8AC3E}">
        <p14:creationId xmlns:p14="http://schemas.microsoft.com/office/powerpoint/2010/main" val="21214688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0" y="0"/>
            <a:ext cx="12179809" cy="6858000"/>
          </a:xfrm>
          <a:prstGeom prst="rect">
            <a:avLst/>
          </a:prstGeom>
        </p:spPr>
      </p:pic>
      <p:sp>
        <p:nvSpPr>
          <p:cNvPr id="6" name="CuadroTexto 5">
            <a:extLst>
              <a:ext uri="{FF2B5EF4-FFF2-40B4-BE49-F238E27FC236}">
                <a16:creationId xmlns:a16="http://schemas.microsoft.com/office/drawing/2014/main" id="{F0B9FB5D-913A-487E-BB65-D979CDC4F80F}"/>
              </a:ext>
            </a:extLst>
          </p:cNvPr>
          <p:cNvSpPr txBox="1"/>
          <p:nvPr/>
        </p:nvSpPr>
        <p:spPr>
          <a:xfrm>
            <a:off x="3133288" y="561954"/>
            <a:ext cx="6149130" cy="646331"/>
          </a:xfrm>
          <a:prstGeom prst="rect">
            <a:avLst/>
          </a:prstGeom>
          <a:noFill/>
        </p:spPr>
        <p:txBody>
          <a:bodyPr wrap="square">
            <a:spAutoFit/>
          </a:bodyPr>
          <a:lstStyle/>
          <a:p>
            <a:pPr algn="ctr"/>
            <a:r>
              <a:rPr lang="es-CO" sz="3600" b="1" dirty="0">
                <a:solidFill>
                  <a:srgbClr val="003399"/>
                </a:solidFill>
                <a:latin typeface="Leelawadee UI" panose="020B0502040204020203" pitchFamily="34" charset="-34"/>
                <a:cs typeface="Leelawadee UI" panose="020B0502040204020203" pitchFamily="34" charset="-34"/>
              </a:rPr>
              <a:t>FORMALIZACIÓN - CAE</a:t>
            </a:r>
          </a:p>
        </p:txBody>
      </p:sp>
      <p:sp>
        <p:nvSpPr>
          <p:cNvPr id="8" name="CuadroTexto 7">
            <a:extLst>
              <a:ext uri="{FF2B5EF4-FFF2-40B4-BE49-F238E27FC236}">
                <a16:creationId xmlns:a16="http://schemas.microsoft.com/office/drawing/2014/main" id="{C0F08286-E442-47D1-9553-B1B3F13C2593}"/>
              </a:ext>
            </a:extLst>
          </p:cNvPr>
          <p:cNvSpPr txBox="1"/>
          <p:nvPr/>
        </p:nvSpPr>
        <p:spPr>
          <a:xfrm>
            <a:off x="3133288" y="1333255"/>
            <a:ext cx="6149130" cy="2031325"/>
          </a:xfrm>
          <a:prstGeom prst="rect">
            <a:avLst/>
          </a:prstGeom>
          <a:noFill/>
        </p:spPr>
        <p:txBody>
          <a:bodyPr wrap="square">
            <a:spAutoFit/>
          </a:bodyPr>
          <a:lstStyle/>
          <a:p>
            <a:pPr algn="ctr"/>
            <a:r>
              <a:rPr lang="es-CO" b="1" dirty="0">
                <a:solidFill>
                  <a:srgbClr val="003399"/>
                </a:solidFill>
                <a:latin typeface="Leelawadee UI" panose="020B0502040204020203" pitchFamily="34" charset="-34"/>
                <a:cs typeface="Leelawadee UI" panose="020B0502040204020203" pitchFamily="34" charset="-34"/>
              </a:rPr>
              <a:t>CENTRO DE ATENCIÓN EMPRESARIAL-CAE </a:t>
            </a:r>
          </a:p>
          <a:p>
            <a:pPr algn="ctr"/>
            <a:endParaRPr lang="es-CO" b="1" dirty="0">
              <a:latin typeface="Leelawadee UI" panose="020B0502040204020203" pitchFamily="34" charset="-34"/>
              <a:cs typeface="Leelawadee UI" panose="020B0502040204020203" pitchFamily="34" charset="-34"/>
            </a:endParaRPr>
          </a:p>
          <a:p>
            <a:pPr algn="just"/>
            <a:r>
              <a:rPr lang="es-CO" dirty="0">
                <a:latin typeface="Leelawadee UI" panose="020B0502040204020203" pitchFamily="34" charset="-34"/>
                <a:cs typeface="Leelawadee UI" panose="020B0502040204020203" pitchFamily="34" charset="-34"/>
              </a:rPr>
              <a:t>El Centro de Atención Empresarial –CAE es la estrategia y principal aliado de los empresarios a la hora de crear empresa, el cual ha venido mejorando, siendo importante resaltar que también fue trasladado al 1er piso al área de atención a usuarios.  </a:t>
            </a:r>
          </a:p>
        </p:txBody>
      </p:sp>
      <p:graphicFrame>
        <p:nvGraphicFramePr>
          <p:cNvPr id="4" name="Tabla 3">
            <a:extLst>
              <a:ext uri="{FF2B5EF4-FFF2-40B4-BE49-F238E27FC236}">
                <a16:creationId xmlns:a16="http://schemas.microsoft.com/office/drawing/2014/main" id="{19F146D2-3E4E-4525-94A5-984A65E91710}"/>
              </a:ext>
            </a:extLst>
          </p:cNvPr>
          <p:cNvGraphicFramePr>
            <a:graphicFrameLocks noGrp="1"/>
          </p:cNvGraphicFramePr>
          <p:nvPr/>
        </p:nvGraphicFramePr>
        <p:xfrm>
          <a:off x="4013200" y="3677444"/>
          <a:ext cx="4165600" cy="647700"/>
        </p:xfrm>
        <a:graphic>
          <a:graphicData uri="http://schemas.openxmlformats.org/drawingml/2006/table">
            <a:tbl>
              <a:tblPr/>
              <a:tblGrid>
                <a:gridCol w="2641600">
                  <a:extLst>
                    <a:ext uri="{9D8B030D-6E8A-4147-A177-3AD203B41FA5}">
                      <a16:colId xmlns:a16="http://schemas.microsoft.com/office/drawing/2014/main" val="2681469912"/>
                    </a:ext>
                  </a:extLst>
                </a:gridCol>
                <a:gridCol w="762000">
                  <a:extLst>
                    <a:ext uri="{9D8B030D-6E8A-4147-A177-3AD203B41FA5}">
                      <a16:colId xmlns:a16="http://schemas.microsoft.com/office/drawing/2014/main" val="3137061105"/>
                    </a:ext>
                  </a:extLst>
                </a:gridCol>
                <a:gridCol w="762000">
                  <a:extLst>
                    <a:ext uri="{9D8B030D-6E8A-4147-A177-3AD203B41FA5}">
                      <a16:colId xmlns:a16="http://schemas.microsoft.com/office/drawing/2014/main" val="3158903124"/>
                    </a:ext>
                  </a:extLst>
                </a:gridCol>
              </a:tblGrid>
              <a:tr h="209550">
                <a:tc>
                  <a:txBody>
                    <a:bodyPr/>
                    <a:lstStyle/>
                    <a:p>
                      <a:pPr algn="l" fontAlgn="b"/>
                      <a:r>
                        <a:rPr lang="es-CO" sz="1100" b="1" i="0" u="none" strike="noStrike">
                          <a:solidFill>
                            <a:srgbClr val="000000"/>
                          </a:solidFill>
                          <a:effectLst/>
                          <a:latin typeface="Leelawadee UI" panose="020B0502040204020203" pitchFamily="34" charset="-34"/>
                          <a:cs typeface="Leelawadee UI" panose="020B0502040204020203" pitchFamily="34" charset="-34"/>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99"/>
                    </a:solidFill>
                  </a:tcPr>
                </a:tc>
                <a:tc>
                  <a:txBody>
                    <a:bodyPr/>
                    <a:lstStyle/>
                    <a:p>
                      <a:pPr algn="ctr" fontAlgn="b"/>
                      <a:r>
                        <a:rPr lang="es-CO" sz="1100" b="1" i="0" u="none" strike="noStrike">
                          <a:solidFill>
                            <a:srgbClr val="FFFFFF"/>
                          </a:solidFill>
                          <a:effectLst/>
                          <a:latin typeface="Leelawadee UI" panose="020B0502040204020203" pitchFamily="34" charset="-34"/>
                          <a:cs typeface="Leelawadee UI" panose="020B0502040204020203" pitchFamily="34" charset="-34"/>
                        </a:rPr>
                        <a:t>2020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99"/>
                    </a:solidFill>
                  </a:tcPr>
                </a:tc>
                <a:tc>
                  <a:txBody>
                    <a:bodyPr/>
                    <a:lstStyle/>
                    <a:p>
                      <a:pPr algn="ctr" fontAlgn="b"/>
                      <a:r>
                        <a:rPr lang="es-CO" sz="1100" b="1" i="0" u="none" strike="noStrike">
                          <a:solidFill>
                            <a:srgbClr val="FFFFFF"/>
                          </a:solidFill>
                          <a:effectLst/>
                          <a:latin typeface="Leelawadee UI" panose="020B0502040204020203" pitchFamily="34" charset="-34"/>
                          <a:cs typeface="Leelawadee UI" panose="020B0502040204020203" pitchFamily="34" charset="-34"/>
                        </a:rPr>
                        <a:t>2019</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99"/>
                    </a:solidFill>
                  </a:tcPr>
                </a:tc>
                <a:extLst>
                  <a:ext uri="{0D108BD9-81ED-4DB2-BD59-A6C34878D82A}">
                    <a16:rowId xmlns:a16="http://schemas.microsoft.com/office/drawing/2014/main" val="2215559310"/>
                  </a:ext>
                </a:extLst>
              </a:tr>
              <a:tr h="219075">
                <a:tc>
                  <a:txBody>
                    <a:bodyPr/>
                    <a:lstStyle/>
                    <a:p>
                      <a:pPr algn="ctr" fontAlgn="b"/>
                      <a:r>
                        <a:rPr lang="es-CO" sz="1100" b="0" i="0" u="none" strike="noStrike">
                          <a:solidFill>
                            <a:srgbClr val="000000"/>
                          </a:solidFill>
                          <a:effectLst/>
                          <a:latin typeface="Leelawadee UI" panose="020B0502040204020203" pitchFamily="34" charset="-34"/>
                          <a:cs typeface="Leelawadee UI" panose="020B0502040204020203" pitchFamily="34" charset="-34"/>
                        </a:rPr>
                        <a:t>ASESORIAS EN FORMALIZACIÓN</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b"/>
                      <a:r>
                        <a:rPr lang="es-CO" sz="1100" b="0" i="0" u="none" strike="noStrike">
                          <a:solidFill>
                            <a:srgbClr val="000000"/>
                          </a:solidFill>
                          <a:effectLst/>
                          <a:latin typeface="Leelawadee UI" panose="020B0502040204020203" pitchFamily="34" charset="-34"/>
                          <a:cs typeface="Leelawadee UI" panose="020B0502040204020203" pitchFamily="34" charset="-34"/>
                        </a:rPr>
                        <a:t>1352</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b"/>
                      <a:r>
                        <a:rPr lang="es-CO" sz="1100" b="0" i="0" u="none" strike="noStrike">
                          <a:solidFill>
                            <a:srgbClr val="000000"/>
                          </a:solidFill>
                          <a:effectLst/>
                          <a:latin typeface="Leelawadee UI" panose="020B0502040204020203" pitchFamily="34" charset="-34"/>
                          <a:cs typeface="Leelawadee UI" panose="020B0502040204020203" pitchFamily="34" charset="-34"/>
                        </a:rPr>
                        <a:t>1203</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2153857012"/>
                  </a:ext>
                </a:extLst>
              </a:tr>
              <a:tr h="219075">
                <a:tc>
                  <a:txBody>
                    <a:bodyPr/>
                    <a:lstStyle/>
                    <a:p>
                      <a:pPr algn="ctr" fontAlgn="b"/>
                      <a:r>
                        <a:rPr lang="es-CO" sz="1100" b="0" i="0" u="none" strike="noStrike">
                          <a:solidFill>
                            <a:srgbClr val="000000"/>
                          </a:solidFill>
                          <a:effectLst/>
                          <a:latin typeface="Leelawadee UI" panose="020B0502040204020203" pitchFamily="34" charset="-34"/>
                          <a:cs typeface="Leelawadee UI" panose="020B0502040204020203" pitchFamily="34" charset="-34"/>
                        </a:rPr>
                        <a:t>EMPRESAS FORMALIZADAS</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b"/>
                      <a:r>
                        <a:rPr lang="es-CO" sz="1100" b="0" i="0" u="none" strike="noStrike">
                          <a:solidFill>
                            <a:srgbClr val="000000"/>
                          </a:solidFill>
                          <a:effectLst/>
                          <a:latin typeface="Leelawadee UI" panose="020B0502040204020203" pitchFamily="34" charset="-34"/>
                          <a:cs typeface="Leelawadee UI" panose="020B0502040204020203" pitchFamily="34" charset="-34"/>
                        </a:rPr>
                        <a:t>794</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b"/>
                      <a:r>
                        <a:rPr lang="es-CO" sz="1100" b="0" i="0" u="none" strike="noStrike" dirty="0">
                          <a:solidFill>
                            <a:srgbClr val="000000"/>
                          </a:solidFill>
                          <a:effectLst/>
                          <a:latin typeface="Leelawadee UI" panose="020B0502040204020203" pitchFamily="34" charset="-34"/>
                          <a:cs typeface="Leelawadee UI" panose="020B0502040204020203" pitchFamily="34" charset="-34"/>
                        </a:rPr>
                        <a:t>550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2769158374"/>
                  </a:ext>
                </a:extLst>
              </a:tr>
            </a:tbl>
          </a:graphicData>
        </a:graphic>
      </p:graphicFrame>
    </p:spTree>
    <p:extLst>
      <p:ext uri="{BB962C8B-B14F-4D97-AF65-F5344CB8AC3E}">
        <p14:creationId xmlns:p14="http://schemas.microsoft.com/office/powerpoint/2010/main" val="25699101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0" y="0"/>
            <a:ext cx="12179809" cy="6858000"/>
          </a:xfrm>
          <a:prstGeom prst="rect">
            <a:avLst/>
          </a:prstGeom>
        </p:spPr>
      </p:pic>
      <p:sp>
        <p:nvSpPr>
          <p:cNvPr id="6" name="CuadroTexto 5">
            <a:extLst>
              <a:ext uri="{FF2B5EF4-FFF2-40B4-BE49-F238E27FC236}">
                <a16:creationId xmlns:a16="http://schemas.microsoft.com/office/drawing/2014/main" id="{F0B9FB5D-913A-487E-BB65-D979CDC4F80F}"/>
              </a:ext>
            </a:extLst>
          </p:cNvPr>
          <p:cNvSpPr txBox="1"/>
          <p:nvPr/>
        </p:nvSpPr>
        <p:spPr>
          <a:xfrm>
            <a:off x="3133288" y="561954"/>
            <a:ext cx="6149130" cy="646331"/>
          </a:xfrm>
          <a:prstGeom prst="rect">
            <a:avLst/>
          </a:prstGeom>
          <a:noFill/>
        </p:spPr>
        <p:txBody>
          <a:bodyPr wrap="square">
            <a:spAutoFit/>
          </a:bodyPr>
          <a:lstStyle/>
          <a:p>
            <a:pPr algn="ctr"/>
            <a:r>
              <a:rPr lang="es-CO" sz="3600" b="1" dirty="0">
                <a:solidFill>
                  <a:srgbClr val="003399"/>
                </a:solidFill>
                <a:latin typeface="Leelawadee UI" panose="020B0502040204020203" pitchFamily="34" charset="-34"/>
                <a:cs typeface="Leelawadee UI" panose="020B0502040204020203" pitchFamily="34" charset="-34"/>
              </a:rPr>
              <a:t>REVISIONES PREVIAS</a:t>
            </a:r>
          </a:p>
        </p:txBody>
      </p:sp>
      <p:sp>
        <p:nvSpPr>
          <p:cNvPr id="8" name="CuadroTexto 7">
            <a:extLst>
              <a:ext uri="{FF2B5EF4-FFF2-40B4-BE49-F238E27FC236}">
                <a16:creationId xmlns:a16="http://schemas.microsoft.com/office/drawing/2014/main" id="{C0F08286-E442-47D1-9553-B1B3F13C2593}"/>
              </a:ext>
            </a:extLst>
          </p:cNvPr>
          <p:cNvSpPr txBox="1"/>
          <p:nvPr/>
        </p:nvSpPr>
        <p:spPr>
          <a:xfrm>
            <a:off x="2114025" y="1333255"/>
            <a:ext cx="7734649" cy="1815882"/>
          </a:xfrm>
          <a:prstGeom prst="rect">
            <a:avLst/>
          </a:prstGeom>
          <a:noFill/>
        </p:spPr>
        <p:txBody>
          <a:bodyPr wrap="square">
            <a:spAutoFit/>
          </a:bodyPr>
          <a:lstStyle/>
          <a:p>
            <a:pPr algn="just"/>
            <a:r>
              <a:rPr lang="es-CO" sz="1400" dirty="0">
                <a:latin typeface="Leelawadee UI" panose="020B0502040204020203" pitchFamily="34" charset="-34"/>
                <a:ea typeface="Tahoma" panose="020B0604030504040204" pitchFamily="34" charset="0"/>
                <a:cs typeface="Leelawadee UI" panose="020B0502040204020203" pitchFamily="34" charset="-34"/>
              </a:rPr>
              <a:t>Este servicio que viene prestando nuestra Entidad por varios años, el cual se ha venido mejorando su prestación, estableciendo su procedimiento y control,  es una herramienta que consideramos de vital importancia con la cual se controla el número de devoluciones formales, el cual es voluntario, gratuito cuyo objetivo principal es conseguir que el usuario reciba una asesoría integral del trámite que pretende realizar en el que  se  indican las observaciones que se tienen sobre el documento procurando siempre que se trate de una única revisión, sin embargo, se viene trabajando en ello, a través de entrevistas con los usuarios en procura de la mejora continua. </a:t>
            </a:r>
          </a:p>
        </p:txBody>
      </p:sp>
      <p:graphicFrame>
        <p:nvGraphicFramePr>
          <p:cNvPr id="5" name="Tabla 4">
            <a:extLst>
              <a:ext uri="{FF2B5EF4-FFF2-40B4-BE49-F238E27FC236}">
                <a16:creationId xmlns:a16="http://schemas.microsoft.com/office/drawing/2014/main" id="{24827146-BB60-4966-8E15-86F0FD02518A}"/>
              </a:ext>
            </a:extLst>
          </p:cNvPr>
          <p:cNvGraphicFramePr>
            <a:graphicFrameLocks noGrp="1"/>
          </p:cNvGraphicFramePr>
          <p:nvPr>
            <p:extLst>
              <p:ext uri="{D42A27DB-BD31-4B8C-83A1-F6EECF244321}">
                <p14:modId xmlns:p14="http://schemas.microsoft.com/office/powerpoint/2010/main" val="1109361917"/>
              </p:ext>
            </p:extLst>
          </p:nvPr>
        </p:nvGraphicFramePr>
        <p:xfrm>
          <a:off x="4007104" y="3610812"/>
          <a:ext cx="4165600" cy="428625"/>
        </p:xfrm>
        <a:graphic>
          <a:graphicData uri="http://schemas.openxmlformats.org/drawingml/2006/table">
            <a:tbl>
              <a:tblPr/>
              <a:tblGrid>
                <a:gridCol w="2641600">
                  <a:extLst>
                    <a:ext uri="{9D8B030D-6E8A-4147-A177-3AD203B41FA5}">
                      <a16:colId xmlns:a16="http://schemas.microsoft.com/office/drawing/2014/main" val="952502909"/>
                    </a:ext>
                  </a:extLst>
                </a:gridCol>
                <a:gridCol w="762000">
                  <a:extLst>
                    <a:ext uri="{9D8B030D-6E8A-4147-A177-3AD203B41FA5}">
                      <a16:colId xmlns:a16="http://schemas.microsoft.com/office/drawing/2014/main" val="522868691"/>
                    </a:ext>
                  </a:extLst>
                </a:gridCol>
                <a:gridCol w="762000">
                  <a:extLst>
                    <a:ext uri="{9D8B030D-6E8A-4147-A177-3AD203B41FA5}">
                      <a16:colId xmlns:a16="http://schemas.microsoft.com/office/drawing/2014/main" val="719649662"/>
                    </a:ext>
                  </a:extLst>
                </a:gridCol>
              </a:tblGrid>
              <a:tr h="209550">
                <a:tc>
                  <a:txBody>
                    <a:bodyPr/>
                    <a:lstStyle/>
                    <a:p>
                      <a:pPr algn="l" fontAlgn="b"/>
                      <a:r>
                        <a:rPr lang="es-CO" sz="1100" b="1" i="0" u="none" strike="noStrike" dirty="0">
                          <a:solidFill>
                            <a:srgbClr val="000000"/>
                          </a:solidFill>
                          <a:effectLst/>
                          <a:latin typeface="Leelawadee UI" panose="020B0502040204020203" pitchFamily="34" charset="-34"/>
                          <a:cs typeface="Leelawadee UI" panose="020B0502040204020203" pitchFamily="34" charset="-34"/>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99"/>
                    </a:solidFill>
                  </a:tcPr>
                </a:tc>
                <a:tc>
                  <a:txBody>
                    <a:bodyPr/>
                    <a:lstStyle/>
                    <a:p>
                      <a:pPr algn="ctr" fontAlgn="b"/>
                      <a:r>
                        <a:rPr lang="es-CO" sz="1100" b="1" i="0" u="none" strike="noStrike">
                          <a:solidFill>
                            <a:srgbClr val="FFFFFF"/>
                          </a:solidFill>
                          <a:effectLst/>
                          <a:latin typeface="Leelawadee UI" panose="020B0502040204020203" pitchFamily="34" charset="-34"/>
                          <a:cs typeface="Leelawadee UI" panose="020B0502040204020203" pitchFamily="34" charset="-34"/>
                        </a:rPr>
                        <a:t>2020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99"/>
                    </a:solidFill>
                  </a:tcPr>
                </a:tc>
                <a:tc>
                  <a:txBody>
                    <a:bodyPr/>
                    <a:lstStyle/>
                    <a:p>
                      <a:pPr algn="ctr" fontAlgn="b"/>
                      <a:r>
                        <a:rPr lang="es-CO" sz="1100" b="1" i="0" u="none" strike="noStrike">
                          <a:solidFill>
                            <a:srgbClr val="FFFFFF"/>
                          </a:solidFill>
                          <a:effectLst/>
                          <a:latin typeface="Leelawadee UI" panose="020B0502040204020203" pitchFamily="34" charset="-34"/>
                          <a:cs typeface="Leelawadee UI" panose="020B0502040204020203" pitchFamily="34" charset="-34"/>
                        </a:rPr>
                        <a:t>2019</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99"/>
                    </a:solidFill>
                  </a:tcPr>
                </a:tc>
                <a:extLst>
                  <a:ext uri="{0D108BD9-81ED-4DB2-BD59-A6C34878D82A}">
                    <a16:rowId xmlns:a16="http://schemas.microsoft.com/office/drawing/2014/main" val="3354285546"/>
                  </a:ext>
                </a:extLst>
              </a:tr>
              <a:tr h="219075">
                <a:tc>
                  <a:txBody>
                    <a:bodyPr/>
                    <a:lstStyle/>
                    <a:p>
                      <a:pPr algn="ctr" fontAlgn="b"/>
                      <a:r>
                        <a:rPr lang="es-CO" sz="1100" b="0" i="0" u="none" strike="noStrike">
                          <a:solidFill>
                            <a:srgbClr val="000000"/>
                          </a:solidFill>
                          <a:effectLst/>
                          <a:latin typeface="Leelawadee UI" panose="020B0502040204020203" pitchFamily="34" charset="-34"/>
                          <a:cs typeface="Leelawadee UI" panose="020B0502040204020203" pitchFamily="34" charset="-34"/>
                        </a:rPr>
                        <a:t>REVISIONES PREVIAS</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b"/>
                      <a:r>
                        <a:rPr lang="es-CO" sz="1100" b="0" i="0" u="none" strike="noStrike">
                          <a:solidFill>
                            <a:srgbClr val="000000"/>
                          </a:solidFill>
                          <a:effectLst/>
                          <a:latin typeface="Leelawadee UI" panose="020B0502040204020203" pitchFamily="34" charset="-34"/>
                          <a:cs typeface="Leelawadee UI" panose="020B0502040204020203" pitchFamily="34" charset="-34"/>
                        </a:rPr>
                        <a:t>996</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b"/>
                      <a:r>
                        <a:rPr lang="es-CO" sz="1100" b="0" i="0" u="none" strike="noStrike" dirty="0">
                          <a:solidFill>
                            <a:srgbClr val="000000"/>
                          </a:solidFill>
                          <a:effectLst/>
                          <a:latin typeface="Leelawadee UI" panose="020B0502040204020203" pitchFamily="34" charset="-34"/>
                          <a:cs typeface="Leelawadee UI" panose="020B0502040204020203" pitchFamily="34" charset="-34"/>
                        </a:rPr>
                        <a:t>1203</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1856029263"/>
                  </a:ext>
                </a:extLst>
              </a:tr>
            </a:tbl>
          </a:graphicData>
        </a:graphic>
      </p:graphicFrame>
    </p:spTree>
    <p:extLst>
      <p:ext uri="{BB962C8B-B14F-4D97-AF65-F5344CB8AC3E}">
        <p14:creationId xmlns:p14="http://schemas.microsoft.com/office/powerpoint/2010/main" val="34791238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0" y="0"/>
            <a:ext cx="12179809" cy="6858000"/>
          </a:xfrm>
          <a:prstGeom prst="rect">
            <a:avLst/>
          </a:prstGeom>
        </p:spPr>
      </p:pic>
      <p:sp>
        <p:nvSpPr>
          <p:cNvPr id="6" name="CuadroTexto 5">
            <a:extLst>
              <a:ext uri="{FF2B5EF4-FFF2-40B4-BE49-F238E27FC236}">
                <a16:creationId xmlns:a16="http://schemas.microsoft.com/office/drawing/2014/main" id="{F0B9FB5D-913A-487E-BB65-D979CDC4F80F}"/>
              </a:ext>
            </a:extLst>
          </p:cNvPr>
          <p:cNvSpPr txBox="1"/>
          <p:nvPr/>
        </p:nvSpPr>
        <p:spPr>
          <a:xfrm>
            <a:off x="3133288" y="561954"/>
            <a:ext cx="6149130" cy="646331"/>
          </a:xfrm>
          <a:prstGeom prst="rect">
            <a:avLst/>
          </a:prstGeom>
          <a:noFill/>
        </p:spPr>
        <p:txBody>
          <a:bodyPr wrap="square">
            <a:spAutoFit/>
          </a:bodyPr>
          <a:lstStyle/>
          <a:p>
            <a:pPr algn="ctr"/>
            <a:r>
              <a:rPr lang="es-CO" sz="36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rPr>
              <a:t>REGISTROS PÚBLICOS</a:t>
            </a:r>
          </a:p>
        </p:txBody>
      </p:sp>
      <p:sp>
        <p:nvSpPr>
          <p:cNvPr id="7" name="CuadroTexto 6">
            <a:extLst>
              <a:ext uri="{FF2B5EF4-FFF2-40B4-BE49-F238E27FC236}">
                <a16:creationId xmlns:a16="http://schemas.microsoft.com/office/drawing/2014/main" id="{52B444B2-B48C-4E9D-AA93-36A2D526BA5D}"/>
              </a:ext>
            </a:extLst>
          </p:cNvPr>
          <p:cNvSpPr txBox="1"/>
          <p:nvPr/>
        </p:nvSpPr>
        <p:spPr>
          <a:xfrm>
            <a:off x="3015339" y="1597426"/>
            <a:ext cx="6149130" cy="2554545"/>
          </a:xfrm>
          <a:prstGeom prst="rect">
            <a:avLst/>
          </a:prstGeom>
          <a:noFill/>
        </p:spPr>
        <p:txBody>
          <a:bodyPr wrap="square">
            <a:spAutoFit/>
          </a:bodyPr>
          <a:lstStyle/>
          <a:p>
            <a:pPr algn="ctr"/>
            <a:r>
              <a:rPr lang="es-CO" sz="1800" dirty="0">
                <a:latin typeface="Leelawadee UI" panose="020B0502040204020203" pitchFamily="34" charset="-34"/>
                <a:cs typeface="Leelawadee UI" panose="020B0502040204020203" pitchFamily="34" charset="-34"/>
              </a:rPr>
              <a:t> </a:t>
            </a:r>
            <a:r>
              <a:rPr lang="es-CO" sz="2000" dirty="0">
                <a:latin typeface="Leelawadee UI" panose="020B0502040204020203" pitchFamily="34" charset="-34"/>
                <a:ea typeface="Tahoma" panose="020B0604030504040204" pitchFamily="34" charset="0"/>
                <a:cs typeface="Leelawadee UI" panose="020B0502040204020203" pitchFamily="34" charset="-34"/>
              </a:rPr>
              <a:t>Por delegación legal, los registros públicos que adelantan las Cámaras de Comercio son:</a:t>
            </a:r>
          </a:p>
          <a:p>
            <a:pPr algn="just"/>
            <a:endParaRPr lang="es-CO" sz="2000" b="1" dirty="0">
              <a:solidFill>
                <a:schemeClr val="accent5">
                  <a:lumMod val="75000"/>
                </a:schemeClr>
              </a:solidFill>
              <a:latin typeface="Leelawadee UI" panose="020B0502040204020203" pitchFamily="34" charset="-34"/>
              <a:ea typeface="Tahoma" panose="020B0604030504040204" pitchFamily="34" charset="0"/>
              <a:cs typeface="Leelawadee UI" panose="020B0502040204020203" pitchFamily="34" charset="-34"/>
            </a:endParaRPr>
          </a:p>
          <a:p>
            <a:pPr marL="342900" indent="-342900" algn="ctr">
              <a:buFont typeface="Wingdings" panose="05000000000000000000" pitchFamily="2" charset="2"/>
              <a:buChar char="q"/>
            </a:pPr>
            <a:r>
              <a:rPr lang="es-CO" sz="2000" dirty="0">
                <a:latin typeface="Leelawadee UI" panose="020B0502040204020203" pitchFamily="34" charset="-34"/>
                <a:ea typeface="Tahoma" panose="020B0604030504040204" pitchFamily="34" charset="0"/>
                <a:cs typeface="Leelawadee UI" panose="020B0502040204020203" pitchFamily="34" charset="-34"/>
              </a:rPr>
              <a:t> REGISTRO MERCANTIL</a:t>
            </a:r>
          </a:p>
          <a:p>
            <a:pPr marL="342900" indent="-342900" algn="ctr">
              <a:buFont typeface="Wingdings" panose="05000000000000000000" pitchFamily="2" charset="2"/>
              <a:buChar char="q"/>
            </a:pPr>
            <a:r>
              <a:rPr lang="es-CO" sz="2000" dirty="0">
                <a:latin typeface="Leelawadee UI" panose="020B0502040204020203" pitchFamily="34" charset="-34"/>
                <a:ea typeface="Tahoma" panose="020B0604030504040204" pitchFamily="34" charset="0"/>
                <a:cs typeface="Leelawadee UI" panose="020B0502040204020203" pitchFamily="34" charset="-34"/>
              </a:rPr>
              <a:t> REGISTRO DE ESAL</a:t>
            </a:r>
          </a:p>
          <a:p>
            <a:pPr marL="342900" indent="-342900" algn="ctr">
              <a:buFont typeface="Wingdings" panose="05000000000000000000" pitchFamily="2" charset="2"/>
              <a:buChar char="q"/>
            </a:pPr>
            <a:r>
              <a:rPr lang="es-CO" sz="2000" dirty="0">
                <a:latin typeface="Leelawadee UI" panose="020B0502040204020203" pitchFamily="34" charset="-34"/>
                <a:ea typeface="Tahoma" panose="020B0604030504040204" pitchFamily="34" charset="0"/>
                <a:cs typeface="Leelawadee UI" panose="020B0502040204020203" pitchFamily="34" charset="-34"/>
              </a:rPr>
              <a:t> REGISTRO ÚNICO DE PROPONENTES</a:t>
            </a:r>
          </a:p>
          <a:p>
            <a:pPr marL="342900" indent="-342900" algn="ctr">
              <a:buFont typeface="Wingdings" panose="05000000000000000000" pitchFamily="2" charset="2"/>
              <a:buChar char="q"/>
            </a:pPr>
            <a:r>
              <a:rPr lang="es-CO" sz="2000" dirty="0">
                <a:latin typeface="Leelawadee UI" panose="020B0502040204020203" pitchFamily="34" charset="-34"/>
                <a:ea typeface="Tahoma" panose="020B0604030504040204" pitchFamily="34" charset="0"/>
                <a:cs typeface="Leelawadee UI" panose="020B0502040204020203" pitchFamily="34" charset="-34"/>
              </a:rPr>
              <a:t> REGISTRO NACIONAL DE TURISMO</a:t>
            </a:r>
          </a:p>
          <a:p>
            <a:pPr marL="342900" indent="-342900" algn="ctr">
              <a:buFont typeface="Wingdings" panose="05000000000000000000" pitchFamily="2" charset="2"/>
              <a:buChar char="q"/>
            </a:pPr>
            <a:r>
              <a:rPr lang="es-CO" sz="2000" dirty="0">
                <a:latin typeface="Leelawadee UI" panose="020B0502040204020203" pitchFamily="34" charset="-34"/>
                <a:ea typeface="Tahoma" panose="020B0604030504040204" pitchFamily="34" charset="0"/>
                <a:cs typeface="Leelawadee UI" panose="020B0502040204020203" pitchFamily="34" charset="-34"/>
              </a:rPr>
              <a:t> RUNEOL </a:t>
            </a:r>
          </a:p>
        </p:txBody>
      </p:sp>
    </p:spTree>
    <p:extLst>
      <p:ext uri="{BB962C8B-B14F-4D97-AF65-F5344CB8AC3E}">
        <p14:creationId xmlns:p14="http://schemas.microsoft.com/office/powerpoint/2010/main" val="15159409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0" y="0"/>
            <a:ext cx="12179809" cy="6858000"/>
          </a:xfrm>
          <a:prstGeom prst="rect">
            <a:avLst/>
          </a:prstGeom>
        </p:spPr>
      </p:pic>
      <p:sp>
        <p:nvSpPr>
          <p:cNvPr id="6" name="CuadroTexto 5">
            <a:extLst>
              <a:ext uri="{FF2B5EF4-FFF2-40B4-BE49-F238E27FC236}">
                <a16:creationId xmlns:a16="http://schemas.microsoft.com/office/drawing/2014/main" id="{F0B9FB5D-913A-487E-BB65-D979CDC4F80F}"/>
              </a:ext>
            </a:extLst>
          </p:cNvPr>
          <p:cNvSpPr txBox="1"/>
          <p:nvPr/>
        </p:nvSpPr>
        <p:spPr>
          <a:xfrm>
            <a:off x="1786855" y="352230"/>
            <a:ext cx="9076887" cy="707886"/>
          </a:xfrm>
          <a:prstGeom prst="rect">
            <a:avLst/>
          </a:prstGeom>
          <a:noFill/>
        </p:spPr>
        <p:txBody>
          <a:bodyPr wrap="square">
            <a:spAutoFit/>
          </a:bodyPr>
          <a:lstStyle/>
          <a:p>
            <a:pPr algn="ctr"/>
            <a:r>
              <a:rPr lang="es-CO" altLang="es-CO" sz="2000" b="1" dirty="0">
                <a:solidFill>
                  <a:srgbClr val="003399"/>
                </a:solidFill>
                <a:effectLst>
                  <a:outerShdw blurRad="38100" dist="38100" dir="2700000" algn="tl">
                    <a:srgbClr val="000000">
                      <a:alpha val="43137"/>
                    </a:srgbClr>
                  </a:outerShdw>
                </a:effectLst>
                <a:latin typeface="Leelawadee UI" panose="020B0502040204020203" pitchFamily="34" charset="-34"/>
                <a:ea typeface="Calibri" panose="020F0502020204030204" pitchFamily="34" charset="0"/>
                <a:cs typeface="Leelawadee UI" panose="020B0502040204020203" pitchFamily="34" charset="-34"/>
              </a:rPr>
              <a:t>COMPARATIVO, RENOVADOS Y CANCELADOS DE 2020 y 2019 DEL REGISTRO MERCANTIL Y ENTIDADES SIN ANIMO DE LUCRO</a:t>
            </a:r>
            <a:endParaRPr lang="es-CO" sz="20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endParaRPr>
          </a:p>
        </p:txBody>
      </p:sp>
      <p:graphicFrame>
        <p:nvGraphicFramePr>
          <p:cNvPr id="5" name="Gráfico 4">
            <a:extLst>
              <a:ext uri="{FF2B5EF4-FFF2-40B4-BE49-F238E27FC236}">
                <a16:creationId xmlns:a16="http://schemas.microsoft.com/office/drawing/2014/main" id="{4A5AAD16-468F-4646-A730-2D1C5738127E}"/>
              </a:ext>
            </a:extLst>
          </p:cNvPr>
          <p:cNvGraphicFramePr>
            <a:graphicFrameLocks/>
          </p:cNvGraphicFramePr>
          <p:nvPr>
            <p:extLst>
              <p:ext uri="{D42A27DB-BD31-4B8C-83A1-F6EECF244321}">
                <p14:modId xmlns:p14="http://schemas.microsoft.com/office/powerpoint/2010/main" val="83492203"/>
              </p:ext>
            </p:extLst>
          </p:nvPr>
        </p:nvGraphicFramePr>
        <p:xfrm>
          <a:off x="3902278" y="1215858"/>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Tabla 2">
            <a:extLst>
              <a:ext uri="{FF2B5EF4-FFF2-40B4-BE49-F238E27FC236}">
                <a16:creationId xmlns:a16="http://schemas.microsoft.com/office/drawing/2014/main" id="{8C2178EF-4E5B-46E3-A980-CD0A7F667006}"/>
              </a:ext>
            </a:extLst>
          </p:cNvPr>
          <p:cNvGraphicFramePr>
            <a:graphicFrameLocks noGrp="1"/>
          </p:cNvGraphicFramePr>
          <p:nvPr>
            <p:extLst>
              <p:ext uri="{D42A27DB-BD31-4B8C-83A1-F6EECF244321}">
                <p14:modId xmlns:p14="http://schemas.microsoft.com/office/powerpoint/2010/main" val="1133546120"/>
              </p:ext>
            </p:extLst>
          </p:nvPr>
        </p:nvGraphicFramePr>
        <p:xfrm>
          <a:off x="4543628" y="4114800"/>
          <a:ext cx="3289300" cy="876300"/>
        </p:xfrm>
        <a:graphic>
          <a:graphicData uri="http://schemas.openxmlformats.org/drawingml/2006/table">
            <a:tbl>
              <a:tblPr/>
              <a:tblGrid>
                <a:gridCol w="1003300">
                  <a:extLst>
                    <a:ext uri="{9D8B030D-6E8A-4147-A177-3AD203B41FA5}">
                      <a16:colId xmlns:a16="http://schemas.microsoft.com/office/drawing/2014/main" val="2709806343"/>
                    </a:ext>
                  </a:extLst>
                </a:gridCol>
                <a:gridCol w="762000">
                  <a:extLst>
                    <a:ext uri="{9D8B030D-6E8A-4147-A177-3AD203B41FA5}">
                      <a16:colId xmlns:a16="http://schemas.microsoft.com/office/drawing/2014/main" val="669942408"/>
                    </a:ext>
                  </a:extLst>
                </a:gridCol>
                <a:gridCol w="762000">
                  <a:extLst>
                    <a:ext uri="{9D8B030D-6E8A-4147-A177-3AD203B41FA5}">
                      <a16:colId xmlns:a16="http://schemas.microsoft.com/office/drawing/2014/main" val="1106627905"/>
                    </a:ext>
                  </a:extLst>
                </a:gridCol>
                <a:gridCol w="762000">
                  <a:extLst>
                    <a:ext uri="{9D8B030D-6E8A-4147-A177-3AD203B41FA5}">
                      <a16:colId xmlns:a16="http://schemas.microsoft.com/office/drawing/2014/main" val="2363959586"/>
                    </a:ext>
                  </a:extLst>
                </a:gridCol>
              </a:tblGrid>
              <a:tr h="219075">
                <a:tc>
                  <a:txBody>
                    <a:bodyPr/>
                    <a:lstStyle/>
                    <a:p>
                      <a:pPr algn="ctr" fontAlgn="b"/>
                      <a:r>
                        <a:rPr lang="es-CO" sz="1100" b="0" i="0" u="none" strike="noStrike">
                          <a:solidFill>
                            <a:srgbClr val="FFFFFF"/>
                          </a:solidFill>
                          <a:effectLst/>
                          <a:latin typeface="Leelawadee UI" panose="020B0502040204020203" pitchFamily="34" charset="-34"/>
                          <a:cs typeface="Leelawadee UI" panose="020B0502040204020203" pitchFamily="34" charset="-34"/>
                        </a:rPr>
                        <a:t>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99"/>
                    </a:solidFill>
                  </a:tcPr>
                </a:tc>
                <a:tc>
                  <a:txBody>
                    <a:bodyPr/>
                    <a:lstStyle/>
                    <a:p>
                      <a:pPr algn="ctr" fontAlgn="b"/>
                      <a:r>
                        <a:rPr lang="es-CO" sz="1100" b="1" i="0" u="none" strike="noStrike">
                          <a:solidFill>
                            <a:srgbClr val="FFFFFF"/>
                          </a:solidFill>
                          <a:effectLst/>
                          <a:latin typeface="Leelawadee UI" panose="020B0502040204020203" pitchFamily="34" charset="-34"/>
                          <a:cs typeface="Leelawadee UI" panose="020B0502040204020203" pitchFamily="34" charset="-34"/>
                        </a:rPr>
                        <a:t>2020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99"/>
                    </a:solidFill>
                  </a:tcPr>
                </a:tc>
                <a:tc>
                  <a:txBody>
                    <a:bodyPr/>
                    <a:lstStyle/>
                    <a:p>
                      <a:pPr algn="ctr" fontAlgn="b"/>
                      <a:r>
                        <a:rPr lang="es-CO" sz="1100" b="1" i="0" u="none" strike="noStrike">
                          <a:solidFill>
                            <a:srgbClr val="FFFFFF"/>
                          </a:solidFill>
                          <a:effectLst/>
                          <a:latin typeface="Leelawadee UI" panose="020B0502040204020203" pitchFamily="34" charset="-34"/>
                          <a:cs typeface="Leelawadee UI" panose="020B0502040204020203" pitchFamily="34" charset="-34"/>
                        </a:rPr>
                        <a:t>2019</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99"/>
                    </a:solidFill>
                  </a:tcPr>
                </a:tc>
                <a:tc>
                  <a:txBody>
                    <a:bodyPr/>
                    <a:lstStyle/>
                    <a:p>
                      <a:pPr algn="ctr" fontAlgn="b"/>
                      <a:r>
                        <a:rPr lang="es-CO" sz="1100" b="1" i="0" u="none" strike="noStrike">
                          <a:solidFill>
                            <a:srgbClr val="FFFFFF"/>
                          </a:solidFill>
                          <a:effectLst/>
                          <a:latin typeface="Leelawadee UI" panose="020B0502040204020203" pitchFamily="34" charset="-34"/>
                          <a:cs typeface="Leelawadee UI" panose="020B0502040204020203" pitchFamily="34" charset="-34"/>
                        </a:rPr>
                        <a:t>Variación</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99"/>
                    </a:solidFill>
                  </a:tcPr>
                </a:tc>
                <a:extLst>
                  <a:ext uri="{0D108BD9-81ED-4DB2-BD59-A6C34878D82A}">
                    <a16:rowId xmlns:a16="http://schemas.microsoft.com/office/drawing/2014/main" val="3539523157"/>
                  </a:ext>
                </a:extLst>
              </a:tr>
              <a:tr h="219075">
                <a:tc>
                  <a:txBody>
                    <a:bodyPr/>
                    <a:lstStyle/>
                    <a:p>
                      <a:pPr algn="ctr" fontAlgn="b"/>
                      <a:r>
                        <a:rPr lang="es-CO" sz="1100" b="0" i="0" u="none" strike="noStrike">
                          <a:solidFill>
                            <a:srgbClr val="000000"/>
                          </a:solidFill>
                          <a:effectLst/>
                          <a:latin typeface="Leelawadee UI" panose="020B0502040204020203" pitchFamily="34" charset="-34"/>
                          <a:cs typeface="Leelawadee UI" panose="020B0502040204020203" pitchFamily="34" charset="-34"/>
                        </a:rPr>
                        <a:t>Matriculados</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b"/>
                      <a:r>
                        <a:rPr lang="es-CO" sz="1100" b="0" i="0" u="none" strike="noStrike">
                          <a:solidFill>
                            <a:srgbClr val="000000"/>
                          </a:solidFill>
                          <a:effectLst/>
                          <a:latin typeface="Leelawadee UI" panose="020B0502040204020203" pitchFamily="34" charset="-34"/>
                          <a:cs typeface="Leelawadee UI" panose="020B0502040204020203" pitchFamily="34" charset="-34"/>
                        </a:rPr>
                        <a:t>794</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b"/>
                      <a:r>
                        <a:rPr lang="es-CO" sz="1100" b="0" i="0" u="none" strike="noStrike">
                          <a:solidFill>
                            <a:srgbClr val="000000"/>
                          </a:solidFill>
                          <a:effectLst/>
                          <a:latin typeface="Leelawadee UI" panose="020B0502040204020203" pitchFamily="34" charset="-34"/>
                          <a:cs typeface="Leelawadee UI" panose="020B0502040204020203" pitchFamily="34" charset="-34"/>
                        </a:rPr>
                        <a:t>1138</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b"/>
                      <a:r>
                        <a:rPr lang="es-CO" sz="1100" b="0" i="0" u="none" strike="noStrike">
                          <a:solidFill>
                            <a:srgbClr val="000000"/>
                          </a:solidFill>
                          <a:effectLst/>
                          <a:latin typeface="Leelawadee UI" panose="020B0502040204020203" pitchFamily="34" charset="-34"/>
                          <a:cs typeface="Leelawadee UI" panose="020B0502040204020203" pitchFamily="34" charset="-34"/>
                        </a:rPr>
                        <a:t>-344</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1631999649"/>
                  </a:ext>
                </a:extLst>
              </a:tr>
              <a:tr h="219075">
                <a:tc>
                  <a:txBody>
                    <a:bodyPr/>
                    <a:lstStyle/>
                    <a:p>
                      <a:pPr algn="ctr" fontAlgn="b"/>
                      <a:r>
                        <a:rPr lang="es-CO" sz="1100" b="0" i="0" u="none" strike="noStrike">
                          <a:solidFill>
                            <a:srgbClr val="000000"/>
                          </a:solidFill>
                          <a:effectLst/>
                          <a:latin typeface="Leelawadee UI" panose="020B0502040204020203" pitchFamily="34" charset="-34"/>
                          <a:cs typeface="Leelawadee UI" panose="020B0502040204020203" pitchFamily="34" charset="-34"/>
                        </a:rPr>
                        <a:t>Renovados</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b"/>
                      <a:r>
                        <a:rPr lang="es-CO" sz="1100" b="0" i="0" u="none" strike="noStrike">
                          <a:solidFill>
                            <a:srgbClr val="000000"/>
                          </a:solidFill>
                          <a:effectLst/>
                          <a:latin typeface="Leelawadee UI" panose="020B0502040204020203" pitchFamily="34" charset="-34"/>
                          <a:cs typeface="Leelawadee UI" panose="020B0502040204020203" pitchFamily="34" charset="-34"/>
                        </a:rPr>
                        <a:t>6911</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b"/>
                      <a:r>
                        <a:rPr lang="es-CO" sz="1100" b="0" i="0" u="none" strike="noStrike">
                          <a:solidFill>
                            <a:srgbClr val="000000"/>
                          </a:solidFill>
                          <a:effectLst/>
                          <a:latin typeface="Leelawadee UI" panose="020B0502040204020203" pitchFamily="34" charset="-34"/>
                          <a:cs typeface="Leelawadee UI" panose="020B0502040204020203" pitchFamily="34" charset="-34"/>
                        </a:rPr>
                        <a:t>7792</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b"/>
                      <a:r>
                        <a:rPr lang="es-CO" sz="1100" b="0" i="0" u="none" strike="noStrike">
                          <a:solidFill>
                            <a:srgbClr val="000000"/>
                          </a:solidFill>
                          <a:effectLst/>
                          <a:latin typeface="Leelawadee UI" panose="020B0502040204020203" pitchFamily="34" charset="-34"/>
                          <a:cs typeface="Leelawadee UI" panose="020B0502040204020203" pitchFamily="34" charset="-34"/>
                        </a:rPr>
                        <a:t>-881</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2438686208"/>
                  </a:ext>
                </a:extLst>
              </a:tr>
              <a:tr h="219075">
                <a:tc>
                  <a:txBody>
                    <a:bodyPr/>
                    <a:lstStyle/>
                    <a:p>
                      <a:pPr algn="ctr" fontAlgn="b"/>
                      <a:r>
                        <a:rPr lang="es-CO" sz="1100" b="0" i="0" u="none" strike="noStrike">
                          <a:solidFill>
                            <a:srgbClr val="000000"/>
                          </a:solidFill>
                          <a:effectLst/>
                          <a:latin typeface="Leelawadee UI" panose="020B0502040204020203" pitchFamily="34" charset="-34"/>
                          <a:cs typeface="Leelawadee UI" panose="020B0502040204020203" pitchFamily="34" charset="-34"/>
                        </a:rPr>
                        <a:t>Cancelados</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b"/>
                      <a:r>
                        <a:rPr lang="es-CO" sz="1100" b="0" i="0" u="none" strike="noStrike">
                          <a:solidFill>
                            <a:srgbClr val="000000"/>
                          </a:solidFill>
                          <a:effectLst/>
                          <a:latin typeface="Leelawadee UI" panose="020B0502040204020203" pitchFamily="34" charset="-34"/>
                          <a:cs typeface="Leelawadee UI" panose="020B0502040204020203" pitchFamily="34" charset="-34"/>
                        </a:rPr>
                        <a:t>873</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b"/>
                      <a:r>
                        <a:rPr lang="es-CO" sz="1100" b="0" i="0" u="none" strike="noStrike">
                          <a:solidFill>
                            <a:srgbClr val="000000"/>
                          </a:solidFill>
                          <a:effectLst/>
                          <a:latin typeface="Leelawadee UI" panose="020B0502040204020203" pitchFamily="34" charset="-34"/>
                          <a:cs typeface="Leelawadee UI" panose="020B0502040204020203" pitchFamily="34" charset="-34"/>
                        </a:rPr>
                        <a:t>667</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b"/>
                      <a:r>
                        <a:rPr lang="es-CO" sz="1100" b="0" i="0" u="none" strike="noStrike" dirty="0">
                          <a:solidFill>
                            <a:srgbClr val="000000"/>
                          </a:solidFill>
                          <a:effectLst/>
                          <a:latin typeface="Leelawadee UI" panose="020B0502040204020203" pitchFamily="34" charset="-34"/>
                          <a:cs typeface="Leelawadee UI" panose="020B0502040204020203" pitchFamily="34" charset="-34"/>
                        </a:rPr>
                        <a:t>206</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591789207"/>
                  </a:ext>
                </a:extLst>
              </a:tr>
            </a:tbl>
          </a:graphicData>
        </a:graphic>
      </p:graphicFrame>
    </p:spTree>
    <p:extLst>
      <p:ext uri="{BB962C8B-B14F-4D97-AF65-F5344CB8AC3E}">
        <p14:creationId xmlns:p14="http://schemas.microsoft.com/office/powerpoint/2010/main" val="3187042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0" y="0"/>
            <a:ext cx="12179809" cy="6858000"/>
          </a:xfrm>
          <a:prstGeom prst="rect">
            <a:avLst/>
          </a:prstGeom>
        </p:spPr>
      </p:pic>
      <p:sp>
        <p:nvSpPr>
          <p:cNvPr id="6" name="CuadroTexto 5">
            <a:extLst>
              <a:ext uri="{FF2B5EF4-FFF2-40B4-BE49-F238E27FC236}">
                <a16:creationId xmlns:a16="http://schemas.microsoft.com/office/drawing/2014/main" id="{F0B9FB5D-913A-487E-BB65-D979CDC4F80F}"/>
              </a:ext>
            </a:extLst>
          </p:cNvPr>
          <p:cNvSpPr txBox="1"/>
          <p:nvPr/>
        </p:nvSpPr>
        <p:spPr>
          <a:xfrm>
            <a:off x="1786855" y="352230"/>
            <a:ext cx="9076887" cy="580480"/>
          </a:xfrm>
          <a:prstGeom prst="rect">
            <a:avLst/>
          </a:prstGeom>
          <a:noFill/>
        </p:spPr>
        <p:txBody>
          <a:bodyPr wrap="square">
            <a:spAutoFit/>
          </a:bodyPr>
          <a:lstStyle/>
          <a:p>
            <a:pPr algn="ctr">
              <a:lnSpc>
                <a:spcPct val="107000"/>
              </a:lnSpc>
              <a:spcBef>
                <a:spcPct val="0"/>
              </a:spcBef>
              <a:spcAft>
                <a:spcPts val="600"/>
              </a:spcAft>
              <a:buNone/>
            </a:pPr>
            <a:r>
              <a:rPr lang="es-CO" altLang="es-CO" sz="3200" b="1" dirty="0">
                <a:solidFill>
                  <a:srgbClr val="003399"/>
                </a:solidFill>
                <a:latin typeface="Leelawadee UI" panose="020B0502040204020203" pitchFamily="34" charset="-34"/>
                <a:ea typeface="Tahoma" panose="020B0604030504040204" pitchFamily="34" charset="0"/>
                <a:cs typeface="Leelawadee UI" panose="020B0502040204020203" pitchFamily="34" charset="-34"/>
              </a:rPr>
              <a:t>GESTIÓN DE LOS REGISTROS PÚBLICOS</a:t>
            </a:r>
          </a:p>
        </p:txBody>
      </p:sp>
      <p:sp>
        <p:nvSpPr>
          <p:cNvPr id="5" name="CuadroTexto 4">
            <a:extLst>
              <a:ext uri="{FF2B5EF4-FFF2-40B4-BE49-F238E27FC236}">
                <a16:creationId xmlns:a16="http://schemas.microsoft.com/office/drawing/2014/main" id="{CF5BC9EA-F6B2-4141-B5F9-79A823280F3B}"/>
              </a:ext>
            </a:extLst>
          </p:cNvPr>
          <p:cNvSpPr txBox="1"/>
          <p:nvPr/>
        </p:nvSpPr>
        <p:spPr>
          <a:xfrm>
            <a:off x="3250733" y="1447566"/>
            <a:ext cx="6149130" cy="3087384"/>
          </a:xfrm>
          <a:prstGeom prst="rect">
            <a:avLst/>
          </a:prstGeom>
          <a:noFill/>
        </p:spPr>
        <p:txBody>
          <a:bodyPr wrap="square">
            <a:spAutoFit/>
          </a:bodyPr>
          <a:lstStyle/>
          <a:p>
            <a:pPr marL="342900" lvl="0" indent="-342900">
              <a:lnSpc>
                <a:spcPct val="107000"/>
              </a:lnSpc>
              <a:spcBef>
                <a:spcPct val="0"/>
              </a:spcBef>
              <a:spcAft>
                <a:spcPts val="600"/>
              </a:spcAft>
              <a:buFont typeface="Wingdings" panose="05000000000000000000" pitchFamily="2" charset="2"/>
              <a:buChar char="q"/>
            </a:pPr>
            <a:r>
              <a:rPr lang="es-CO" altLang="es-CO" sz="2000"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Redistribución de funciones.</a:t>
            </a:r>
          </a:p>
          <a:p>
            <a:pPr marL="342900" lvl="0" indent="-342900">
              <a:lnSpc>
                <a:spcPct val="107000"/>
              </a:lnSpc>
              <a:spcBef>
                <a:spcPct val="0"/>
              </a:spcBef>
              <a:spcAft>
                <a:spcPts val="600"/>
              </a:spcAft>
              <a:buFont typeface="Wingdings" panose="05000000000000000000" pitchFamily="2" charset="2"/>
              <a:buChar char="q"/>
            </a:pPr>
            <a:r>
              <a:rPr lang="es-CO" altLang="es-CO" sz="2000"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 Capacitación del Personal en diferentes registros.</a:t>
            </a:r>
          </a:p>
          <a:p>
            <a:pPr marL="342900" lvl="0" indent="-342900">
              <a:lnSpc>
                <a:spcPct val="107000"/>
              </a:lnSpc>
              <a:spcBef>
                <a:spcPct val="0"/>
              </a:spcBef>
              <a:spcAft>
                <a:spcPts val="600"/>
              </a:spcAft>
              <a:buFont typeface="Wingdings" panose="05000000000000000000" pitchFamily="2" charset="2"/>
              <a:buChar char="q"/>
            </a:pPr>
            <a:r>
              <a:rPr lang="es-CO" altLang="es-CO" sz="2000"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 Intercambio de conocimientos con Cámara de Comercio de Barranquilla y Confecámaras. </a:t>
            </a:r>
          </a:p>
          <a:p>
            <a:pPr marL="342900" lvl="0" indent="-342900">
              <a:lnSpc>
                <a:spcPct val="107000"/>
              </a:lnSpc>
              <a:spcBef>
                <a:spcPct val="0"/>
              </a:spcBef>
              <a:spcAft>
                <a:spcPts val="600"/>
              </a:spcAft>
              <a:buFont typeface="Wingdings" panose="05000000000000000000" pitchFamily="2" charset="2"/>
              <a:buChar char="q"/>
            </a:pPr>
            <a:r>
              <a:rPr lang="es-CO" altLang="es-CO" sz="2000"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 Devolución de dineros Ley 1780 de 2016,</a:t>
            </a:r>
          </a:p>
          <a:p>
            <a:pPr marL="342900" lvl="0" indent="-342900">
              <a:lnSpc>
                <a:spcPct val="107000"/>
              </a:lnSpc>
              <a:spcBef>
                <a:spcPct val="0"/>
              </a:spcBef>
              <a:spcAft>
                <a:spcPts val="600"/>
              </a:spcAft>
              <a:buFont typeface="Wingdings" panose="05000000000000000000" pitchFamily="2" charset="2"/>
              <a:buChar char="q"/>
            </a:pPr>
            <a:r>
              <a:rPr lang="es-CO" altLang="es-CO" sz="2000"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 Campañas de renovación (enero a marzo)</a:t>
            </a:r>
          </a:p>
          <a:p>
            <a:pPr marL="342900" lvl="0" indent="-342900">
              <a:lnSpc>
                <a:spcPct val="107000"/>
              </a:lnSpc>
              <a:spcBef>
                <a:spcPct val="0"/>
              </a:spcBef>
              <a:spcAft>
                <a:spcPts val="600"/>
              </a:spcAft>
              <a:buFont typeface="Wingdings" panose="05000000000000000000" pitchFamily="2" charset="2"/>
              <a:buChar char="q"/>
            </a:pPr>
            <a:r>
              <a:rPr lang="es-CO" altLang="es-CO" sz="2000"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 Asesoría personalizada a usuarios con relación al cambio normativo de RNT</a:t>
            </a:r>
            <a:r>
              <a:rPr lang="es-CO" altLang="es-CO" sz="2000" b="1"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a:t>
            </a:r>
          </a:p>
        </p:txBody>
      </p:sp>
    </p:spTree>
    <p:extLst>
      <p:ext uri="{BB962C8B-B14F-4D97-AF65-F5344CB8AC3E}">
        <p14:creationId xmlns:p14="http://schemas.microsoft.com/office/powerpoint/2010/main" val="23834376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0" y="0"/>
            <a:ext cx="12179809" cy="6858000"/>
          </a:xfrm>
          <a:prstGeom prst="rect">
            <a:avLst/>
          </a:prstGeom>
        </p:spPr>
      </p:pic>
      <p:sp>
        <p:nvSpPr>
          <p:cNvPr id="6" name="CuadroTexto 5">
            <a:extLst>
              <a:ext uri="{FF2B5EF4-FFF2-40B4-BE49-F238E27FC236}">
                <a16:creationId xmlns:a16="http://schemas.microsoft.com/office/drawing/2014/main" id="{F0B9FB5D-913A-487E-BB65-D979CDC4F80F}"/>
              </a:ext>
            </a:extLst>
          </p:cNvPr>
          <p:cNvSpPr txBox="1"/>
          <p:nvPr/>
        </p:nvSpPr>
        <p:spPr>
          <a:xfrm>
            <a:off x="1786855" y="352230"/>
            <a:ext cx="9076887" cy="580480"/>
          </a:xfrm>
          <a:prstGeom prst="rect">
            <a:avLst/>
          </a:prstGeom>
          <a:noFill/>
        </p:spPr>
        <p:txBody>
          <a:bodyPr wrap="square">
            <a:spAutoFit/>
          </a:bodyPr>
          <a:lstStyle/>
          <a:p>
            <a:pPr algn="ctr">
              <a:lnSpc>
                <a:spcPct val="107000"/>
              </a:lnSpc>
              <a:spcBef>
                <a:spcPct val="0"/>
              </a:spcBef>
              <a:spcAft>
                <a:spcPts val="600"/>
              </a:spcAft>
              <a:buNone/>
            </a:pPr>
            <a:r>
              <a:rPr lang="es-CO" altLang="es-CO" sz="3200" b="1" dirty="0">
                <a:solidFill>
                  <a:srgbClr val="003399"/>
                </a:solidFill>
                <a:effectLst>
                  <a:outerShdw blurRad="38100" dist="38100" dir="2700000" algn="tl">
                    <a:srgbClr val="000000">
                      <a:alpha val="43137"/>
                    </a:srgbClr>
                  </a:outerShdw>
                </a:effectLst>
                <a:latin typeface="Leelawadee UI" panose="020B0502040204020203" pitchFamily="34" charset="-34"/>
                <a:ea typeface="Calibri" panose="020F0502020204030204" pitchFamily="34" charset="0"/>
                <a:cs typeface="Leelawadee UI" panose="020B0502040204020203" pitchFamily="34" charset="-34"/>
              </a:rPr>
              <a:t>CAPACITACIONES</a:t>
            </a:r>
            <a:r>
              <a:rPr lang="es-CO" altLang="es-CO" sz="3200" b="1" dirty="0">
                <a:solidFill>
                  <a:srgbClr val="002060"/>
                </a:solidFill>
                <a:latin typeface="Tahoma" panose="020B0604030504040204" pitchFamily="34" charset="0"/>
                <a:ea typeface="Calibri" panose="020F0502020204030204" pitchFamily="34" charset="0"/>
                <a:cs typeface="Times New Roman" panose="02020603050405020304" pitchFamily="18" charset="0"/>
              </a:rPr>
              <a:t> </a:t>
            </a:r>
          </a:p>
        </p:txBody>
      </p:sp>
      <p:graphicFrame>
        <p:nvGraphicFramePr>
          <p:cNvPr id="7" name="Tabla 6">
            <a:extLst>
              <a:ext uri="{FF2B5EF4-FFF2-40B4-BE49-F238E27FC236}">
                <a16:creationId xmlns:a16="http://schemas.microsoft.com/office/drawing/2014/main" id="{5BE157CF-7731-4EF1-B32E-9221C5404915}"/>
              </a:ext>
            </a:extLst>
          </p:cNvPr>
          <p:cNvGraphicFramePr>
            <a:graphicFrameLocks noGrp="1"/>
          </p:cNvGraphicFramePr>
          <p:nvPr>
            <p:extLst>
              <p:ext uri="{D42A27DB-BD31-4B8C-83A1-F6EECF244321}">
                <p14:modId xmlns:p14="http://schemas.microsoft.com/office/powerpoint/2010/main" val="3423900474"/>
              </p:ext>
            </p:extLst>
          </p:nvPr>
        </p:nvGraphicFramePr>
        <p:xfrm>
          <a:off x="4445105" y="1015255"/>
          <a:ext cx="3993711" cy="4480518"/>
        </p:xfrm>
        <a:graphic>
          <a:graphicData uri="http://schemas.openxmlformats.org/drawingml/2006/table">
            <a:tbl>
              <a:tblPr firstRow="1" bandRow="1">
                <a:tableStyleId>{5C22544A-7EE6-4342-B048-85BDC9FD1C3A}</a:tableStyleId>
              </a:tblPr>
              <a:tblGrid>
                <a:gridCol w="3993711">
                  <a:extLst>
                    <a:ext uri="{9D8B030D-6E8A-4147-A177-3AD203B41FA5}">
                      <a16:colId xmlns:a16="http://schemas.microsoft.com/office/drawing/2014/main" val="20000"/>
                    </a:ext>
                  </a:extLst>
                </a:gridCol>
              </a:tblGrid>
              <a:tr h="312943">
                <a:tc>
                  <a:txBody>
                    <a:bodyPr/>
                    <a:lstStyle/>
                    <a:p>
                      <a:r>
                        <a:rPr lang="es-CO" sz="1800" dirty="0">
                          <a:solidFill>
                            <a:schemeClr val="tx1"/>
                          </a:solidFill>
                          <a:latin typeface="Leelawadee UI" panose="020B0502040204020203" pitchFamily="34" charset="-34"/>
                          <a:ea typeface="Tahoma" panose="020B0604030504040204" pitchFamily="34" charset="0"/>
                          <a:cs typeface="Leelawadee UI" panose="020B0502040204020203" pitchFamily="34" charset="-34"/>
                        </a:rPr>
                        <a:t>TEMAS CAPACITACIÓN</a:t>
                      </a:r>
                    </a:p>
                  </a:txBody>
                  <a:tcPr marL="91445" marR="91445" marT="45717" marB="45717"/>
                </a:tc>
                <a:extLst>
                  <a:ext uri="{0D108BD9-81ED-4DB2-BD59-A6C34878D82A}">
                    <a16:rowId xmlns:a16="http://schemas.microsoft.com/office/drawing/2014/main" val="10000"/>
                  </a:ext>
                </a:extLst>
              </a:tr>
              <a:tr h="547655">
                <a:tc>
                  <a:txBody>
                    <a:bodyPr/>
                    <a:lstStyle/>
                    <a:p>
                      <a:r>
                        <a:rPr lang="es-CO" sz="1800" b="1" dirty="0">
                          <a:latin typeface="Leelawadee UI" panose="020B0502040204020203" pitchFamily="34" charset="-34"/>
                          <a:ea typeface="Tahoma" panose="020B0604030504040204" pitchFamily="34" charset="0"/>
                          <a:cs typeface="Leelawadee UI" panose="020B0502040204020203" pitchFamily="34" charset="-34"/>
                        </a:rPr>
                        <a:t>ACTUALIZACIÓN DE CIRUCLAR ÚNICA</a:t>
                      </a:r>
                    </a:p>
                  </a:txBody>
                  <a:tcPr marL="91445" marR="91445" marT="45717" marB="45717"/>
                </a:tc>
                <a:extLst>
                  <a:ext uri="{0D108BD9-81ED-4DB2-BD59-A6C34878D82A}">
                    <a16:rowId xmlns:a16="http://schemas.microsoft.com/office/drawing/2014/main" val="10001"/>
                  </a:ext>
                </a:extLst>
              </a:tr>
              <a:tr h="5476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800" b="1" kern="1200" dirty="0">
                          <a:solidFill>
                            <a:schemeClr val="dk1"/>
                          </a:solidFill>
                          <a:effectLst/>
                          <a:latin typeface="Leelawadee UI" panose="020B0502040204020203" pitchFamily="34" charset="-34"/>
                          <a:ea typeface="Tahoma" panose="020B0604030504040204" pitchFamily="34" charset="0"/>
                          <a:cs typeface="Leelawadee UI" panose="020B0502040204020203" pitchFamily="34" charset="-34"/>
                        </a:rPr>
                        <a:t>CAPACITACIÓN DE SERVICIOS VIRUTALES Y CONSULTAS SII</a:t>
                      </a:r>
                      <a:endParaRPr lang="es-CO" sz="1800" b="1" dirty="0">
                        <a:latin typeface="Leelawadee UI" panose="020B0502040204020203" pitchFamily="34" charset="-34"/>
                        <a:ea typeface="Tahoma" panose="020B0604030504040204" pitchFamily="34" charset="0"/>
                        <a:cs typeface="Leelawadee UI" panose="020B0502040204020203" pitchFamily="34" charset="-34"/>
                      </a:endParaRPr>
                    </a:p>
                  </a:txBody>
                  <a:tcPr marL="91445" marR="91445" marT="45717" marB="45717"/>
                </a:tc>
                <a:extLst>
                  <a:ext uri="{0D108BD9-81ED-4DB2-BD59-A6C34878D82A}">
                    <a16:rowId xmlns:a16="http://schemas.microsoft.com/office/drawing/2014/main" val="10002"/>
                  </a:ext>
                </a:extLst>
              </a:tr>
              <a:tr h="5476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1800" b="1" dirty="0">
                          <a:latin typeface="Leelawadee UI" panose="020B0502040204020203" pitchFamily="34" charset="-34"/>
                          <a:ea typeface="Tahoma" panose="020B0604030504040204" pitchFamily="34" charset="0"/>
                          <a:cs typeface="Leelawadee UI" panose="020B0502040204020203" pitchFamily="34" charset="-34"/>
                        </a:rPr>
                        <a:t>LEY 1780</a:t>
                      </a:r>
                      <a:r>
                        <a:rPr lang="es-CO" sz="1800" b="1" baseline="0" dirty="0">
                          <a:latin typeface="Leelawadee UI" panose="020B0502040204020203" pitchFamily="34" charset="-34"/>
                          <a:ea typeface="Tahoma" panose="020B0604030504040204" pitchFamily="34" charset="0"/>
                          <a:cs typeface="Leelawadee UI" panose="020B0502040204020203" pitchFamily="34" charset="-34"/>
                        </a:rPr>
                        <a:t> DE 2016</a:t>
                      </a:r>
                      <a:endParaRPr lang="es-CO" sz="1800" b="1" dirty="0">
                        <a:latin typeface="Leelawadee UI" panose="020B0502040204020203" pitchFamily="34" charset="-34"/>
                        <a:ea typeface="Tahoma" panose="020B0604030504040204" pitchFamily="34" charset="0"/>
                        <a:cs typeface="Leelawadee UI" panose="020B0502040204020203" pitchFamily="34" charset="-34"/>
                      </a:endParaRPr>
                    </a:p>
                    <a:p>
                      <a:endParaRPr lang="es-CO" sz="1800" b="1" dirty="0">
                        <a:latin typeface="Leelawadee UI" panose="020B0502040204020203" pitchFamily="34" charset="-34"/>
                        <a:ea typeface="Tahoma" panose="020B0604030504040204" pitchFamily="34" charset="0"/>
                        <a:cs typeface="Leelawadee UI" panose="020B0502040204020203" pitchFamily="34" charset="-34"/>
                      </a:endParaRPr>
                    </a:p>
                  </a:txBody>
                  <a:tcPr marL="91445" marR="91445" marT="45717" marB="45717"/>
                </a:tc>
                <a:extLst>
                  <a:ext uri="{0D108BD9-81ED-4DB2-BD59-A6C34878D82A}">
                    <a16:rowId xmlns:a16="http://schemas.microsoft.com/office/drawing/2014/main" val="10003"/>
                  </a:ext>
                </a:extLst>
              </a:tr>
              <a:tr h="3129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sz="1800" b="1" dirty="0">
                          <a:latin typeface="Leelawadee UI" panose="020B0502040204020203" pitchFamily="34" charset="-34"/>
                          <a:ea typeface="Tahoma" panose="020B0604030504040204" pitchFamily="34" charset="0"/>
                          <a:cs typeface="Leelawadee UI" panose="020B0502040204020203" pitchFamily="34" charset="-34"/>
                        </a:rPr>
                        <a:t>INSCRIPCIONES DE</a:t>
                      </a:r>
                      <a:r>
                        <a:rPr lang="es-CO" sz="1800" b="1" baseline="0" dirty="0">
                          <a:latin typeface="Leelawadee UI" panose="020B0502040204020203" pitchFamily="34" charset="-34"/>
                          <a:ea typeface="Tahoma" panose="020B0604030504040204" pitchFamily="34" charset="0"/>
                          <a:cs typeface="Leelawadee UI" panose="020B0502040204020203" pitchFamily="34" charset="-34"/>
                        </a:rPr>
                        <a:t> DOCUMENTOS</a:t>
                      </a:r>
                      <a:endParaRPr lang="es-CO" sz="1800" b="1" dirty="0">
                        <a:latin typeface="Leelawadee UI" panose="020B0502040204020203" pitchFamily="34" charset="-34"/>
                        <a:ea typeface="Tahoma" panose="020B0604030504040204" pitchFamily="34" charset="0"/>
                        <a:cs typeface="Leelawadee UI" panose="020B0502040204020203" pitchFamily="34" charset="-34"/>
                      </a:endParaRPr>
                    </a:p>
                  </a:txBody>
                  <a:tcPr marL="91445" marR="91445" marT="45717" marB="45717"/>
                </a:tc>
                <a:extLst>
                  <a:ext uri="{0D108BD9-81ED-4DB2-BD59-A6C34878D82A}">
                    <a16:rowId xmlns:a16="http://schemas.microsoft.com/office/drawing/2014/main" val="10004"/>
                  </a:ext>
                </a:extLst>
              </a:tr>
              <a:tr h="782366">
                <a:tc>
                  <a:txBody>
                    <a:bodyPr/>
                    <a:lstStyle/>
                    <a:p>
                      <a:r>
                        <a:rPr lang="es-CO" sz="1800" b="1" dirty="0">
                          <a:latin typeface="Leelawadee UI" panose="020B0502040204020203" pitchFamily="34" charset="-34"/>
                          <a:ea typeface="Tahoma" panose="020B0604030504040204" pitchFamily="34" charset="0"/>
                          <a:cs typeface="Leelawadee UI" panose="020B0502040204020203" pitchFamily="34" charset="-34"/>
                        </a:rPr>
                        <a:t>ACTUALIZACIÓN NORMATIVIDAD DE REGISTRO</a:t>
                      </a:r>
                      <a:r>
                        <a:rPr lang="es-CO" sz="1800" b="1" baseline="0" dirty="0">
                          <a:latin typeface="Leelawadee UI" panose="020B0502040204020203" pitchFamily="34" charset="-34"/>
                          <a:ea typeface="Tahoma" panose="020B0604030504040204" pitchFamily="34" charset="0"/>
                          <a:cs typeface="Leelawadee UI" panose="020B0502040204020203" pitchFamily="34" charset="-34"/>
                        </a:rPr>
                        <a:t> NACIONAL DE TURISMO</a:t>
                      </a:r>
                      <a:endParaRPr lang="es-CO" sz="1800" b="1" dirty="0">
                        <a:latin typeface="Leelawadee UI" panose="020B0502040204020203" pitchFamily="34" charset="-34"/>
                        <a:ea typeface="Tahoma" panose="020B0604030504040204" pitchFamily="34" charset="0"/>
                        <a:cs typeface="Leelawadee UI" panose="020B0502040204020203" pitchFamily="34" charset="-34"/>
                      </a:endParaRPr>
                    </a:p>
                  </a:txBody>
                  <a:tcPr marL="91445" marR="91445" marT="45717" marB="45717"/>
                </a:tc>
                <a:extLst>
                  <a:ext uri="{0D108BD9-81ED-4DB2-BD59-A6C34878D82A}">
                    <a16:rowId xmlns:a16="http://schemas.microsoft.com/office/drawing/2014/main" val="10005"/>
                  </a:ext>
                </a:extLst>
              </a:tr>
              <a:tr h="782366">
                <a:tc>
                  <a:txBody>
                    <a:bodyPr/>
                    <a:lstStyle/>
                    <a:p>
                      <a:r>
                        <a:rPr lang="es-CO" sz="1800" b="1" dirty="0">
                          <a:latin typeface="Leelawadee UI" panose="020B0502040204020203" pitchFamily="34" charset="-34"/>
                          <a:ea typeface="Tahoma" panose="020B0604030504040204" pitchFamily="34" charset="0"/>
                          <a:cs typeface="Leelawadee UI" panose="020B0502040204020203" pitchFamily="34" charset="-34"/>
                        </a:rPr>
                        <a:t>CAPACITACIÓN DE CÁMARA DE COMERCIO BARRANQUILLA REGISTROS PÚBLICOS</a:t>
                      </a:r>
                    </a:p>
                  </a:txBody>
                  <a:tcPr marL="91445" marR="91445" marT="45717" marB="45717"/>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8266673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0" y="0"/>
            <a:ext cx="12179809" cy="6858000"/>
          </a:xfrm>
          <a:prstGeom prst="rect">
            <a:avLst/>
          </a:prstGeom>
        </p:spPr>
      </p:pic>
      <p:sp>
        <p:nvSpPr>
          <p:cNvPr id="6" name="CuadroTexto 5">
            <a:extLst>
              <a:ext uri="{FF2B5EF4-FFF2-40B4-BE49-F238E27FC236}">
                <a16:creationId xmlns:a16="http://schemas.microsoft.com/office/drawing/2014/main" id="{F0B9FB5D-913A-487E-BB65-D979CDC4F80F}"/>
              </a:ext>
            </a:extLst>
          </p:cNvPr>
          <p:cNvSpPr txBox="1"/>
          <p:nvPr/>
        </p:nvSpPr>
        <p:spPr>
          <a:xfrm>
            <a:off x="1786855" y="352230"/>
            <a:ext cx="9076887" cy="580480"/>
          </a:xfrm>
          <a:prstGeom prst="rect">
            <a:avLst/>
          </a:prstGeom>
          <a:noFill/>
        </p:spPr>
        <p:txBody>
          <a:bodyPr wrap="square">
            <a:spAutoFit/>
          </a:bodyPr>
          <a:lstStyle/>
          <a:p>
            <a:pPr algn="ctr">
              <a:lnSpc>
                <a:spcPct val="107000"/>
              </a:lnSpc>
              <a:spcBef>
                <a:spcPct val="0"/>
              </a:spcBef>
              <a:spcAft>
                <a:spcPts val="600"/>
              </a:spcAft>
            </a:pPr>
            <a:r>
              <a:rPr lang="es-CO" sz="3200" b="1" dirty="0">
                <a:solidFill>
                  <a:srgbClr val="003399"/>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SISTEMA DE PQRSF</a:t>
            </a:r>
          </a:p>
        </p:txBody>
      </p:sp>
      <p:sp>
        <p:nvSpPr>
          <p:cNvPr id="8" name="CuadroTexto 7">
            <a:extLst>
              <a:ext uri="{FF2B5EF4-FFF2-40B4-BE49-F238E27FC236}">
                <a16:creationId xmlns:a16="http://schemas.microsoft.com/office/drawing/2014/main" id="{A953903F-4DFC-43B6-B159-A09A3C1AD2D2}"/>
              </a:ext>
            </a:extLst>
          </p:cNvPr>
          <p:cNvSpPr txBox="1"/>
          <p:nvPr/>
        </p:nvSpPr>
        <p:spPr>
          <a:xfrm>
            <a:off x="1677295" y="4420652"/>
            <a:ext cx="8539992" cy="923330"/>
          </a:xfrm>
          <a:prstGeom prst="rect">
            <a:avLst/>
          </a:prstGeom>
          <a:noFill/>
        </p:spPr>
        <p:txBody>
          <a:bodyPr wrap="square">
            <a:spAutoFit/>
          </a:bodyPr>
          <a:lstStyle/>
          <a:p>
            <a:pPr lvl="0"/>
            <a:r>
              <a:rPr lang="es-CO" sz="1800" dirty="0">
                <a:solidFill>
                  <a:prstClr val="black"/>
                </a:solidFill>
                <a:latin typeface="Leelawadee UI" panose="020B0502040204020203" pitchFamily="34" charset="-34"/>
                <a:cs typeface="Leelawadee UI" panose="020B0502040204020203" pitchFamily="34" charset="-34"/>
              </a:rPr>
              <a:t>Las quejas recibidas que fueron direccionadas al Proceso de Registros Públicos fueron por demoras en la prestación del servicio, situación a la cual se le realizó el debido seguimiento y </a:t>
            </a:r>
            <a:r>
              <a:rPr lang="es-CO" dirty="0">
                <a:solidFill>
                  <a:prstClr val="black"/>
                </a:solidFill>
                <a:latin typeface="Leelawadee UI" panose="020B0502040204020203" pitchFamily="34" charset="-34"/>
                <a:cs typeface="Leelawadee UI" panose="020B0502040204020203" pitchFamily="34" charset="-34"/>
              </a:rPr>
              <a:t>se genero el plan de mejoramiento pertinente</a:t>
            </a:r>
            <a:r>
              <a:rPr lang="es-CO" sz="1800" dirty="0">
                <a:solidFill>
                  <a:prstClr val="black"/>
                </a:solidFill>
                <a:latin typeface="Leelawadee UI" panose="020B0502040204020203" pitchFamily="34" charset="-34"/>
                <a:cs typeface="Leelawadee UI" panose="020B0502040204020203" pitchFamily="34" charset="-34"/>
              </a:rPr>
              <a:t>. </a:t>
            </a:r>
          </a:p>
        </p:txBody>
      </p:sp>
      <p:graphicFrame>
        <p:nvGraphicFramePr>
          <p:cNvPr id="4" name="Tabla 3">
            <a:extLst>
              <a:ext uri="{FF2B5EF4-FFF2-40B4-BE49-F238E27FC236}">
                <a16:creationId xmlns:a16="http://schemas.microsoft.com/office/drawing/2014/main" id="{11BF01E5-36B0-4B32-829F-0BA0E0A403A9}"/>
              </a:ext>
            </a:extLst>
          </p:cNvPr>
          <p:cNvGraphicFramePr>
            <a:graphicFrameLocks noGrp="1"/>
          </p:cNvGraphicFramePr>
          <p:nvPr>
            <p:extLst>
              <p:ext uri="{D42A27DB-BD31-4B8C-83A1-F6EECF244321}">
                <p14:modId xmlns:p14="http://schemas.microsoft.com/office/powerpoint/2010/main" val="389082489"/>
              </p:ext>
            </p:extLst>
          </p:nvPr>
        </p:nvGraphicFramePr>
        <p:xfrm>
          <a:off x="4077282" y="1017758"/>
          <a:ext cx="4826000" cy="3200400"/>
        </p:xfrm>
        <a:graphic>
          <a:graphicData uri="http://schemas.openxmlformats.org/drawingml/2006/table">
            <a:tbl>
              <a:tblPr/>
              <a:tblGrid>
                <a:gridCol w="761499">
                  <a:extLst>
                    <a:ext uri="{9D8B030D-6E8A-4147-A177-3AD203B41FA5}">
                      <a16:colId xmlns:a16="http://schemas.microsoft.com/office/drawing/2014/main" val="688200558"/>
                    </a:ext>
                  </a:extLst>
                </a:gridCol>
                <a:gridCol w="863032">
                  <a:extLst>
                    <a:ext uri="{9D8B030D-6E8A-4147-A177-3AD203B41FA5}">
                      <a16:colId xmlns:a16="http://schemas.microsoft.com/office/drawing/2014/main" val="3990400960"/>
                    </a:ext>
                  </a:extLst>
                </a:gridCol>
                <a:gridCol w="761499">
                  <a:extLst>
                    <a:ext uri="{9D8B030D-6E8A-4147-A177-3AD203B41FA5}">
                      <a16:colId xmlns:a16="http://schemas.microsoft.com/office/drawing/2014/main" val="9578128"/>
                    </a:ext>
                  </a:extLst>
                </a:gridCol>
                <a:gridCol w="761499">
                  <a:extLst>
                    <a:ext uri="{9D8B030D-6E8A-4147-A177-3AD203B41FA5}">
                      <a16:colId xmlns:a16="http://schemas.microsoft.com/office/drawing/2014/main" val="1661377851"/>
                    </a:ext>
                  </a:extLst>
                </a:gridCol>
                <a:gridCol w="866205">
                  <a:extLst>
                    <a:ext uri="{9D8B030D-6E8A-4147-A177-3AD203B41FA5}">
                      <a16:colId xmlns:a16="http://schemas.microsoft.com/office/drawing/2014/main" val="60218643"/>
                    </a:ext>
                  </a:extLst>
                </a:gridCol>
                <a:gridCol w="812266">
                  <a:extLst>
                    <a:ext uri="{9D8B030D-6E8A-4147-A177-3AD203B41FA5}">
                      <a16:colId xmlns:a16="http://schemas.microsoft.com/office/drawing/2014/main" val="453663709"/>
                    </a:ext>
                  </a:extLst>
                </a:gridCol>
              </a:tblGrid>
              <a:tr h="371475">
                <a:tc rowSpan="2">
                  <a:txBody>
                    <a:bodyPr/>
                    <a:lstStyle/>
                    <a:p>
                      <a:pPr algn="ctr" rtl="0" fontAlgn="ctr"/>
                      <a:r>
                        <a:rPr lang="es-CO" sz="1000" b="1" i="0" u="none" strike="noStrike">
                          <a:solidFill>
                            <a:srgbClr val="FFFFFF"/>
                          </a:solidFill>
                          <a:effectLst/>
                          <a:latin typeface="Leelawadee UI" panose="020B0502040204020203" pitchFamily="34" charset="-34"/>
                          <a:cs typeface="Leelawadee UI" panose="020B0502040204020203" pitchFamily="34" charset="-34"/>
                        </a:rPr>
                        <a:t>MES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99"/>
                    </a:solidFill>
                  </a:tcPr>
                </a:tc>
                <a:tc rowSpan="2">
                  <a:txBody>
                    <a:bodyPr/>
                    <a:lstStyle/>
                    <a:p>
                      <a:pPr algn="ctr" rtl="0" fontAlgn="ctr"/>
                      <a:r>
                        <a:rPr lang="es-CO" sz="1000" b="1" i="0" u="none" strike="noStrike">
                          <a:solidFill>
                            <a:srgbClr val="FFFFFF"/>
                          </a:solidFill>
                          <a:effectLst/>
                          <a:latin typeface="Leelawadee UI" panose="020B0502040204020203" pitchFamily="34" charset="-34"/>
                          <a:cs typeface="Leelawadee UI" panose="020B0502040204020203" pitchFamily="34" charset="-34"/>
                        </a:rPr>
                        <a:t>No. DE RADICADOS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99"/>
                    </a:solidFill>
                  </a:tcPr>
                </a:tc>
                <a:tc gridSpan="2">
                  <a:txBody>
                    <a:bodyPr/>
                    <a:lstStyle/>
                    <a:p>
                      <a:pPr algn="ctr" rtl="0" fontAlgn="ctr"/>
                      <a:r>
                        <a:rPr lang="es-CO" sz="1000" b="1" i="0" u="none" strike="noStrike">
                          <a:solidFill>
                            <a:srgbClr val="FFFFFF"/>
                          </a:solidFill>
                          <a:effectLst/>
                          <a:latin typeface="Leelawadee UI" panose="020B0502040204020203" pitchFamily="34" charset="-34"/>
                          <a:cs typeface="Leelawadee UI" panose="020B0502040204020203" pitchFamily="34" charset="-34"/>
                        </a:rPr>
                        <a:t>REQUIERE RESPUESTA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99"/>
                    </a:solidFill>
                  </a:tcPr>
                </a:tc>
                <a:tc hMerge="1">
                  <a:txBody>
                    <a:bodyPr/>
                    <a:lstStyle/>
                    <a:p>
                      <a:endParaRPr lang="es-CO"/>
                    </a:p>
                  </a:txBody>
                  <a:tcPr/>
                </a:tc>
                <a:tc rowSpan="2">
                  <a:txBody>
                    <a:bodyPr/>
                    <a:lstStyle/>
                    <a:p>
                      <a:pPr algn="ctr" rtl="0" fontAlgn="ctr"/>
                      <a:r>
                        <a:rPr lang="es-CO" sz="1000" b="1" i="0" u="none" strike="noStrike">
                          <a:solidFill>
                            <a:srgbClr val="FFFFFF"/>
                          </a:solidFill>
                          <a:effectLst/>
                          <a:latin typeface="Leelawadee UI" panose="020B0502040204020203" pitchFamily="34" charset="-34"/>
                          <a:cs typeface="Leelawadee UI" panose="020B0502040204020203" pitchFamily="34" charset="-34"/>
                        </a:rPr>
                        <a:t>PENDIENTES POR RESPUESTA</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99"/>
                    </a:solidFill>
                  </a:tcPr>
                </a:tc>
                <a:tc rowSpan="2">
                  <a:txBody>
                    <a:bodyPr/>
                    <a:lstStyle/>
                    <a:p>
                      <a:pPr algn="ctr" rtl="0" fontAlgn="ctr"/>
                      <a:r>
                        <a:rPr lang="es-CO" sz="1000" b="1" i="0" u="none" strike="noStrike">
                          <a:solidFill>
                            <a:srgbClr val="FFFFFF"/>
                          </a:solidFill>
                          <a:effectLst/>
                          <a:latin typeface="Leelawadee UI" panose="020B0502040204020203" pitchFamily="34" charset="-34"/>
                          <a:cs typeface="Leelawadee UI" panose="020B0502040204020203" pitchFamily="34" charset="-34"/>
                        </a:rPr>
                        <a:t>PENDIENTES POR RECLAMAR</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99"/>
                    </a:solidFill>
                  </a:tcPr>
                </a:tc>
                <a:extLst>
                  <a:ext uri="{0D108BD9-81ED-4DB2-BD59-A6C34878D82A}">
                    <a16:rowId xmlns:a16="http://schemas.microsoft.com/office/drawing/2014/main" val="2220964835"/>
                  </a:ext>
                </a:extLst>
              </a:tr>
              <a:tr h="200025">
                <a:tc vMerge="1">
                  <a:txBody>
                    <a:bodyPr/>
                    <a:lstStyle/>
                    <a:p>
                      <a:endParaRPr lang="es-CO"/>
                    </a:p>
                  </a:txBody>
                  <a:tcPr/>
                </a:tc>
                <a:tc vMerge="1">
                  <a:txBody>
                    <a:bodyPr/>
                    <a:lstStyle/>
                    <a:p>
                      <a:endParaRPr lang="es-CO"/>
                    </a:p>
                  </a:txBody>
                  <a:tcPr/>
                </a:tc>
                <a:tc>
                  <a:txBody>
                    <a:bodyPr/>
                    <a:lstStyle/>
                    <a:p>
                      <a:pPr algn="ctr" rtl="0" fontAlgn="ctr"/>
                      <a:r>
                        <a:rPr lang="es-CO" sz="1000" b="1" i="0" u="none" strike="noStrike">
                          <a:solidFill>
                            <a:srgbClr val="FFFFFF"/>
                          </a:solidFill>
                          <a:effectLst/>
                          <a:latin typeface="Leelawadee UI" panose="020B0502040204020203" pitchFamily="34" charset="-34"/>
                          <a:cs typeface="Leelawadee UI" panose="020B0502040204020203" pitchFamily="34" charset="-34"/>
                        </a:rPr>
                        <a:t>SI</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99"/>
                    </a:solidFill>
                  </a:tcPr>
                </a:tc>
                <a:tc>
                  <a:txBody>
                    <a:bodyPr/>
                    <a:lstStyle/>
                    <a:p>
                      <a:pPr algn="ctr" rtl="0" fontAlgn="ctr"/>
                      <a:r>
                        <a:rPr lang="es-CO" sz="1000" b="1" i="0" u="none" strike="noStrike">
                          <a:solidFill>
                            <a:srgbClr val="FFFFFF"/>
                          </a:solidFill>
                          <a:effectLst/>
                          <a:latin typeface="Leelawadee UI" panose="020B0502040204020203" pitchFamily="34" charset="-34"/>
                          <a:cs typeface="Leelawadee UI" panose="020B0502040204020203" pitchFamily="34" charset="-34"/>
                        </a:rPr>
                        <a:t>NO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99"/>
                    </a:solidFill>
                  </a:tcPr>
                </a:tc>
                <a:tc vMerge="1">
                  <a:txBody>
                    <a:bodyPr/>
                    <a:lstStyle/>
                    <a:p>
                      <a:endParaRPr lang="es-CO"/>
                    </a:p>
                  </a:txBody>
                  <a:tcPr/>
                </a:tc>
                <a:tc vMerge="1">
                  <a:txBody>
                    <a:bodyPr/>
                    <a:lstStyle/>
                    <a:p>
                      <a:endParaRPr lang="es-CO"/>
                    </a:p>
                  </a:txBody>
                  <a:tcPr/>
                </a:tc>
                <a:extLst>
                  <a:ext uri="{0D108BD9-81ED-4DB2-BD59-A6C34878D82A}">
                    <a16:rowId xmlns:a16="http://schemas.microsoft.com/office/drawing/2014/main" val="1334682087"/>
                  </a:ext>
                </a:extLst>
              </a:tr>
              <a:tr h="200025">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Enero</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88</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36</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52</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3836446349"/>
                  </a:ext>
                </a:extLst>
              </a:tr>
              <a:tr h="200025">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Febrero</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114</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48</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66</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3634786666"/>
                  </a:ext>
                </a:extLst>
              </a:tr>
              <a:tr h="209550">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Marzo</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136</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52</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84</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3710443307"/>
                  </a:ext>
                </a:extLst>
              </a:tr>
              <a:tr h="219075">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Abril</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138</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dirty="0">
                          <a:solidFill>
                            <a:srgbClr val="000000"/>
                          </a:solidFill>
                          <a:effectLst/>
                          <a:latin typeface="Leelawadee UI" panose="020B0502040204020203" pitchFamily="34" charset="-34"/>
                          <a:cs typeface="Leelawadee UI" panose="020B0502040204020203" pitchFamily="34" charset="-34"/>
                        </a:rPr>
                        <a:t>62</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76</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258908002"/>
                  </a:ext>
                </a:extLst>
              </a:tr>
              <a:tr h="200025">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Mayo</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126</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48</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78</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2303789770"/>
                  </a:ext>
                </a:extLst>
              </a:tr>
              <a:tr h="200025">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Junio</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141</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63</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78</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774405081"/>
                  </a:ext>
                </a:extLst>
              </a:tr>
              <a:tr h="200025">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Julio</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108</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49</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59</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1225358823"/>
                  </a:ext>
                </a:extLst>
              </a:tr>
              <a:tr h="200025">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Agosto</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122</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62</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60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976013042"/>
                  </a:ext>
                </a:extLst>
              </a:tr>
              <a:tr h="200025">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Septiembre</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148</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56</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92</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4017739419"/>
                  </a:ext>
                </a:extLst>
              </a:tr>
              <a:tr h="200025">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Octubre</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130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49</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81</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3671770959"/>
                  </a:ext>
                </a:extLst>
              </a:tr>
              <a:tr h="200025">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Noviembre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142</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64</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78</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3455108306"/>
                  </a:ext>
                </a:extLst>
              </a:tr>
              <a:tr h="200025">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Diciembre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95</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37</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58</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1F2"/>
                    </a:solidFill>
                  </a:tcPr>
                </a:tc>
                <a:tc>
                  <a:txBody>
                    <a:bodyPr/>
                    <a:lstStyle/>
                    <a:p>
                      <a:pPr algn="ctr" rtl="0" fontAlgn="b"/>
                      <a:r>
                        <a:rPr lang="es-CO" sz="1000" b="0" i="0" u="none" strike="noStrike">
                          <a:solidFill>
                            <a:srgbClr val="000000"/>
                          </a:solidFill>
                          <a:effectLst/>
                          <a:latin typeface="Leelawadee UI" panose="020B0502040204020203" pitchFamily="34" charset="-34"/>
                          <a:cs typeface="Leelawadee UI" panose="020B0502040204020203" pitchFamily="34" charset="-34"/>
                        </a:rPr>
                        <a:t>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E1F2"/>
                    </a:solidFill>
                  </a:tcPr>
                </a:tc>
                <a:extLst>
                  <a:ext uri="{0D108BD9-81ED-4DB2-BD59-A6C34878D82A}">
                    <a16:rowId xmlns:a16="http://schemas.microsoft.com/office/drawing/2014/main" val="3629636652"/>
                  </a:ext>
                </a:extLst>
              </a:tr>
              <a:tr h="200025">
                <a:tc>
                  <a:txBody>
                    <a:bodyPr/>
                    <a:lstStyle/>
                    <a:p>
                      <a:pPr algn="ctr" rtl="0" fontAlgn="b"/>
                      <a:r>
                        <a:rPr lang="es-CO" sz="1000" b="1" i="0" u="none" strike="noStrike">
                          <a:solidFill>
                            <a:srgbClr val="FFFFFF"/>
                          </a:solidFill>
                          <a:effectLst/>
                          <a:latin typeface="Leelawadee UI" panose="020B0502040204020203" pitchFamily="34" charset="-34"/>
                          <a:cs typeface="Leelawadee UI" panose="020B0502040204020203" pitchFamily="34" charset="-34"/>
                        </a:rPr>
                        <a:t>TOTAL</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99"/>
                    </a:solidFill>
                  </a:tcPr>
                </a:tc>
                <a:tc>
                  <a:txBody>
                    <a:bodyPr/>
                    <a:lstStyle/>
                    <a:p>
                      <a:pPr algn="ctr" rtl="0" fontAlgn="b"/>
                      <a:r>
                        <a:rPr lang="es-CO" sz="1000" b="1" i="0" u="none" strike="noStrike">
                          <a:solidFill>
                            <a:srgbClr val="FFFFFF"/>
                          </a:solidFill>
                          <a:effectLst/>
                          <a:latin typeface="Leelawadee UI" panose="020B0502040204020203" pitchFamily="34" charset="-34"/>
                          <a:cs typeface="Leelawadee UI" panose="020B0502040204020203" pitchFamily="34" charset="-34"/>
                        </a:rPr>
                        <a:t>1488</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99"/>
                    </a:solidFill>
                  </a:tcPr>
                </a:tc>
                <a:tc>
                  <a:txBody>
                    <a:bodyPr/>
                    <a:lstStyle/>
                    <a:p>
                      <a:pPr algn="ctr" rtl="0" fontAlgn="b"/>
                      <a:r>
                        <a:rPr lang="es-CO" sz="1000" b="1" i="0" u="none" strike="noStrike">
                          <a:solidFill>
                            <a:srgbClr val="FFFFFF"/>
                          </a:solidFill>
                          <a:effectLst/>
                          <a:latin typeface="Leelawadee UI" panose="020B0502040204020203" pitchFamily="34" charset="-34"/>
                          <a:cs typeface="Leelawadee UI" panose="020B0502040204020203" pitchFamily="34" charset="-34"/>
                        </a:rPr>
                        <a:t>626</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99"/>
                    </a:solidFill>
                  </a:tcPr>
                </a:tc>
                <a:tc>
                  <a:txBody>
                    <a:bodyPr/>
                    <a:lstStyle/>
                    <a:p>
                      <a:pPr algn="ctr" rtl="0" fontAlgn="b"/>
                      <a:r>
                        <a:rPr lang="es-CO" sz="1000" b="1" i="0" u="none" strike="noStrike">
                          <a:solidFill>
                            <a:srgbClr val="FFFFFF"/>
                          </a:solidFill>
                          <a:effectLst/>
                          <a:latin typeface="Leelawadee UI" panose="020B0502040204020203" pitchFamily="34" charset="-34"/>
                          <a:cs typeface="Leelawadee UI" panose="020B0502040204020203" pitchFamily="34" charset="-34"/>
                        </a:rPr>
                        <a:t>862</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99"/>
                    </a:solidFill>
                  </a:tcPr>
                </a:tc>
                <a:tc>
                  <a:txBody>
                    <a:bodyPr/>
                    <a:lstStyle/>
                    <a:p>
                      <a:pPr algn="ctr" rtl="0" fontAlgn="b"/>
                      <a:r>
                        <a:rPr lang="es-CO" sz="1000" b="1" i="0" u="none" strike="noStrike">
                          <a:solidFill>
                            <a:srgbClr val="FFFFFF"/>
                          </a:solidFill>
                          <a:effectLst/>
                          <a:latin typeface="Leelawadee UI" panose="020B0502040204020203" pitchFamily="34" charset="-34"/>
                          <a:cs typeface="Leelawadee UI" panose="020B0502040204020203" pitchFamily="34" charset="-34"/>
                        </a:rPr>
                        <a:t>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99"/>
                    </a:solidFill>
                  </a:tcPr>
                </a:tc>
                <a:tc>
                  <a:txBody>
                    <a:bodyPr/>
                    <a:lstStyle/>
                    <a:p>
                      <a:pPr algn="ctr" rtl="0" fontAlgn="b"/>
                      <a:r>
                        <a:rPr lang="es-CO" sz="1000" b="1" i="0" u="none" strike="noStrike" dirty="0">
                          <a:solidFill>
                            <a:srgbClr val="FFFFFF"/>
                          </a:solidFill>
                          <a:effectLst/>
                          <a:latin typeface="Leelawadee UI" panose="020B0502040204020203" pitchFamily="34" charset="-34"/>
                          <a:cs typeface="Leelawadee UI" panose="020B0502040204020203" pitchFamily="34" charset="-34"/>
                        </a:rPr>
                        <a:t>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99"/>
                    </a:solidFill>
                  </a:tcPr>
                </a:tc>
                <a:extLst>
                  <a:ext uri="{0D108BD9-81ED-4DB2-BD59-A6C34878D82A}">
                    <a16:rowId xmlns:a16="http://schemas.microsoft.com/office/drawing/2014/main" val="2023958289"/>
                  </a:ext>
                </a:extLst>
              </a:tr>
            </a:tbl>
          </a:graphicData>
        </a:graphic>
      </p:graphicFrame>
    </p:spTree>
    <p:extLst>
      <p:ext uri="{BB962C8B-B14F-4D97-AF65-F5344CB8AC3E}">
        <p14:creationId xmlns:p14="http://schemas.microsoft.com/office/powerpoint/2010/main" val="7577445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0" y="0"/>
            <a:ext cx="12179809" cy="6858000"/>
          </a:xfrm>
          <a:prstGeom prst="rect">
            <a:avLst/>
          </a:prstGeom>
        </p:spPr>
      </p:pic>
      <p:sp>
        <p:nvSpPr>
          <p:cNvPr id="6" name="CuadroTexto 5">
            <a:extLst>
              <a:ext uri="{FF2B5EF4-FFF2-40B4-BE49-F238E27FC236}">
                <a16:creationId xmlns:a16="http://schemas.microsoft.com/office/drawing/2014/main" id="{F0B9FB5D-913A-487E-BB65-D979CDC4F80F}"/>
              </a:ext>
            </a:extLst>
          </p:cNvPr>
          <p:cNvSpPr txBox="1"/>
          <p:nvPr/>
        </p:nvSpPr>
        <p:spPr>
          <a:xfrm>
            <a:off x="1602297" y="352230"/>
            <a:ext cx="9076887" cy="641458"/>
          </a:xfrm>
          <a:prstGeom prst="rect">
            <a:avLst/>
          </a:prstGeom>
          <a:noFill/>
        </p:spPr>
        <p:txBody>
          <a:bodyPr wrap="square">
            <a:spAutoFit/>
          </a:bodyPr>
          <a:lstStyle/>
          <a:p>
            <a:pPr algn="ctr">
              <a:lnSpc>
                <a:spcPct val="107000"/>
              </a:lnSpc>
              <a:spcBef>
                <a:spcPct val="0"/>
              </a:spcBef>
              <a:spcAft>
                <a:spcPts val="600"/>
              </a:spcAft>
            </a:pPr>
            <a:r>
              <a:rPr lang="es-CO" sz="3600" b="1" dirty="0">
                <a:solidFill>
                  <a:srgbClr val="003399"/>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NOTICIA MERCANTIL</a:t>
            </a:r>
          </a:p>
        </p:txBody>
      </p:sp>
      <p:sp>
        <p:nvSpPr>
          <p:cNvPr id="7" name="CuadroTexto 6">
            <a:extLst>
              <a:ext uri="{FF2B5EF4-FFF2-40B4-BE49-F238E27FC236}">
                <a16:creationId xmlns:a16="http://schemas.microsoft.com/office/drawing/2014/main" id="{FDFB6413-F99D-42E0-8236-7A73BECAF687}"/>
              </a:ext>
            </a:extLst>
          </p:cNvPr>
          <p:cNvSpPr txBox="1"/>
          <p:nvPr/>
        </p:nvSpPr>
        <p:spPr>
          <a:xfrm>
            <a:off x="3066175" y="1491326"/>
            <a:ext cx="6149130" cy="2677656"/>
          </a:xfrm>
          <a:prstGeom prst="rect">
            <a:avLst/>
          </a:prstGeom>
          <a:noFill/>
        </p:spPr>
        <p:txBody>
          <a:bodyPr wrap="square">
            <a:spAutoFit/>
          </a:bodyPr>
          <a:lstStyle/>
          <a:p>
            <a:pPr lvl="0" algn="ctr"/>
            <a:r>
              <a:rPr lang="es-CO" sz="2400"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La publicación mensual de la Noticia Mercantil puede ser consultada a través de nuestra  página web y se remite la certificación en constancia de dicha publicación al ente de Control. Se facilita la consulta a nuestros usuarios a través del equipo del área de atención al público.  </a:t>
            </a:r>
          </a:p>
        </p:txBody>
      </p:sp>
    </p:spTree>
    <p:extLst>
      <p:ext uri="{BB962C8B-B14F-4D97-AF65-F5344CB8AC3E}">
        <p14:creationId xmlns:p14="http://schemas.microsoft.com/office/powerpoint/2010/main" val="25581079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0" y="0"/>
            <a:ext cx="12179809" cy="6858000"/>
          </a:xfrm>
          <a:prstGeom prst="rect">
            <a:avLst/>
          </a:prstGeom>
        </p:spPr>
      </p:pic>
      <p:sp>
        <p:nvSpPr>
          <p:cNvPr id="4" name="CuadroTexto 3">
            <a:extLst>
              <a:ext uri="{FF2B5EF4-FFF2-40B4-BE49-F238E27FC236}">
                <a16:creationId xmlns:a16="http://schemas.microsoft.com/office/drawing/2014/main" id="{5C71AAA5-88CA-4950-BFBA-BB8765E0C398}"/>
              </a:ext>
            </a:extLst>
          </p:cNvPr>
          <p:cNvSpPr txBox="1"/>
          <p:nvPr/>
        </p:nvSpPr>
        <p:spPr>
          <a:xfrm>
            <a:off x="3013135" y="1591594"/>
            <a:ext cx="6153538" cy="1754326"/>
          </a:xfrm>
          <a:prstGeom prst="rect">
            <a:avLst/>
          </a:prstGeom>
          <a:noFill/>
        </p:spPr>
        <p:txBody>
          <a:bodyPr wrap="square">
            <a:spAutoFit/>
          </a:bodyPr>
          <a:lstStyle/>
          <a:p>
            <a:pPr algn="ctr" fontAlgn="base">
              <a:spcBef>
                <a:spcPct val="0"/>
              </a:spcBef>
              <a:spcAft>
                <a:spcPct val="0"/>
              </a:spcAft>
              <a:defRPr/>
            </a:pPr>
            <a:r>
              <a:rPr lang="es-ES" sz="54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rPr>
              <a:t>GESTIÓN ESTRATÉGICA</a:t>
            </a:r>
          </a:p>
        </p:txBody>
      </p:sp>
    </p:spTree>
    <p:extLst>
      <p:ext uri="{BB962C8B-B14F-4D97-AF65-F5344CB8AC3E}">
        <p14:creationId xmlns:p14="http://schemas.microsoft.com/office/powerpoint/2010/main" val="20048977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0" y="0"/>
            <a:ext cx="12179809" cy="6858000"/>
          </a:xfrm>
          <a:prstGeom prst="rect">
            <a:avLst/>
          </a:prstGeom>
        </p:spPr>
      </p:pic>
      <p:sp>
        <p:nvSpPr>
          <p:cNvPr id="4" name="CuadroTexto 3">
            <a:extLst>
              <a:ext uri="{FF2B5EF4-FFF2-40B4-BE49-F238E27FC236}">
                <a16:creationId xmlns:a16="http://schemas.microsoft.com/office/drawing/2014/main" id="{5C71AAA5-88CA-4950-BFBA-BB8765E0C398}"/>
              </a:ext>
            </a:extLst>
          </p:cNvPr>
          <p:cNvSpPr txBox="1"/>
          <p:nvPr/>
        </p:nvSpPr>
        <p:spPr>
          <a:xfrm>
            <a:off x="3013135" y="1323146"/>
            <a:ext cx="6153538" cy="2585323"/>
          </a:xfrm>
          <a:prstGeom prst="rect">
            <a:avLst/>
          </a:prstGeom>
          <a:noFill/>
        </p:spPr>
        <p:txBody>
          <a:bodyPr wrap="square">
            <a:spAutoFit/>
          </a:bodyPr>
          <a:lstStyle/>
          <a:p>
            <a:pPr algn="ctr" fontAlgn="base">
              <a:spcBef>
                <a:spcPct val="0"/>
              </a:spcBef>
              <a:spcAft>
                <a:spcPct val="0"/>
              </a:spcAft>
              <a:defRPr/>
            </a:pPr>
            <a:r>
              <a:rPr lang="es-ES" sz="54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rPr>
              <a:t>PROMOCIÓN Y DESARROLLO EMPRESARIAL</a:t>
            </a:r>
          </a:p>
        </p:txBody>
      </p:sp>
    </p:spTree>
    <p:extLst>
      <p:ext uri="{BB962C8B-B14F-4D97-AF65-F5344CB8AC3E}">
        <p14:creationId xmlns:p14="http://schemas.microsoft.com/office/powerpoint/2010/main" val="3721196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0" y="0"/>
            <a:ext cx="12179809" cy="6858000"/>
          </a:xfrm>
          <a:prstGeom prst="rect">
            <a:avLst/>
          </a:prstGeom>
        </p:spPr>
      </p:pic>
      <p:sp>
        <p:nvSpPr>
          <p:cNvPr id="4" name="CuadroTexto 3">
            <a:extLst>
              <a:ext uri="{FF2B5EF4-FFF2-40B4-BE49-F238E27FC236}">
                <a16:creationId xmlns:a16="http://schemas.microsoft.com/office/drawing/2014/main" id="{5C71AAA5-88CA-4950-BFBA-BB8765E0C398}"/>
              </a:ext>
            </a:extLst>
          </p:cNvPr>
          <p:cNvSpPr txBox="1"/>
          <p:nvPr/>
        </p:nvSpPr>
        <p:spPr>
          <a:xfrm>
            <a:off x="2021747" y="509414"/>
            <a:ext cx="7913765" cy="1969770"/>
          </a:xfrm>
          <a:prstGeom prst="rect">
            <a:avLst/>
          </a:prstGeom>
          <a:noFill/>
        </p:spPr>
        <p:txBody>
          <a:bodyPr wrap="square">
            <a:spAutoFit/>
          </a:bodyPr>
          <a:lstStyle/>
          <a:p>
            <a:pPr algn="ctr" fontAlgn="base">
              <a:spcBef>
                <a:spcPct val="0"/>
              </a:spcBef>
              <a:spcAft>
                <a:spcPct val="0"/>
              </a:spcAft>
              <a:defRPr/>
            </a:pPr>
            <a:endParaRPr lang="es-CO" sz="3200" b="1" dirty="0">
              <a:solidFill>
                <a:srgbClr val="003399"/>
              </a:solidFill>
              <a:latin typeface="Leelawadee UI" panose="020B0502040204020203" pitchFamily="34" charset="-34"/>
              <a:cs typeface="Leelawadee UI" panose="020B0502040204020203" pitchFamily="34" charset="-34"/>
            </a:endParaRPr>
          </a:p>
          <a:p>
            <a:pPr algn="ctr" fontAlgn="base">
              <a:spcBef>
                <a:spcPct val="0"/>
              </a:spcBef>
              <a:spcAft>
                <a:spcPct val="0"/>
              </a:spcAft>
              <a:defRPr/>
            </a:pPr>
            <a:r>
              <a:rPr lang="es-CO" sz="3600" b="1" dirty="0">
                <a:solidFill>
                  <a:srgbClr val="003399"/>
                </a:solidFill>
                <a:latin typeface="Leelawadee UI" panose="020B0502040204020203" pitchFamily="34" charset="-34"/>
                <a:cs typeface="Leelawadee UI" panose="020B0502040204020203" pitchFamily="34" charset="-34"/>
              </a:rPr>
              <a:t>DESARROLLO EMPRESARIAL</a:t>
            </a:r>
          </a:p>
          <a:p>
            <a:pPr algn="ctr" fontAlgn="base">
              <a:spcBef>
                <a:spcPct val="0"/>
              </a:spcBef>
              <a:spcAft>
                <a:spcPct val="0"/>
              </a:spcAft>
              <a:defRPr/>
            </a:pPr>
            <a:endParaRPr lang="es-ES" sz="54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endParaRPr>
          </a:p>
        </p:txBody>
      </p:sp>
      <p:sp>
        <p:nvSpPr>
          <p:cNvPr id="5" name="CuadroTexto 4">
            <a:extLst>
              <a:ext uri="{FF2B5EF4-FFF2-40B4-BE49-F238E27FC236}">
                <a16:creationId xmlns:a16="http://schemas.microsoft.com/office/drawing/2014/main" id="{E38E4946-27D7-4147-9BB1-94A32D201A3F}"/>
              </a:ext>
            </a:extLst>
          </p:cNvPr>
          <p:cNvSpPr txBox="1"/>
          <p:nvPr/>
        </p:nvSpPr>
        <p:spPr>
          <a:xfrm>
            <a:off x="3015339" y="2008650"/>
            <a:ext cx="6472610" cy="2308324"/>
          </a:xfrm>
          <a:prstGeom prst="rect">
            <a:avLst/>
          </a:prstGeom>
          <a:noFill/>
        </p:spPr>
        <p:txBody>
          <a:bodyPr wrap="square">
            <a:spAutoFit/>
          </a:bodyPr>
          <a:lstStyle/>
          <a:p>
            <a:pPr marL="342900" indent="-342900">
              <a:buClr>
                <a:schemeClr val="accent5">
                  <a:lumMod val="75000"/>
                </a:schemeClr>
              </a:buClr>
              <a:buFont typeface="Wingdings" panose="05000000000000000000" pitchFamily="2" charset="2"/>
              <a:buChar char="ü"/>
            </a:pPr>
            <a:r>
              <a:rPr lang="es-CO" sz="2400" dirty="0">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Afiliados</a:t>
            </a:r>
          </a:p>
          <a:p>
            <a:pPr marL="342900" indent="-342900">
              <a:buClr>
                <a:schemeClr val="accent5">
                  <a:lumMod val="75000"/>
                </a:schemeClr>
              </a:buClr>
              <a:buFont typeface="Wingdings" panose="05000000000000000000" pitchFamily="2" charset="2"/>
              <a:buChar char="ü"/>
            </a:pPr>
            <a:r>
              <a:rPr lang="es-CO" sz="2400" dirty="0">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Formación Empresarial - Jornadas Gratuitas</a:t>
            </a:r>
          </a:p>
          <a:p>
            <a:pPr marL="342900" indent="-342900">
              <a:buClr>
                <a:schemeClr val="accent5">
                  <a:lumMod val="75000"/>
                </a:schemeClr>
              </a:buClr>
              <a:buFont typeface="Wingdings" panose="05000000000000000000" pitchFamily="2" charset="2"/>
              <a:buChar char="ü"/>
            </a:pPr>
            <a:r>
              <a:rPr lang="es-CO" sz="2400" dirty="0">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Promoción del emprendimiento</a:t>
            </a:r>
          </a:p>
          <a:p>
            <a:pPr marL="342900" indent="-342900">
              <a:buClr>
                <a:schemeClr val="accent5">
                  <a:lumMod val="75000"/>
                </a:schemeClr>
              </a:buClr>
              <a:buFont typeface="Wingdings" panose="05000000000000000000" pitchFamily="2" charset="2"/>
              <a:buChar char="ü"/>
            </a:pPr>
            <a:r>
              <a:rPr lang="es-CO" sz="2400" dirty="0">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Convenios de cooperación</a:t>
            </a:r>
          </a:p>
          <a:p>
            <a:pPr marL="342900" indent="-342900">
              <a:buClr>
                <a:schemeClr val="accent5">
                  <a:lumMod val="75000"/>
                </a:schemeClr>
              </a:buClr>
              <a:buFont typeface="Wingdings" panose="05000000000000000000" pitchFamily="2" charset="2"/>
              <a:buChar char="ü"/>
            </a:pPr>
            <a:r>
              <a:rPr lang="es-CO" sz="2400" dirty="0">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Gestión cívica, social y cultural</a:t>
            </a:r>
          </a:p>
          <a:p>
            <a:pPr marL="342900" indent="-342900">
              <a:buClr>
                <a:schemeClr val="accent5">
                  <a:lumMod val="75000"/>
                </a:schemeClr>
              </a:buClr>
              <a:buFont typeface="Wingdings" panose="05000000000000000000" pitchFamily="2" charset="2"/>
              <a:buChar char="ü"/>
            </a:pPr>
            <a:r>
              <a:rPr lang="es-CO" sz="2400" dirty="0">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Promoción del Comercio</a:t>
            </a:r>
          </a:p>
        </p:txBody>
      </p:sp>
    </p:spTree>
    <p:extLst>
      <p:ext uri="{BB962C8B-B14F-4D97-AF65-F5344CB8AC3E}">
        <p14:creationId xmlns:p14="http://schemas.microsoft.com/office/powerpoint/2010/main" val="39397498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0" y="0"/>
            <a:ext cx="12179809" cy="6858000"/>
          </a:xfrm>
          <a:prstGeom prst="rect">
            <a:avLst/>
          </a:prstGeom>
        </p:spPr>
      </p:pic>
      <p:sp>
        <p:nvSpPr>
          <p:cNvPr id="4" name="CuadroTexto 3">
            <a:extLst>
              <a:ext uri="{FF2B5EF4-FFF2-40B4-BE49-F238E27FC236}">
                <a16:creationId xmlns:a16="http://schemas.microsoft.com/office/drawing/2014/main" id="{5C71AAA5-88CA-4950-BFBA-BB8765E0C398}"/>
              </a:ext>
            </a:extLst>
          </p:cNvPr>
          <p:cNvSpPr txBox="1"/>
          <p:nvPr/>
        </p:nvSpPr>
        <p:spPr>
          <a:xfrm>
            <a:off x="695783" y="2171168"/>
            <a:ext cx="4639112" cy="1661993"/>
          </a:xfrm>
          <a:prstGeom prst="rect">
            <a:avLst/>
          </a:prstGeom>
          <a:noFill/>
        </p:spPr>
        <p:txBody>
          <a:bodyPr wrap="square">
            <a:spAutoFit/>
          </a:bodyPr>
          <a:lstStyle/>
          <a:p>
            <a:pPr algn="ctr" fontAlgn="base">
              <a:spcBef>
                <a:spcPct val="0"/>
              </a:spcBef>
              <a:spcAft>
                <a:spcPct val="0"/>
              </a:spcAft>
              <a:defRPr/>
            </a:pPr>
            <a:r>
              <a:rPr lang="es-CO" sz="4800" b="1" dirty="0">
                <a:solidFill>
                  <a:srgbClr val="003399"/>
                </a:solidFill>
                <a:latin typeface="Leelawadee UI" panose="020B0502040204020203" pitchFamily="34" charset="-34"/>
                <a:cs typeface="Leelawadee UI" panose="020B0502040204020203" pitchFamily="34" charset="-34"/>
              </a:rPr>
              <a:t>AFILIADOS</a:t>
            </a:r>
          </a:p>
          <a:p>
            <a:pPr algn="ctr" fontAlgn="base">
              <a:spcBef>
                <a:spcPct val="0"/>
              </a:spcBef>
              <a:spcAft>
                <a:spcPct val="0"/>
              </a:spcAft>
              <a:defRPr/>
            </a:pPr>
            <a:endParaRPr lang="es-ES" sz="54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endParaRPr>
          </a:p>
        </p:txBody>
      </p:sp>
      <p:pic>
        <p:nvPicPr>
          <p:cNvPr id="3" name="Imagen 2">
            <a:extLst>
              <a:ext uri="{FF2B5EF4-FFF2-40B4-BE49-F238E27FC236}">
                <a16:creationId xmlns:a16="http://schemas.microsoft.com/office/drawing/2014/main" id="{79CAB621-7E3D-4064-98D6-0A531123942F}"/>
              </a:ext>
            </a:extLst>
          </p:cNvPr>
          <p:cNvPicPr>
            <a:picLocks noChangeAspect="1"/>
          </p:cNvPicPr>
          <p:nvPr/>
        </p:nvPicPr>
        <p:blipFill>
          <a:blip r:embed="rId3"/>
          <a:stretch>
            <a:fillRect/>
          </a:stretch>
        </p:blipFill>
        <p:spPr>
          <a:xfrm>
            <a:off x="5931016" y="419450"/>
            <a:ext cx="3892492" cy="4664278"/>
          </a:xfrm>
          <a:prstGeom prst="rect">
            <a:avLst/>
          </a:prstGeom>
        </p:spPr>
      </p:pic>
    </p:spTree>
    <p:extLst>
      <p:ext uri="{BB962C8B-B14F-4D97-AF65-F5344CB8AC3E}">
        <p14:creationId xmlns:p14="http://schemas.microsoft.com/office/powerpoint/2010/main" val="30785739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12191" y="0"/>
            <a:ext cx="12179809" cy="6858000"/>
          </a:xfrm>
          <a:prstGeom prst="rect">
            <a:avLst/>
          </a:prstGeom>
        </p:spPr>
      </p:pic>
      <p:sp>
        <p:nvSpPr>
          <p:cNvPr id="4" name="CuadroTexto 3">
            <a:extLst>
              <a:ext uri="{FF2B5EF4-FFF2-40B4-BE49-F238E27FC236}">
                <a16:creationId xmlns:a16="http://schemas.microsoft.com/office/drawing/2014/main" id="{5C71AAA5-88CA-4950-BFBA-BB8765E0C398}"/>
              </a:ext>
            </a:extLst>
          </p:cNvPr>
          <p:cNvSpPr txBox="1"/>
          <p:nvPr/>
        </p:nvSpPr>
        <p:spPr>
          <a:xfrm>
            <a:off x="2021747" y="509414"/>
            <a:ext cx="7913765" cy="1077218"/>
          </a:xfrm>
          <a:prstGeom prst="rect">
            <a:avLst/>
          </a:prstGeom>
          <a:noFill/>
        </p:spPr>
        <p:txBody>
          <a:bodyPr wrap="square">
            <a:spAutoFit/>
          </a:bodyPr>
          <a:lstStyle/>
          <a:p>
            <a:pPr algn="ctr" fontAlgn="base">
              <a:spcBef>
                <a:spcPct val="0"/>
              </a:spcBef>
              <a:spcAft>
                <a:spcPct val="0"/>
              </a:spcAft>
              <a:defRPr/>
            </a:pPr>
            <a:r>
              <a:rPr lang="es-CO" sz="3200" b="1" dirty="0">
                <a:solidFill>
                  <a:srgbClr val="003399"/>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AFILIADOS</a:t>
            </a:r>
          </a:p>
          <a:p>
            <a:pPr algn="ctr" fontAlgn="base">
              <a:spcBef>
                <a:spcPct val="0"/>
              </a:spcBef>
              <a:spcAft>
                <a:spcPct val="0"/>
              </a:spcAft>
              <a:defRPr/>
            </a:pPr>
            <a:endParaRPr lang="es-CO" sz="3200" b="1" dirty="0">
              <a:solidFill>
                <a:srgbClr val="003399"/>
              </a:solidFill>
              <a:latin typeface="Leelawadee UI" panose="020B0502040204020203" pitchFamily="34" charset="-34"/>
              <a:cs typeface="Leelawadee UI" panose="020B0502040204020203" pitchFamily="34" charset="-34"/>
            </a:endParaRPr>
          </a:p>
        </p:txBody>
      </p:sp>
      <p:sp>
        <p:nvSpPr>
          <p:cNvPr id="6" name="CuadroTexto 5">
            <a:extLst>
              <a:ext uri="{FF2B5EF4-FFF2-40B4-BE49-F238E27FC236}">
                <a16:creationId xmlns:a16="http://schemas.microsoft.com/office/drawing/2014/main" id="{8588C13F-ED35-429E-BFF0-81251B428210}"/>
              </a:ext>
            </a:extLst>
          </p:cNvPr>
          <p:cNvSpPr txBox="1"/>
          <p:nvPr/>
        </p:nvSpPr>
        <p:spPr>
          <a:xfrm>
            <a:off x="1505823" y="1823984"/>
            <a:ext cx="2126610" cy="830997"/>
          </a:xfrm>
          <a:prstGeom prst="rect">
            <a:avLst/>
          </a:prstGeom>
          <a:noFill/>
        </p:spPr>
        <p:txBody>
          <a:bodyPr wrap="square">
            <a:spAutoFit/>
          </a:bodyPr>
          <a:lstStyle/>
          <a:p>
            <a:pPr algn="ctr"/>
            <a:r>
              <a:rPr lang="es-CO" sz="2400" b="1" dirty="0">
                <a:solidFill>
                  <a:srgbClr val="003399"/>
                </a:solidFill>
                <a:latin typeface="Tahoma" panose="020B0604030504040204" pitchFamily="34" charset="0"/>
                <a:ea typeface="Tahoma" panose="020B0604030504040204" pitchFamily="34" charset="0"/>
                <a:cs typeface="Tahoma" panose="020B0604030504040204" pitchFamily="34" charset="0"/>
              </a:rPr>
              <a:t>AFILIADOS </a:t>
            </a:r>
          </a:p>
          <a:p>
            <a:pPr algn="ctr"/>
            <a:r>
              <a:rPr lang="es-CO" sz="2400" b="1" dirty="0">
                <a:solidFill>
                  <a:srgbClr val="003399"/>
                </a:solidFill>
                <a:latin typeface="Tahoma" panose="020B0604030504040204" pitchFamily="34" charset="0"/>
                <a:ea typeface="Tahoma" panose="020B0604030504040204" pitchFamily="34" charset="0"/>
                <a:cs typeface="Tahoma" panose="020B0604030504040204" pitchFamily="34" charset="0"/>
              </a:rPr>
              <a:t>406 </a:t>
            </a:r>
          </a:p>
        </p:txBody>
      </p:sp>
      <p:sp>
        <p:nvSpPr>
          <p:cNvPr id="7" name="Flecha: hacia arriba 6">
            <a:extLst>
              <a:ext uri="{FF2B5EF4-FFF2-40B4-BE49-F238E27FC236}">
                <a16:creationId xmlns:a16="http://schemas.microsoft.com/office/drawing/2014/main" id="{C973E49F-5406-4D77-9DD2-09A00D68D68E}"/>
              </a:ext>
            </a:extLst>
          </p:cNvPr>
          <p:cNvSpPr/>
          <p:nvPr/>
        </p:nvSpPr>
        <p:spPr>
          <a:xfrm>
            <a:off x="2934245" y="2320053"/>
            <a:ext cx="81094" cy="18888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CuadroTexto 7">
            <a:extLst>
              <a:ext uri="{FF2B5EF4-FFF2-40B4-BE49-F238E27FC236}">
                <a16:creationId xmlns:a16="http://schemas.microsoft.com/office/drawing/2014/main" id="{799E6776-6DF6-4036-85F2-E3FAB3E18957}"/>
              </a:ext>
            </a:extLst>
          </p:cNvPr>
          <p:cNvSpPr txBox="1"/>
          <p:nvPr/>
        </p:nvSpPr>
        <p:spPr>
          <a:xfrm>
            <a:off x="602379" y="2672986"/>
            <a:ext cx="3606325" cy="1200329"/>
          </a:xfrm>
          <a:prstGeom prst="rect">
            <a:avLst/>
          </a:prstGeom>
          <a:solidFill>
            <a:schemeClr val="accent1">
              <a:lumMod val="20000"/>
              <a:lumOff val="80000"/>
            </a:schemeClr>
          </a:solidFill>
          <a:ln/>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s-CO" b="1" dirty="0">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40% </a:t>
            </a:r>
            <a:r>
              <a:rPr lang="es-CO" dirty="0">
                <a:latin typeface="Leelawadee UI" panose="020B0502040204020203" pitchFamily="34" charset="-34"/>
                <a:cs typeface="Leelawadee UI" panose="020B0502040204020203" pitchFamily="34" charset="-34"/>
              </a:rPr>
              <a:t>de incremento en el número de afiliados con relación a la vigencia anterior</a:t>
            </a:r>
          </a:p>
          <a:p>
            <a:endParaRPr lang="es-CO" dirty="0"/>
          </a:p>
        </p:txBody>
      </p:sp>
      <p:sp>
        <p:nvSpPr>
          <p:cNvPr id="10" name="CuadroTexto 9">
            <a:extLst>
              <a:ext uri="{FF2B5EF4-FFF2-40B4-BE49-F238E27FC236}">
                <a16:creationId xmlns:a16="http://schemas.microsoft.com/office/drawing/2014/main" id="{8040CBE0-88E3-43A5-9D03-914B03EE0416}"/>
              </a:ext>
            </a:extLst>
          </p:cNvPr>
          <p:cNvSpPr txBox="1"/>
          <p:nvPr/>
        </p:nvSpPr>
        <p:spPr>
          <a:xfrm>
            <a:off x="4752363" y="1823984"/>
            <a:ext cx="6149130" cy="954107"/>
          </a:xfrm>
          <a:prstGeom prst="rect">
            <a:avLst/>
          </a:prstGeom>
          <a:noFill/>
        </p:spPr>
        <p:txBody>
          <a:bodyPr wrap="square">
            <a:spAutoFit/>
          </a:bodyPr>
          <a:lstStyle/>
          <a:p>
            <a:pPr algn="ctr"/>
            <a:r>
              <a:rPr lang="es-CO" sz="2800" b="1" dirty="0">
                <a:solidFill>
                  <a:srgbClr val="003399"/>
                </a:solidFill>
                <a:latin typeface="Tahoma" panose="020B0604030504040204" pitchFamily="34" charset="0"/>
                <a:ea typeface="Tahoma" panose="020B0604030504040204" pitchFamily="34" charset="0"/>
                <a:cs typeface="Tahoma" panose="020B0604030504040204" pitchFamily="34" charset="0"/>
              </a:rPr>
              <a:t>CONVENIOS COMERCIALES </a:t>
            </a:r>
          </a:p>
          <a:p>
            <a:pPr algn="ctr"/>
            <a:r>
              <a:rPr lang="es-CO" sz="2800" b="1" dirty="0">
                <a:solidFill>
                  <a:srgbClr val="003399"/>
                </a:solidFill>
                <a:latin typeface="Tahoma" panose="020B0604030504040204" pitchFamily="34" charset="0"/>
                <a:ea typeface="Tahoma" panose="020B0604030504040204" pitchFamily="34" charset="0"/>
                <a:cs typeface="Tahoma" panose="020B0604030504040204" pitchFamily="34" charset="0"/>
              </a:rPr>
              <a:t>20 </a:t>
            </a:r>
          </a:p>
        </p:txBody>
      </p:sp>
      <p:sp>
        <p:nvSpPr>
          <p:cNvPr id="11" name="Estrella: 6 puntas 10">
            <a:extLst>
              <a:ext uri="{FF2B5EF4-FFF2-40B4-BE49-F238E27FC236}">
                <a16:creationId xmlns:a16="http://schemas.microsoft.com/office/drawing/2014/main" id="{598794DB-060B-4503-ABAA-E4101455E068}"/>
              </a:ext>
            </a:extLst>
          </p:cNvPr>
          <p:cNvSpPr/>
          <p:nvPr/>
        </p:nvSpPr>
        <p:spPr>
          <a:xfrm>
            <a:off x="8212822" y="2414497"/>
            <a:ext cx="346747" cy="258489"/>
          </a:xfrm>
          <a:prstGeom prst="star6">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s-CO"/>
          </a:p>
        </p:txBody>
      </p:sp>
      <p:sp>
        <p:nvSpPr>
          <p:cNvPr id="13" name="CuadroTexto 12">
            <a:extLst>
              <a:ext uri="{FF2B5EF4-FFF2-40B4-BE49-F238E27FC236}">
                <a16:creationId xmlns:a16="http://schemas.microsoft.com/office/drawing/2014/main" id="{9B11B64E-9BFD-40D7-A834-DCE84596E8F8}"/>
              </a:ext>
            </a:extLst>
          </p:cNvPr>
          <p:cNvSpPr txBox="1"/>
          <p:nvPr/>
        </p:nvSpPr>
        <p:spPr>
          <a:xfrm>
            <a:off x="4752363" y="3134143"/>
            <a:ext cx="6325298" cy="954107"/>
          </a:xfrm>
          <a:prstGeom prst="rect">
            <a:avLst/>
          </a:prstGeom>
          <a:noFill/>
        </p:spPr>
        <p:txBody>
          <a:bodyPr wrap="square">
            <a:spAutoFit/>
          </a:bodyPr>
          <a:lstStyle/>
          <a:p>
            <a:pPr algn="ctr"/>
            <a:r>
              <a:rPr lang="es-CO" sz="2800" b="1" dirty="0">
                <a:solidFill>
                  <a:srgbClr val="003399"/>
                </a:solidFill>
                <a:latin typeface="Tahoma" panose="020B0604030504040204" pitchFamily="34" charset="0"/>
                <a:ea typeface="Tahoma" panose="020B0604030504040204" pitchFamily="34" charset="0"/>
                <a:cs typeface="Tahoma" panose="020B0604030504040204" pitchFamily="34" charset="0"/>
              </a:rPr>
              <a:t>ENCUESTAS DE SATISFACCIÓN</a:t>
            </a:r>
          </a:p>
          <a:p>
            <a:pPr algn="ctr"/>
            <a:r>
              <a:rPr lang="es-CO" sz="2800" b="1" dirty="0">
                <a:solidFill>
                  <a:srgbClr val="003399"/>
                </a:solidFill>
                <a:latin typeface="Tahoma" panose="020B0604030504040204" pitchFamily="34" charset="0"/>
                <a:ea typeface="Tahoma" panose="020B0604030504040204" pitchFamily="34" charset="0"/>
                <a:cs typeface="Tahoma" panose="020B0604030504040204" pitchFamily="34" charset="0"/>
              </a:rPr>
              <a:t>70  </a:t>
            </a:r>
          </a:p>
        </p:txBody>
      </p:sp>
      <p:sp>
        <p:nvSpPr>
          <p:cNvPr id="14" name="Cinta: inclinada hacia arriba 13">
            <a:extLst>
              <a:ext uri="{FF2B5EF4-FFF2-40B4-BE49-F238E27FC236}">
                <a16:creationId xmlns:a16="http://schemas.microsoft.com/office/drawing/2014/main" id="{1AB394AE-516D-42C7-A792-565F343D016A}"/>
              </a:ext>
            </a:extLst>
          </p:cNvPr>
          <p:cNvSpPr/>
          <p:nvPr/>
        </p:nvSpPr>
        <p:spPr>
          <a:xfrm>
            <a:off x="8224009" y="3667772"/>
            <a:ext cx="522911" cy="260059"/>
          </a:xfrm>
          <a:prstGeom prst="ribbon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2528764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12191" y="0"/>
            <a:ext cx="12179809" cy="6858000"/>
          </a:xfrm>
          <a:prstGeom prst="rect">
            <a:avLst/>
          </a:prstGeom>
        </p:spPr>
      </p:pic>
      <p:sp>
        <p:nvSpPr>
          <p:cNvPr id="4" name="CuadroTexto 3">
            <a:extLst>
              <a:ext uri="{FF2B5EF4-FFF2-40B4-BE49-F238E27FC236}">
                <a16:creationId xmlns:a16="http://schemas.microsoft.com/office/drawing/2014/main" id="{5C71AAA5-88CA-4950-BFBA-BB8765E0C398}"/>
              </a:ext>
            </a:extLst>
          </p:cNvPr>
          <p:cNvSpPr txBox="1"/>
          <p:nvPr/>
        </p:nvSpPr>
        <p:spPr>
          <a:xfrm>
            <a:off x="2046914" y="123521"/>
            <a:ext cx="7913765" cy="1077218"/>
          </a:xfrm>
          <a:prstGeom prst="rect">
            <a:avLst/>
          </a:prstGeom>
          <a:noFill/>
        </p:spPr>
        <p:txBody>
          <a:bodyPr wrap="square">
            <a:spAutoFit/>
          </a:bodyPr>
          <a:lstStyle/>
          <a:p>
            <a:pPr algn="ctr" fontAlgn="base">
              <a:spcBef>
                <a:spcPct val="0"/>
              </a:spcBef>
              <a:spcAft>
                <a:spcPct val="0"/>
              </a:spcAft>
              <a:defRPr/>
            </a:pPr>
            <a:r>
              <a:rPr lang="es-CO" sz="3200" b="1" dirty="0">
                <a:solidFill>
                  <a:srgbClr val="003399"/>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AFILIADOS</a:t>
            </a:r>
          </a:p>
          <a:p>
            <a:pPr algn="ctr" fontAlgn="base">
              <a:spcBef>
                <a:spcPct val="0"/>
              </a:spcBef>
              <a:spcAft>
                <a:spcPct val="0"/>
              </a:spcAft>
              <a:defRPr/>
            </a:pPr>
            <a:endParaRPr lang="es-CO" sz="3200" b="1" dirty="0">
              <a:solidFill>
                <a:srgbClr val="003399"/>
              </a:solidFill>
              <a:latin typeface="Leelawadee UI" panose="020B0502040204020203" pitchFamily="34" charset="-34"/>
              <a:cs typeface="Leelawadee UI" panose="020B0502040204020203" pitchFamily="34" charset="-34"/>
            </a:endParaRPr>
          </a:p>
        </p:txBody>
      </p:sp>
      <p:graphicFrame>
        <p:nvGraphicFramePr>
          <p:cNvPr id="12" name="Marcador de contenido 11">
            <a:extLst>
              <a:ext uri="{FF2B5EF4-FFF2-40B4-BE49-F238E27FC236}">
                <a16:creationId xmlns:a16="http://schemas.microsoft.com/office/drawing/2014/main" id="{19923405-11B8-4B6E-B58F-368313FB0525}"/>
              </a:ext>
            </a:extLst>
          </p:cNvPr>
          <p:cNvGraphicFramePr>
            <a:graphicFrameLocks/>
          </p:cNvGraphicFramePr>
          <p:nvPr>
            <p:extLst>
              <p:ext uri="{D42A27DB-BD31-4B8C-83A1-F6EECF244321}">
                <p14:modId xmlns:p14="http://schemas.microsoft.com/office/powerpoint/2010/main" val="3047244136"/>
              </p:ext>
            </p:extLst>
          </p:nvPr>
        </p:nvGraphicFramePr>
        <p:xfrm>
          <a:off x="1175932" y="662130"/>
          <a:ext cx="9655728" cy="4998720"/>
        </p:xfrm>
        <a:graphic>
          <a:graphicData uri="http://schemas.openxmlformats.org/drawingml/2006/table">
            <a:tbl>
              <a:tblPr firstRow="1" bandRow="1">
                <a:tableStyleId>{5C22544A-7EE6-4342-B048-85BDC9FD1C3A}</a:tableStyleId>
              </a:tblPr>
              <a:tblGrid>
                <a:gridCol w="2566234">
                  <a:extLst>
                    <a:ext uri="{9D8B030D-6E8A-4147-A177-3AD203B41FA5}">
                      <a16:colId xmlns:a16="http://schemas.microsoft.com/office/drawing/2014/main" val="20000"/>
                    </a:ext>
                  </a:extLst>
                </a:gridCol>
                <a:gridCol w="2049743">
                  <a:extLst>
                    <a:ext uri="{9D8B030D-6E8A-4147-A177-3AD203B41FA5}">
                      <a16:colId xmlns:a16="http://schemas.microsoft.com/office/drawing/2014/main" val="20001"/>
                    </a:ext>
                  </a:extLst>
                </a:gridCol>
                <a:gridCol w="5039751">
                  <a:extLst>
                    <a:ext uri="{9D8B030D-6E8A-4147-A177-3AD203B41FA5}">
                      <a16:colId xmlns:a16="http://schemas.microsoft.com/office/drawing/2014/main" val="20002"/>
                    </a:ext>
                  </a:extLst>
                </a:gridCol>
              </a:tblGrid>
              <a:tr h="193417">
                <a:tc>
                  <a:txBody>
                    <a:bodyPr/>
                    <a:lstStyle/>
                    <a:p>
                      <a:r>
                        <a:rPr lang="es-CO" sz="1200" dirty="0"/>
                        <a:t>ESTRATEGIA</a:t>
                      </a:r>
                    </a:p>
                  </a:txBody>
                  <a:tcPr>
                    <a:solidFill>
                      <a:schemeClr val="accent5">
                        <a:lumMod val="75000"/>
                      </a:schemeClr>
                    </a:solidFill>
                  </a:tcPr>
                </a:tc>
                <a:tc>
                  <a:txBody>
                    <a:bodyPr/>
                    <a:lstStyle/>
                    <a:p>
                      <a:r>
                        <a:rPr lang="es-CO" sz="1200" dirty="0"/>
                        <a:t>META</a:t>
                      </a:r>
                    </a:p>
                  </a:txBody>
                  <a:tcPr>
                    <a:solidFill>
                      <a:schemeClr val="accent5">
                        <a:lumMod val="75000"/>
                      </a:schemeClr>
                    </a:solidFill>
                  </a:tcPr>
                </a:tc>
                <a:tc>
                  <a:txBody>
                    <a:bodyPr/>
                    <a:lstStyle/>
                    <a:p>
                      <a:r>
                        <a:rPr lang="es-CO" sz="1200" dirty="0"/>
                        <a:t>ACTIVIDADES</a:t>
                      </a:r>
                    </a:p>
                  </a:txBody>
                  <a:tcPr>
                    <a:solidFill>
                      <a:schemeClr val="accent5">
                        <a:lumMod val="75000"/>
                      </a:schemeClr>
                    </a:solidFill>
                  </a:tcPr>
                </a:tc>
                <a:extLst>
                  <a:ext uri="{0D108BD9-81ED-4DB2-BD59-A6C34878D82A}">
                    <a16:rowId xmlns:a16="http://schemas.microsoft.com/office/drawing/2014/main" val="10000"/>
                  </a:ext>
                </a:extLst>
              </a:tr>
              <a:tr h="1139010">
                <a:tc>
                  <a:txBody>
                    <a:bodyPr/>
                    <a:lstStyle/>
                    <a:p>
                      <a:endParaRPr lang="es-CO" sz="1200" b="1" kern="1200" dirty="0">
                        <a:solidFill>
                          <a:schemeClr val="accent5">
                            <a:lumMod val="50000"/>
                          </a:schemeClr>
                        </a:solidFill>
                        <a:effectLst>
                          <a:outerShdw blurRad="38100" dist="38100" dir="2700000" algn="tl">
                            <a:srgbClr val="000000">
                              <a:alpha val="43137"/>
                            </a:srgbClr>
                          </a:outerShdw>
                        </a:effectLst>
                        <a:latin typeface="Leelawadee UI" panose="020B0502040204020203" pitchFamily="34" charset="-34"/>
                        <a:ea typeface="+mn-ea"/>
                        <a:cs typeface="Leelawadee UI" panose="020B0502040204020203" pitchFamily="34" charset="-34"/>
                      </a:endParaRPr>
                    </a:p>
                    <a:p>
                      <a:endParaRPr lang="es-CO" sz="1200" b="1" kern="1200" dirty="0">
                        <a:solidFill>
                          <a:schemeClr val="accent5">
                            <a:lumMod val="50000"/>
                          </a:schemeClr>
                        </a:solidFill>
                        <a:effectLst>
                          <a:outerShdw blurRad="38100" dist="38100" dir="2700000" algn="tl">
                            <a:srgbClr val="000000">
                              <a:alpha val="43137"/>
                            </a:srgbClr>
                          </a:outerShdw>
                        </a:effectLst>
                        <a:latin typeface="Leelawadee UI" panose="020B0502040204020203" pitchFamily="34" charset="-34"/>
                        <a:ea typeface="+mn-ea"/>
                        <a:cs typeface="Leelawadee UI" panose="020B0502040204020203" pitchFamily="34" charset="-34"/>
                      </a:endParaRPr>
                    </a:p>
                    <a:p>
                      <a:r>
                        <a:rPr lang="es-CO" sz="1200" b="1" kern="1200" dirty="0">
                          <a:solidFill>
                            <a:schemeClr val="accent5">
                              <a:lumMod val="50000"/>
                            </a:schemeClr>
                          </a:solidFill>
                          <a:effectLst/>
                          <a:latin typeface="Leelawadee UI" panose="020B0502040204020203" pitchFamily="34" charset="-34"/>
                          <a:ea typeface="+mn-ea"/>
                          <a:cs typeface="Leelawadee UI" panose="020B0502040204020203" pitchFamily="34" charset="-34"/>
                        </a:rPr>
                        <a:t>Fidelización</a:t>
                      </a:r>
                      <a:r>
                        <a:rPr lang="es-CO" sz="1200" b="1" kern="1200" dirty="0">
                          <a:solidFill>
                            <a:schemeClr val="accent5">
                              <a:lumMod val="50000"/>
                            </a:schemeClr>
                          </a:solidFill>
                          <a:effectLst>
                            <a:outerShdw blurRad="38100" dist="38100" dir="2700000" algn="tl">
                              <a:srgbClr val="000000">
                                <a:alpha val="43137"/>
                              </a:srgbClr>
                            </a:outerShdw>
                          </a:effectLst>
                          <a:latin typeface="Leelawadee UI" panose="020B0502040204020203" pitchFamily="34" charset="-34"/>
                          <a:ea typeface="+mn-ea"/>
                          <a:cs typeface="Leelawadee UI" panose="020B0502040204020203" pitchFamily="34" charset="-34"/>
                        </a:rPr>
                        <a:t>: </a:t>
                      </a:r>
                      <a:r>
                        <a:rPr lang="es-CO" sz="1200" dirty="0">
                          <a:latin typeface="Leelawadee UI" panose="020B0502040204020203" pitchFamily="34" charset="-34"/>
                          <a:cs typeface="Leelawadee UI" panose="020B0502040204020203" pitchFamily="34" charset="-34"/>
                        </a:rPr>
                        <a:t>Fidelizar a la población de Afiliados, para contar con su participación activa a través del tiempo.</a:t>
                      </a:r>
                    </a:p>
                  </a:txBody>
                  <a:tcPr/>
                </a:tc>
                <a:tc>
                  <a:txBody>
                    <a:bodyPr/>
                    <a:lstStyle/>
                    <a:p>
                      <a:pPr algn="just">
                        <a:spcAft>
                          <a:spcPts val="0"/>
                        </a:spcAft>
                      </a:pPr>
                      <a:r>
                        <a:rPr lang="es-CO" sz="1200" dirty="0">
                          <a:effectLst/>
                          <a:latin typeface="Leelawadee UI" panose="020B0502040204020203" pitchFamily="34" charset="-34"/>
                          <a:ea typeface="Times New Roman" panose="02020603050405020304" pitchFamily="18" charset="0"/>
                          <a:cs typeface="Leelawadee UI" panose="020B0502040204020203" pitchFamily="34" charset="-34"/>
                        </a:rPr>
                        <a:t>Mantener los 406 Afiliados alcanzados en 2020 y garantizar un incremento mínimo de 8% para 2021.</a:t>
                      </a:r>
                    </a:p>
                    <a:p>
                      <a:pPr algn="just">
                        <a:spcAft>
                          <a:spcPts val="0"/>
                        </a:spcAft>
                      </a:pPr>
                      <a:r>
                        <a:rPr lang="es-CO" sz="1200" dirty="0">
                          <a:effectLst/>
                          <a:latin typeface="Leelawadee UI" panose="020B0502040204020203" pitchFamily="34" charset="-34"/>
                          <a:ea typeface="Times New Roman" panose="02020603050405020304" pitchFamily="18" charset="0"/>
                          <a:cs typeface="Leelawadee UI" panose="020B0502040204020203" pitchFamily="34" charset="-34"/>
                        </a:rPr>
                        <a:t> </a:t>
                      </a:r>
                    </a:p>
                    <a:p>
                      <a:pPr algn="just">
                        <a:spcAft>
                          <a:spcPts val="0"/>
                        </a:spcAft>
                      </a:pPr>
                      <a:r>
                        <a:rPr lang="es-CO" sz="1200" dirty="0">
                          <a:effectLst/>
                          <a:latin typeface="Leelawadee UI" panose="020B0502040204020203" pitchFamily="34" charset="-34"/>
                          <a:ea typeface="Times New Roman" panose="02020603050405020304" pitchFamily="18" charset="0"/>
                          <a:cs typeface="Leelawadee UI" panose="020B0502040204020203" pitchFamily="34" charset="-34"/>
                        </a:rPr>
                        <a:t>Nueva meta: 438</a:t>
                      </a:r>
                    </a:p>
                  </a:txBody>
                  <a:tcPr/>
                </a:tc>
                <a:tc>
                  <a:txBody>
                    <a:bodyPr/>
                    <a:lstStyle/>
                    <a:p>
                      <a:pPr marL="342900" lvl="0" indent="-342900">
                        <a:spcAft>
                          <a:spcPts val="0"/>
                        </a:spcAft>
                        <a:buFont typeface="+mj-lt"/>
                        <a:buAutoNum type="arabicPeriod"/>
                        <a:tabLst>
                          <a:tab pos="228600" algn="l"/>
                          <a:tab pos="457200" algn="l"/>
                        </a:tabLst>
                      </a:pPr>
                      <a:r>
                        <a:rPr lang="es-CO" sz="1000" dirty="0">
                          <a:effectLst/>
                          <a:latin typeface="Leelawadee UI" panose="020B0502040204020203" pitchFamily="34" charset="-34"/>
                          <a:ea typeface="Times New Roman" panose="02020603050405020304" pitchFamily="18" charset="0"/>
                          <a:cs typeface="Leelawadee UI" panose="020B0502040204020203" pitchFamily="34" charset="-34"/>
                        </a:rPr>
                        <a:t>Llamadas a los Afiliados actuales y a los comerciantes que fueron Afiliados en el pasado y cumplen los requisitos. </a:t>
                      </a:r>
                    </a:p>
                    <a:p>
                      <a:pPr marL="342900" lvl="0" indent="-342900">
                        <a:spcAft>
                          <a:spcPts val="0"/>
                        </a:spcAft>
                        <a:buFont typeface="+mj-lt"/>
                        <a:buAutoNum type="arabicPeriod"/>
                        <a:tabLst>
                          <a:tab pos="228600" algn="l"/>
                          <a:tab pos="457200" algn="l"/>
                        </a:tabLst>
                      </a:pPr>
                      <a:r>
                        <a:rPr lang="es-CO" sz="1000" dirty="0">
                          <a:effectLst/>
                          <a:latin typeface="Leelawadee UI" panose="020B0502040204020203" pitchFamily="34" charset="-34"/>
                          <a:ea typeface="Times New Roman" panose="02020603050405020304" pitchFamily="18" charset="0"/>
                          <a:cs typeface="Leelawadee UI" panose="020B0502040204020203" pitchFamily="34" charset="-34"/>
                        </a:rPr>
                        <a:t>Enviamos oficios a los Afiliados actuales, adjuntando el volante de la campaña: ¡Ser Afiliado Paga!, y el formulario de renovación. </a:t>
                      </a:r>
                    </a:p>
                    <a:p>
                      <a:pPr marL="342900" lvl="0" indent="-342900">
                        <a:spcAft>
                          <a:spcPts val="0"/>
                        </a:spcAft>
                        <a:buFont typeface="+mj-lt"/>
                        <a:buAutoNum type="arabicPeriod"/>
                        <a:tabLst>
                          <a:tab pos="228600" algn="l"/>
                          <a:tab pos="457200" algn="l"/>
                        </a:tabLst>
                      </a:pPr>
                      <a:r>
                        <a:rPr lang="es-CO" sz="1000" dirty="0">
                          <a:effectLst/>
                          <a:latin typeface="Leelawadee UI" panose="020B0502040204020203" pitchFamily="34" charset="-34"/>
                          <a:ea typeface="Times New Roman" panose="02020603050405020304" pitchFamily="18" charset="0"/>
                          <a:cs typeface="Leelawadee UI" panose="020B0502040204020203" pitchFamily="34" charset="-34"/>
                        </a:rPr>
                        <a:t>Entregamos detalle en el mes de diciembre. </a:t>
                      </a:r>
                    </a:p>
                    <a:p>
                      <a:pPr marL="342900" lvl="0" indent="-342900">
                        <a:spcAft>
                          <a:spcPts val="0"/>
                        </a:spcAft>
                        <a:buFont typeface="+mj-lt"/>
                        <a:buAutoNum type="arabicPeriod"/>
                        <a:tabLst>
                          <a:tab pos="228600" algn="l"/>
                          <a:tab pos="457200" algn="l"/>
                        </a:tabLst>
                      </a:pPr>
                      <a:r>
                        <a:rPr lang="es-CO" sz="1000" dirty="0">
                          <a:effectLst/>
                          <a:latin typeface="Leelawadee UI" panose="020B0502040204020203" pitchFamily="34" charset="-34"/>
                          <a:ea typeface="Times New Roman" panose="02020603050405020304" pitchFamily="18" charset="0"/>
                          <a:cs typeface="Leelawadee UI" panose="020B0502040204020203" pitchFamily="34" charset="-34"/>
                        </a:rPr>
                        <a:t>Divulgamos la pieza gráfica de la campaña de Afiliados a través de maillings masivos y del digiturno. </a:t>
                      </a:r>
                    </a:p>
                    <a:p>
                      <a:pPr marL="342900" lvl="0" indent="-342900">
                        <a:spcAft>
                          <a:spcPts val="0"/>
                        </a:spcAft>
                        <a:buFont typeface="+mj-lt"/>
                        <a:buAutoNum type="arabicPeriod"/>
                        <a:tabLst>
                          <a:tab pos="228600" algn="l"/>
                          <a:tab pos="457200" algn="l"/>
                        </a:tabLst>
                      </a:pPr>
                      <a:r>
                        <a:rPr lang="es-CO" sz="1000" dirty="0">
                          <a:effectLst/>
                          <a:latin typeface="Leelawadee UI" panose="020B0502040204020203" pitchFamily="34" charset="-34"/>
                          <a:ea typeface="Times New Roman" panose="02020603050405020304" pitchFamily="18" charset="0"/>
                          <a:cs typeface="Leelawadee UI" panose="020B0502040204020203" pitchFamily="34" charset="-34"/>
                        </a:rPr>
                        <a:t>Se realizo Campaña de puerta a puerta a los</a:t>
                      </a:r>
                      <a:r>
                        <a:rPr lang="es-CO" sz="1000" baseline="0" dirty="0">
                          <a:effectLst/>
                          <a:latin typeface="Leelawadee UI" panose="020B0502040204020203" pitchFamily="34" charset="-34"/>
                          <a:ea typeface="Times New Roman" panose="02020603050405020304" pitchFamily="18" charset="0"/>
                          <a:cs typeface="Leelawadee UI" panose="020B0502040204020203" pitchFamily="34" charset="-34"/>
                        </a:rPr>
                        <a:t> matriculados listos para afiliación</a:t>
                      </a:r>
                      <a:r>
                        <a:rPr lang="es-CO" sz="1000" dirty="0">
                          <a:effectLst/>
                          <a:latin typeface="Leelawadee UI" panose="020B0502040204020203" pitchFamily="34" charset="-34"/>
                          <a:ea typeface="Times New Roman" panose="02020603050405020304" pitchFamily="18" charset="0"/>
                          <a:cs typeface="Leelawadee UI" panose="020B0502040204020203" pitchFamily="34" charset="-34"/>
                        </a:rPr>
                        <a:t>. </a:t>
                      </a:r>
                    </a:p>
                    <a:p>
                      <a:pPr marL="342900" lvl="0" indent="-342900">
                        <a:spcAft>
                          <a:spcPts val="0"/>
                        </a:spcAft>
                        <a:buFont typeface="+mj-lt"/>
                        <a:buAutoNum type="arabicPeriod"/>
                        <a:tabLst>
                          <a:tab pos="228600" algn="l"/>
                          <a:tab pos="457200" algn="l"/>
                        </a:tabLst>
                      </a:pPr>
                      <a:r>
                        <a:rPr lang="es-CO" sz="1000" dirty="0">
                          <a:effectLst/>
                          <a:latin typeface="Leelawadee UI" panose="020B0502040204020203" pitchFamily="34" charset="-34"/>
                          <a:ea typeface="Times New Roman" panose="02020603050405020304" pitchFamily="18" charset="0"/>
                          <a:cs typeface="Leelawadee UI" panose="020B0502040204020203" pitchFamily="34" charset="-34"/>
                        </a:rPr>
                        <a:t>Llamadas</a:t>
                      </a:r>
                      <a:r>
                        <a:rPr lang="es-CO" sz="1000" baseline="0" dirty="0">
                          <a:effectLst/>
                          <a:latin typeface="Leelawadee UI" panose="020B0502040204020203" pitchFamily="34" charset="-34"/>
                          <a:ea typeface="Times New Roman" panose="02020603050405020304" pitchFamily="18" charset="0"/>
                          <a:cs typeface="Leelawadee UI" panose="020B0502040204020203" pitchFamily="34" charset="-34"/>
                        </a:rPr>
                        <a:t> masivas para invitar a renovar.</a:t>
                      </a:r>
                    </a:p>
                    <a:p>
                      <a:pPr marL="342900" lvl="0" indent="-342900">
                        <a:spcAft>
                          <a:spcPts val="0"/>
                        </a:spcAft>
                        <a:buFont typeface="+mj-lt"/>
                        <a:buAutoNum type="arabicPeriod"/>
                        <a:tabLst>
                          <a:tab pos="228600" algn="l"/>
                          <a:tab pos="457200" algn="l"/>
                        </a:tabLst>
                      </a:pPr>
                      <a:r>
                        <a:rPr lang="es-CO" sz="1000" dirty="0">
                          <a:effectLst/>
                          <a:latin typeface="Leelawadee UI" panose="020B0502040204020203" pitchFamily="34" charset="-34"/>
                          <a:ea typeface="Times New Roman" panose="02020603050405020304" pitchFamily="18" charset="0"/>
                          <a:cs typeface="Leelawadee UI" panose="020B0502040204020203" pitchFamily="34" charset="-34"/>
                        </a:rPr>
                        <a:t>Visita</a:t>
                      </a:r>
                      <a:r>
                        <a:rPr lang="es-CO" sz="1000" baseline="0" dirty="0">
                          <a:effectLst/>
                          <a:latin typeface="Leelawadee UI" panose="020B0502040204020203" pitchFamily="34" charset="-34"/>
                          <a:ea typeface="Times New Roman" panose="02020603050405020304" pitchFamily="18" charset="0"/>
                          <a:cs typeface="Leelawadee UI" panose="020B0502040204020203" pitchFamily="34" charset="-34"/>
                        </a:rPr>
                        <a:t> uno a uno</a:t>
                      </a:r>
                      <a:endParaRPr lang="es-CO" sz="1000" dirty="0">
                        <a:effectLst/>
                        <a:latin typeface="Leelawadee UI" panose="020B0502040204020203" pitchFamily="34" charset="-34"/>
                        <a:ea typeface="Times New Roman" panose="02020603050405020304" pitchFamily="18" charset="0"/>
                        <a:cs typeface="Leelawadee UI" panose="020B0502040204020203" pitchFamily="34" charset="-34"/>
                      </a:endParaRPr>
                    </a:p>
                  </a:txBody>
                  <a:tcPr/>
                </a:tc>
                <a:extLst>
                  <a:ext uri="{0D108BD9-81ED-4DB2-BD59-A6C34878D82A}">
                    <a16:rowId xmlns:a16="http://schemas.microsoft.com/office/drawing/2014/main" val="10001"/>
                  </a:ext>
                </a:extLst>
              </a:tr>
              <a:tr h="1057724">
                <a:tc>
                  <a:txBody>
                    <a:bodyPr/>
                    <a:lstStyle/>
                    <a:p>
                      <a:pPr algn="just">
                        <a:spcAft>
                          <a:spcPts val="0"/>
                        </a:spcAft>
                      </a:pPr>
                      <a:r>
                        <a:rPr lang="es-CO" sz="1200" dirty="0">
                          <a:effectLst/>
                          <a:latin typeface="Leelawadee UI" panose="020B0502040204020203" pitchFamily="34" charset="-34"/>
                          <a:ea typeface="Times New Roman" panose="02020603050405020304" pitchFamily="18" charset="0"/>
                          <a:cs typeface="Leelawadee UI" panose="020B0502040204020203" pitchFamily="34" charset="-34"/>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lang="es-CO" sz="1200" b="1" dirty="0">
                          <a:solidFill>
                            <a:schemeClr val="accent5">
                              <a:lumMod val="50000"/>
                            </a:schemeClr>
                          </a:solidFill>
                          <a:effectLst/>
                          <a:latin typeface="Leelawadee UI" panose="020B0502040204020203" pitchFamily="34" charset="-34"/>
                          <a:ea typeface="Times New Roman" panose="02020603050405020304" pitchFamily="18" charset="0"/>
                          <a:cs typeface="Leelawadee UI" panose="020B0502040204020203" pitchFamily="34" charset="-34"/>
                        </a:rPr>
                        <a:t>Ampliación de Portafolio de Beneficios</a:t>
                      </a:r>
                      <a:r>
                        <a:rPr lang="es-CO" sz="1200" b="1" dirty="0">
                          <a:solidFill>
                            <a:schemeClr val="accent5">
                              <a:lumMod val="50000"/>
                            </a:schemeClr>
                          </a:solidFill>
                          <a:effectLst>
                            <a:outerShdw blurRad="38100" dist="38100" dir="2700000" algn="tl">
                              <a:srgbClr val="000000">
                                <a:alpha val="43137"/>
                              </a:srgbClr>
                            </a:outerShdw>
                          </a:effectLst>
                          <a:latin typeface="Leelawadee UI" panose="020B0502040204020203" pitchFamily="34" charset="-34"/>
                          <a:ea typeface="Times New Roman" panose="02020603050405020304" pitchFamily="18" charset="0"/>
                          <a:cs typeface="Leelawadee UI" panose="020B0502040204020203" pitchFamily="34" charset="-34"/>
                        </a:rPr>
                        <a:t>: </a:t>
                      </a:r>
                      <a:r>
                        <a:rPr kumimoji="0" lang="es-CO" sz="1200" b="0" i="0" u="none" strike="noStrike" kern="1200" cap="none" spc="0" normalizeH="0" baseline="0" noProof="0" dirty="0">
                          <a:ln>
                            <a:noFill/>
                          </a:ln>
                          <a:solidFill>
                            <a:prstClr val="black"/>
                          </a:solidFill>
                          <a:effectLst/>
                          <a:uLnTx/>
                          <a:uFillTx/>
                          <a:latin typeface="Leelawadee UI" panose="020B0502040204020203" pitchFamily="34" charset="-34"/>
                          <a:ea typeface="Times New Roman" panose="02020603050405020304" pitchFamily="18" charset="0"/>
                          <a:cs typeface="Leelawadee UI" panose="020B0502040204020203" pitchFamily="34" charset="-34"/>
                        </a:rPr>
                        <a:t>Incentivar la renovación oportuna de la afiliación, atraer nuevos Afiliados, y elevar los niveles de satisfacción de nuestros Afiliados.</a:t>
                      </a:r>
                    </a:p>
                    <a:p>
                      <a:pPr algn="just">
                        <a:spcAft>
                          <a:spcPts val="0"/>
                        </a:spcAft>
                      </a:pPr>
                      <a:endParaRPr lang="es-CO" sz="1200" dirty="0">
                        <a:effectLst/>
                        <a:latin typeface="Leelawadee UI" panose="020B0502040204020203" pitchFamily="34" charset="-34"/>
                        <a:ea typeface="Times New Roman" panose="02020603050405020304" pitchFamily="18" charset="0"/>
                        <a:cs typeface="Leelawadee UI" panose="020B0502040204020203" pitchFamily="34" charset="-34"/>
                      </a:endParaRPr>
                    </a:p>
                  </a:txBody>
                  <a:tcPr/>
                </a:tc>
                <a:tc>
                  <a:txBody>
                    <a:bodyPr/>
                    <a:lstStyle/>
                    <a:p>
                      <a:pPr algn="just">
                        <a:spcAft>
                          <a:spcPts val="0"/>
                        </a:spcAft>
                      </a:pPr>
                      <a:r>
                        <a:rPr lang="es-CO" sz="1200" dirty="0">
                          <a:effectLst/>
                          <a:latin typeface="Leelawadee UI" panose="020B0502040204020203" pitchFamily="34" charset="-34"/>
                          <a:ea typeface="Times New Roman" panose="02020603050405020304" pitchFamily="18" charset="0"/>
                          <a:cs typeface="Leelawadee UI" panose="020B0502040204020203" pitchFamily="34" charset="-34"/>
                        </a:rPr>
                        <a:t>Aumentar la cantidad de Convenios a diez (20) para el próximo año buscar nuevas entidad para aumentar la cantidad de convenio a (5) para el 2021</a:t>
                      </a:r>
                    </a:p>
                  </a:txBody>
                  <a:tcPr/>
                </a:tc>
                <a:tc>
                  <a:txBody>
                    <a:bodyPr/>
                    <a:lstStyle/>
                    <a:p>
                      <a:pPr marL="342900" lvl="0" indent="-342900">
                        <a:spcAft>
                          <a:spcPts val="0"/>
                        </a:spcAft>
                        <a:buFont typeface="+mj-lt"/>
                        <a:buAutoNum type="arabicPeriod"/>
                        <a:tabLst>
                          <a:tab pos="228600" algn="l"/>
                          <a:tab pos="457200" algn="l"/>
                        </a:tabLst>
                      </a:pPr>
                      <a:endParaRPr lang="es-CO" sz="1000" dirty="0">
                        <a:effectLst/>
                        <a:latin typeface="Leelawadee UI" panose="020B0502040204020203" pitchFamily="34" charset="-34"/>
                        <a:ea typeface="Times New Roman" panose="02020603050405020304" pitchFamily="18" charset="0"/>
                        <a:cs typeface="Leelawadee UI" panose="020B0502040204020203" pitchFamily="34" charset="-34"/>
                      </a:endParaRPr>
                    </a:p>
                    <a:p>
                      <a:pPr marL="342900" lvl="0" indent="-342900">
                        <a:spcAft>
                          <a:spcPts val="0"/>
                        </a:spcAft>
                        <a:buFont typeface="+mj-lt"/>
                        <a:buAutoNum type="arabicPeriod"/>
                        <a:tabLst>
                          <a:tab pos="228600" algn="l"/>
                          <a:tab pos="457200" algn="l"/>
                        </a:tabLst>
                      </a:pPr>
                      <a:endParaRPr lang="es-CO" sz="1000" dirty="0">
                        <a:effectLst/>
                        <a:latin typeface="Leelawadee UI" panose="020B0502040204020203" pitchFamily="34" charset="-34"/>
                        <a:ea typeface="Times New Roman" panose="02020603050405020304" pitchFamily="18" charset="0"/>
                        <a:cs typeface="Leelawadee UI" panose="020B0502040204020203" pitchFamily="34" charset="-34"/>
                      </a:endParaRPr>
                    </a:p>
                    <a:p>
                      <a:pPr marL="342900" lvl="0" indent="-342900">
                        <a:spcAft>
                          <a:spcPts val="0"/>
                        </a:spcAft>
                        <a:buFont typeface="+mj-lt"/>
                        <a:buAutoNum type="arabicPeriod"/>
                        <a:tabLst>
                          <a:tab pos="228600" algn="l"/>
                          <a:tab pos="457200" algn="l"/>
                        </a:tabLst>
                      </a:pPr>
                      <a:r>
                        <a:rPr lang="es-CO" sz="1000" dirty="0">
                          <a:effectLst/>
                          <a:latin typeface="Leelawadee UI" panose="020B0502040204020203" pitchFamily="34" charset="-34"/>
                          <a:ea typeface="Times New Roman" panose="02020603050405020304" pitchFamily="18" charset="0"/>
                          <a:cs typeface="Leelawadee UI" panose="020B0502040204020203" pitchFamily="34" charset="-34"/>
                        </a:rPr>
                        <a:t>Incentivar a nuestros Afiliados a que se vinculen mas a las diferentes Jornadas de Seminarios y/o Capacitaciones, y manejar nuevas estrategias para realizar convenios con otras entidades.</a:t>
                      </a:r>
                    </a:p>
                    <a:p>
                      <a:pPr marL="342900" lvl="0" indent="-342900">
                        <a:spcAft>
                          <a:spcPts val="0"/>
                        </a:spcAft>
                        <a:buFont typeface="+mj-lt"/>
                        <a:buAutoNum type="arabicPeriod"/>
                        <a:tabLst>
                          <a:tab pos="228600" algn="l"/>
                          <a:tab pos="457200" algn="l"/>
                        </a:tabLst>
                      </a:pPr>
                      <a:r>
                        <a:rPr lang="es-CO" sz="1000" dirty="0">
                          <a:effectLst/>
                          <a:latin typeface="Leelawadee UI" panose="020B0502040204020203" pitchFamily="34" charset="-34"/>
                          <a:ea typeface="Times New Roman" panose="02020603050405020304" pitchFamily="18" charset="0"/>
                          <a:cs typeface="Leelawadee UI" panose="020B0502040204020203" pitchFamily="34" charset="-34"/>
                        </a:rPr>
                        <a:t>Tener</a:t>
                      </a:r>
                      <a:r>
                        <a:rPr lang="es-CO" sz="1000" baseline="0" dirty="0">
                          <a:effectLst/>
                          <a:latin typeface="Leelawadee UI" panose="020B0502040204020203" pitchFamily="34" charset="-34"/>
                          <a:ea typeface="Times New Roman" panose="02020603050405020304" pitchFamily="18" charset="0"/>
                          <a:cs typeface="Leelawadee UI" panose="020B0502040204020203" pitchFamily="34" charset="-34"/>
                        </a:rPr>
                        <a:t> aliados estratégicos para brindar mas beneficio a nuestros afiliados</a:t>
                      </a:r>
                      <a:endParaRPr lang="es-CO" sz="1000" dirty="0">
                        <a:effectLst/>
                        <a:latin typeface="Leelawadee UI" panose="020B0502040204020203" pitchFamily="34" charset="-34"/>
                        <a:ea typeface="Times New Roman" panose="02020603050405020304" pitchFamily="18" charset="0"/>
                        <a:cs typeface="Leelawadee UI" panose="020B0502040204020203" pitchFamily="34" charset="-34"/>
                      </a:endParaRPr>
                    </a:p>
                  </a:txBody>
                  <a:tcPr/>
                </a:tc>
                <a:extLst>
                  <a:ext uri="{0D108BD9-81ED-4DB2-BD59-A6C34878D82A}">
                    <a16:rowId xmlns:a16="http://schemas.microsoft.com/office/drawing/2014/main" val="10002"/>
                  </a:ext>
                </a:extLst>
              </a:tr>
              <a:tr h="1057724">
                <a:tc>
                  <a:txBody>
                    <a:bodyPr/>
                    <a:lstStyle/>
                    <a:p>
                      <a:pPr algn="just">
                        <a:spcAft>
                          <a:spcPts val="0"/>
                        </a:spcAft>
                      </a:pPr>
                      <a:r>
                        <a:rPr lang="es-CO" sz="1200" b="1" dirty="0">
                          <a:solidFill>
                            <a:schemeClr val="accent5">
                              <a:lumMod val="50000"/>
                            </a:schemeClr>
                          </a:solidFill>
                          <a:effectLst/>
                          <a:latin typeface="Leelawadee UI" panose="020B0502040204020203" pitchFamily="34" charset="-34"/>
                          <a:ea typeface="Times New Roman" panose="02020603050405020304" pitchFamily="18" charset="0"/>
                          <a:cs typeface="Leelawadee UI" panose="020B0502040204020203" pitchFamily="34" charset="-34"/>
                        </a:rPr>
                        <a:t>Atención Preferencial</a:t>
                      </a:r>
                      <a:r>
                        <a:rPr lang="es-CO" sz="1200" b="1" dirty="0">
                          <a:solidFill>
                            <a:schemeClr val="accent5">
                              <a:lumMod val="50000"/>
                            </a:schemeClr>
                          </a:solidFill>
                          <a:effectLst>
                            <a:outerShdw blurRad="38100" dist="38100" dir="2700000" algn="tl">
                              <a:srgbClr val="000000">
                                <a:alpha val="43137"/>
                              </a:srgbClr>
                            </a:outerShdw>
                          </a:effectLst>
                          <a:latin typeface="Leelawadee UI" panose="020B0502040204020203" pitchFamily="34" charset="-34"/>
                          <a:ea typeface="Times New Roman" panose="02020603050405020304" pitchFamily="18" charset="0"/>
                          <a:cs typeface="Leelawadee UI" panose="020B0502040204020203" pitchFamily="34" charset="-34"/>
                        </a:rPr>
                        <a:t>: </a:t>
                      </a:r>
                      <a:r>
                        <a:rPr lang="es-CO" sz="1200" dirty="0">
                          <a:effectLst/>
                          <a:latin typeface="Leelawadee UI" panose="020B0502040204020203" pitchFamily="34" charset="-34"/>
                          <a:ea typeface="Times New Roman" panose="02020603050405020304" pitchFamily="18" charset="0"/>
                          <a:cs typeface="Leelawadee UI" panose="020B0502040204020203" pitchFamily="34" charset="-34"/>
                        </a:rPr>
                        <a:t>Brindar una atención diferenciada a nuestros Afiliados, de modo que sus solicitudes sean atendidas en el menor tiempo posible y garantizando siempre la calidad en el servicio y la proactividad en nuestra labor.</a:t>
                      </a:r>
                    </a:p>
                  </a:txBody>
                  <a:tcPr/>
                </a:tc>
                <a:tc>
                  <a:txBody>
                    <a:bodyPr/>
                    <a:lstStyle/>
                    <a:p>
                      <a:pPr algn="just">
                        <a:spcAft>
                          <a:spcPts val="0"/>
                        </a:spcAft>
                      </a:pPr>
                      <a:r>
                        <a:rPr lang="es-CO" sz="1200" dirty="0">
                          <a:effectLst/>
                          <a:latin typeface="Leelawadee UI" panose="020B0502040204020203" pitchFamily="34" charset="-34"/>
                          <a:ea typeface="Times New Roman" panose="02020603050405020304" pitchFamily="18" charset="0"/>
                          <a:cs typeface="Leelawadee UI" panose="020B0502040204020203" pitchFamily="34" charset="-34"/>
                        </a:rPr>
                        <a:t>Tener</a:t>
                      </a:r>
                      <a:r>
                        <a:rPr lang="es-CO" sz="1200" baseline="0" dirty="0">
                          <a:effectLst/>
                          <a:latin typeface="Leelawadee UI" panose="020B0502040204020203" pitchFamily="34" charset="-34"/>
                          <a:ea typeface="Times New Roman" panose="02020603050405020304" pitchFamily="18" charset="0"/>
                          <a:cs typeface="Leelawadee UI" panose="020B0502040204020203" pitchFamily="34" charset="-34"/>
                        </a:rPr>
                        <a:t> como objetivo principal la atención del afiliado y la mejor atención con el mismo en todos los ámbitos.</a:t>
                      </a:r>
                      <a:endParaRPr lang="es-CO" sz="1200" dirty="0">
                        <a:effectLst/>
                        <a:latin typeface="Leelawadee UI" panose="020B0502040204020203" pitchFamily="34" charset="-34"/>
                        <a:ea typeface="Times New Roman" panose="02020603050405020304" pitchFamily="18" charset="0"/>
                        <a:cs typeface="Leelawadee UI" panose="020B0502040204020203" pitchFamily="34" charset="-34"/>
                      </a:endParaRPr>
                    </a:p>
                  </a:txBody>
                  <a:tcPr/>
                </a:tc>
                <a:tc>
                  <a:txBody>
                    <a:bodyPr/>
                    <a:lstStyle/>
                    <a:p>
                      <a:pPr marL="228600" indent="-228600">
                        <a:spcAft>
                          <a:spcPts val="0"/>
                        </a:spcAft>
                        <a:buAutoNum type="arabicPeriod"/>
                      </a:pPr>
                      <a:r>
                        <a:rPr lang="es-CO" sz="1000" dirty="0">
                          <a:effectLst/>
                          <a:latin typeface="Leelawadee UI" panose="020B0502040204020203" pitchFamily="34" charset="-34"/>
                          <a:ea typeface="Times New Roman" panose="02020603050405020304" pitchFamily="18" charset="0"/>
                          <a:cs typeface="Leelawadee UI" panose="020B0502040204020203" pitchFamily="34" charset="-34"/>
                        </a:rPr>
                        <a:t>Señalización en caja preferencial. </a:t>
                      </a:r>
                    </a:p>
                    <a:p>
                      <a:pPr marL="228600" indent="-228600">
                        <a:spcAft>
                          <a:spcPts val="0"/>
                        </a:spcAft>
                        <a:buAutoNum type="arabicPeriod"/>
                      </a:pPr>
                      <a:r>
                        <a:rPr lang="es-CO" sz="1000" dirty="0">
                          <a:effectLst/>
                          <a:latin typeface="Leelawadee UI" panose="020B0502040204020203" pitchFamily="34" charset="-34"/>
                          <a:ea typeface="Times New Roman" panose="02020603050405020304" pitchFamily="18" charset="0"/>
                          <a:cs typeface="Leelawadee UI" panose="020B0502040204020203" pitchFamily="34" charset="-34"/>
                        </a:rPr>
                        <a:t>Identificación desde la recepción. </a:t>
                      </a:r>
                    </a:p>
                    <a:p>
                      <a:pPr marL="228600" indent="-228600">
                        <a:spcAft>
                          <a:spcPts val="0"/>
                        </a:spcAft>
                        <a:buAutoNum type="arabicPeriod"/>
                      </a:pPr>
                      <a:r>
                        <a:rPr lang="es-CO" sz="1000" dirty="0">
                          <a:effectLst/>
                          <a:latin typeface="Leelawadee UI" panose="020B0502040204020203" pitchFamily="34" charset="-34"/>
                          <a:ea typeface="Times New Roman" panose="02020603050405020304" pitchFamily="18" charset="0"/>
                          <a:cs typeface="Leelawadee UI" panose="020B0502040204020203" pitchFamily="34" charset="-34"/>
                        </a:rPr>
                        <a:t>Parametrización del digiturno. </a:t>
                      </a:r>
                    </a:p>
                    <a:p>
                      <a:pPr>
                        <a:spcAft>
                          <a:spcPts val="0"/>
                        </a:spcAft>
                      </a:pPr>
                      <a:r>
                        <a:rPr lang="es-CO" sz="1000" dirty="0">
                          <a:effectLst/>
                          <a:latin typeface="Leelawadee UI" panose="020B0502040204020203" pitchFamily="34" charset="-34"/>
                          <a:ea typeface="Times New Roman" panose="02020603050405020304" pitchFamily="18" charset="0"/>
                          <a:cs typeface="Leelawadee UI" panose="020B0502040204020203" pitchFamily="34" charset="-34"/>
                        </a:rPr>
                        <a:t>4. Atención personalizada en la Asistencia de Presidencia y en la Coordinación de Afiliados (propuesta) / Coordinación de Desarrollo. </a:t>
                      </a:r>
                    </a:p>
                    <a:p>
                      <a:pPr>
                        <a:spcAft>
                          <a:spcPts val="0"/>
                        </a:spcAft>
                      </a:pPr>
                      <a:r>
                        <a:rPr lang="es-CO" sz="1000" dirty="0">
                          <a:effectLst/>
                          <a:latin typeface="Leelawadee UI" panose="020B0502040204020203" pitchFamily="34" charset="-34"/>
                          <a:ea typeface="Times New Roman" panose="02020603050405020304" pitchFamily="18" charset="0"/>
                          <a:cs typeface="Leelawadee UI" panose="020B0502040204020203" pitchFamily="34" charset="-34"/>
                        </a:rPr>
                        <a:t>5. Link especial e interactivo en la página web institucional.</a:t>
                      </a:r>
                    </a:p>
                    <a:p>
                      <a:pPr>
                        <a:spcAft>
                          <a:spcPts val="0"/>
                        </a:spcAft>
                      </a:pPr>
                      <a:r>
                        <a:rPr lang="es-CO" sz="1000" dirty="0">
                          <a:effectLst/>
                          <a:latin typeface="Leelawadee UI" panose="020B0502040204020203" pitchFamily="34" charset="-34"/>
                          <a:ea typeface="Times New Roman" panose="02020603050405020304" pitchFamily="18" charset="0"/>
                          <a:cs typeface="Leelawadee UI" panose="020B0502040204020203" pitchFamily="34" charset="-34"/>
                        </a:rPr>
                        <a:t>6. Realizar visitas</a:t>
                      </a:r>
                      <a:r>
                        <a:rPr lang="es-CO" sz="1000" baseline="0" dirty="0">
                          <a:effectLst/>
                          <a:latin typeface="Leelawadee UI" panose="020B0502040204020203" pitchFamily="34" charset="-34"/>
                          <a:ea typeface="Times New Roman" panose="02020603050405020304" pitchFamily="18" charset="0"/>
                          <a:cs typeface="Leelawadee UI" panose="020B0502040204020203" pitchFamily="34" charset="-34"/>
                        </a:rPr>
                        <a:t> puerta a puerta para atender sus requerimientos</a:t>
                      </a:r>
                      <a:endParaRPr lang="es-CO" sz="1000" dirty="0">
                        <a:effectLst/>
                        <a:latin typeface="Leelawadee UI" panose="020B0502040204020203" pitchFamily="34" charset="-34"/>
                        <a:ea typeface="Times New Roman" panose="02020603050405020304" pitchFamily="18" charset="0"/>
                        <a:cs typeface="Leelawadee UI" panose="020B0502040204020203" pitchFamily="34" charset="-34"/>
                      </a:endParaRPr>
                    </a:p>
                    <a:p>
                      <a:pPr>
                        <a:spcAft>
                          <a:spcPts val="0"/>
                        </a:spcAft>
                      </a:pPr>
                      <a:endParaRPr lang="es-CO" sz="1000" dirty="0">
                        <a:effectLst/>
                        <a:latin typeface="Leelawadee UI" panose="020B0502040204020203" pitchFamily="34" charset="-34"/>
                        <a:ea typeface="Times New Roman" panose="02020603050405020304" pitchFamily="18" charset="0"/>
                        <a:cs typeface="Leelawadee UI" panose="020B0502040204020203" pitchFamily="34" charset="-34"/>
                      </a:endParaRP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0248084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12191" y="0"/>
            <a:ext cx="12179809" cy="6858000"/>
          </a:xfrm>
          <a:prstGeom prst="rect">
            <a:avLst/>
          </a:prstGeom>
        </p:spPr>
      </p:pic>
      <p:sp>
        <p:nvSpPr>
          <p:cNvPr id="4" name="CuadroTexto 3">
            <a:extLst>
              <a:ext uri="{FF2B5EF4-FFF2-40B4-BE49-F238E27FC236}">
                <a16:creationId xmlns:a16="http://schemas.microsoft.com/office/drawing/2014/main" id="{5C71AAA5-88CA-4950-BFBA-BB8765E0C398}"/>
              </a:ext>
            </a:extLst>
          </p:cNvPr>
          <p:cNvSpPr txBox="1"/>
          <p:nvPr/>
        </p:nvSpPr>
        <p:spPr>
          <a:xfrm>
            <a:off x="1493240" y="391968"/>
            <a:ext cx="9085277" cy="4647426"/>
          </a:xfrm>
          <a:prstGeom prst="rect">
            <a:avLst/>
          </a:prstGeom>
          <a:noFill/>
        </p:spPr>
        <p:txBody>
          <a:bodyPr wrap="square">
            <a:spAutoFit/>
          </a:bodyPr>
          <a:lstStyle/>
          <a:p>
            <a:pPr algn="ctr"/>
            <a:r>
              <a:rPr lang="es-CO" sz="2800" b="1" dirty="0">
                <a:solidFill>
                  <a:srgbClr val="003399"/>
                </a:solidFill>
                <a:latin typeface="Leelawadee UI" panose="020B0502040204020203" pitchFamily="34" charset="-34"/>
                <a:cs typeface="Leelawadee UI" panose="020B0502040204020203" pitchFamily="34" charset="-34"/>
              </a:rPr>
              <a:t>FORMACIÓN EMPRESARIAL – JORNADAS GRATUITAS </a:t>
            </a:r>
          </a:p>
          <a:p>
            <a:pPr algn="ctr"/>
            <a:endParaRPr lang="es-CO" sz="2800" b="1" dirty="0">
              <a:solidFill>
                <a:srgbClr val="003399"/>
              </a:solidFill>
              <a:latin typeface="Leelawadee UI" panose="020B0502040204020203" pitchFamily="34" charset="-34"/>
              <a:cs typeface="Leelawadee UI" panose="020B0502040204020203" pitchFamily="34" charset="-34"/>
            </a:endParaRPr>
          </a:p>
          <a:p>
            <a:pPr algn="ctr">
              <a:buClr>
                <a:schemeClr val="accent5">
                  <a:lumMod val="75000"/>
                </a:schemeClr>
              </a:buClr>
            </a:pPr>
            <a:r>
              <a:rPr lang="es-CO" b="1" u="sng" dirty="0">
                <a:solidFill>
                  <a:srgbClr val="003399"/>
                </a:solidFill>
                <a:latin typeface="Leelawadee UI" panose="020B0502040204020203" pitchFamily="34" charset="-34"/>
                <a:cs typeface="Leelawadee UI" panose="020B0502040204020203" pitchFamily="34" charset="-34"/>
              </a:rPr>
              <a:t>Programa de Formación Empresarial </a:t>
            </a:r>
          </a:p>
          <a:p>
            <a:pPr algn="ctr">
              <a:buClr>
                <a:schemeClr val="accent5">
                  <a:lumMod val="75000"/>
                </a:schemeClr>
              </a:buClr>
            </a:pPr>
            <a:endParaRPr lang="es-CO" u="sng" dirty="0">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endParaRPr>
          </a:p>
          <a:p>
            <a:pPr>
              <a:buClr>
                <a:schemeClr val="accent5">
                  <a:lumMod val="75000"/>
                </a:schemeClr>
              </a:buClr>
            </a:pPr>
            <a:endParaRPr lang="es-CO" dirty="0">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endParaRPr>
          </a:p>
          <a:p>
            <a:pPr>
              <a:buClr>
                <a:schemeClr val="accent5">
                  <a:lumMod val="75000"/>
                </a:schemeClr>
              </a:buClr>
            </a:pPr>
            <a:r>
              <a:rPr lang="es-CO" dirty="0">
                <a:latin typeface="Leelawadee UI" panose="020B0502040204020203" pitchFamily="34" charset="-34"/>
                <a:cs typeface="Leelawadee UI" panose="020B0502040204020203" pitchFamily="34" charset="-34"/>
              </a:rPr>
              <a:t>PFE esta compuesto por un conjunto de capacitaciones en temas estratégicos encaminados hacia el cambio de mentalidad de los empresarios locales y proporcionar herramientas para potencializar y maximizar la gestión de los mismos en sus organizaciones, pymes, y en general en el sector empresarial de las Islas.</a:t>
            </a:r>
          </a:p>
          <a:p>
            <a:pPr>
              <a:buClr>
                <a:schemeClr val="accent5">
                  <a:lumMod val="75000"/>
                </a:schemeClr>
              </a:buClr>
            </a:pPr>
            <a:endParaRPr lang="es-CO" dirty="0">
              <a:latin typeface="Leelawadee UI" panose="020B0502040204020203" pitchFamily="34" charset="-34"/>
              <a:cs typeface="Leelawadee UI" panose="020B0502040204020203" pitchFamily="34" charset="-34"/>
            </a:endParaRPr>
          </a:p>
          <a:p>
            <a:pPr>
              <a:buClr>
                <a:schemeClr val="accent5">
                  <a:lumMod val="75000"/>
                </a:schemeClr>
              </a:buClr>
            </a:pPr>
            <a:r>
              <a:rPr lang="es-CO" dirty="0">
                <a:latin typeface="Leelawadee UI" panose="020B0502040204020203" pitchFamily="34" charset="-34"/>
                <a:cs typeface="Leelawadee UI" panose="020B0502040204020203" pitchFamily="34" charset="-34"/>
              </a:rPr>
              <a:t>A termino del 2020 logramos llevar a cabo 67 Capacitaciones en el Departamento de diversos temas transversales</a:t>
            </a:r>
          </a:p>
          <a:p>
            <a:pPr algn="ctr" fontAlgn="base">
              <a:spcBef>
                <a:spcPct val="0"/>
              </a:spcBef>
              <a:spcAft>
                <a:spcPct val="0"/>
              </a:spcAft>
              <a:defRPr/>
            </a:pPr>
            <a:endParaRPr lang="es-CO" sz="3200" b="1" dirty="0">
              <a:solidFill>
                <a:srgbClr val="003399"/>
              </a:solidFill>
              <a:latin typeface="Leelawadee UI" panose="020B0502040204020203" pitchFamily="34" charset="-34"/>
              <a:cs typeface="Leelawadee UI" panose="020B0502040204020203" pitchFamily="34" charset="-34"/>
            </a:endParaRPr>
          </a:p>
        </p:txBody>
      </p:sp>
      <p:sp>
        <p:nvSpPr>
          <p:cNvPr id="3" name="Flecha: hacia abajo 2">
            <a:extLst>
              <a:ext uri="{FF2B5EF4-FFF2-40B4-BE49-F238E27FC236}">
                <a16:creationId xmlns:a16="http://schemas.microsoft.com/office/drawing/2014/main" id="{3C584E33-7E8E-415F-A0EC-A66ED5982979}"/>
              </a:ext>
            </a:extLst>
          </p:cNvPr>
          <p:cNvSpPr/>
          <p:nvPr/>
        </p:nvSpPr>
        <p:spPr>
          <a:xfrm>
            <a:off x="5686337" y="2097248"/>
            <a:ext cx="253069" cy="335559"/>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0154398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12191" y="0"/>
            <a:ext cx="12179809" cy="6858000"/>
          </a:xfrm>
          <a:prstGeom prst="rect">
            <a:avLst/>
          </a:prstGeom>
        </p:spPr>
      </p:pic>
      <p:sp>
        <p:nvSpPr>
          <p:cNvPr id="4" name="CuadroTexto 3">
            <a:extLst>
              <a:ext uri="{FF2B5EF4-FFF2-40B4-BE49-F238E27FC236}">
                <a16:creationId xmlns:a16="http://schemas.microsoft.com/office/drawing/2014/main" id="{5C71AAA5-88CA-4950-BFBA-BB8765E0C398}"/>
              </a:ext>
            </a:extLst>
          </p:cNvPr>
          <p:cNvSpPr txBox="1"/>
          <p:nvPr/>
        </p:nvSpPr>
        <p:spPr>
          <a:xfrm>
            <a:off x="1493240" y="391968"/>
            <a:ext cx="9085277" cy="1446550"/>
          </a:xfrm>
          <a:prstGeom prst="rect">
            <a:avLst/>
          </a:prstGeom>
          <a:noFill/>
        </p:spPr>
        <p:txBody>
          <a:bodyPr wrap="square">
            <a:spAutoFit/>
          </a:bodyPr>
          <a:lstStyle/>
          <a:p>
            <a:pPr algn="ctr"/>
            <a:r>
              <a:rPr lang="es-CO" sz="2800" b="1" dirty="0">
                <a:solidFill>
                  <a:srgbClr val="003399"/>
                </a:solidFill>
                <a:latin typeface="Leelawadee UI" panose="020B0502040204020203" pitchFamily="34" charset="-34"/>
                <a:cs typeface="Leelawadee UI" panose="020B0502040204020203" pitchFamily="34" charset="-34"/>
              </a:rPr>
              <a:t>FORMACIÓN EMPRESARIAL</a:t>
            </a:r>
          </a:p>
          <a:p>
            <a:pPr algn="ctr"/>
            <a:endParaRPr lang="es-CO" sz="2800" b="1" dirty="0">
              <a:solidFill>
                <a:srgbClr val="003399"/>
              </a:solidFill>
              <a:latin typeface="Leelawadee UI" panose="020B0502040204020203" pitchFamily="34" charset="-34"/>
              <a:cs typeface="Leelawadee UI" panose="020B0502040204020203" pitchFamily="34" charset="-34"/>
            </a:endParaRPr>
          </a:p>
          <a:p>
            <a:pPr algn="ctr" fontAlgn="base">
              <a:spcBef>
                <a:spcPct val="0"/>
              </a:spcBef>
              <a:spcAft>
                <a:spcPct val="0"/>
              </a:spcAft>
              <a:defRPr/>
            </a:pPr>
            <a:endParaRPr lang="es-CO" sz="3200" b="1" dirty="0">
              <a:solidFill>
                <a:srgbClr val="003399"/>
              </a:solidFill>
              <a:latin typeface="Leelawadee UI" panose="020B0502040204020203" pitchFamily="34" charset="-34"/>
              <a:cs typeface="Leelawadee UI" panose="020B0502040204020203" pitchFamily="34" charset="-34"/>
            </a:endParaRPr>
          </a:p>
        </p:txBody>
      </p:sp>
      <p:pic>
        <p:nvPicPr>
          <p:cNvPr id="5" name="Imagen 4">
            <a:extLst>
              <a:ext uri="{FF2B5EF4-FFF2-40B4-BE49-F238E27FC236}">
                <a16:creationId xmlns:a16="http://schemas.microsoft.com/office/drawing/2014/main" id="{2D6C33AD-7928-40ED-90C4-BC2382C4183A}"/>
              </a:ext>
            </a:extLst>
          </p:cNvPr>
          <p:cNvPicPr>
            <a:picLocks noChangeAspect="1"/>
          </p:cNvPicPr>
          <p:nvPr/>
        </p:nvPicPr>
        <p:blipFill>
          <a:blip r:embed="rId3"/>
          <a:stretch>
            <a:fillRect/>
          </a:stretch>
        </p:blipFill>
        <p:spPr>
          <a:xfrm>
            <a:off x="1613483" y="1115243"/>
            <a:ext cx="3422539" cy="1871634"/>
          </a:xfrm>
          <a:prstGeom prst="rect">
            <a:avLst/>
          </a:prstGeom>
        </p:spPr>
      </p:pic>
      <p:pic>
        <p:nvPicPr>
          <p:cNvPr id="6" name="Imagen 5">
            <a:extLst>
              <a:ext uri="{FF2B5EF4-FFF2-40B4-BE49-F238E27FC236}">
                <a16:creationId xmlns:a16="http://schemas.microsoft.com/office/drawing/2014/main" id="{D0FB194D-85B5-4164-ACAF-C475031C16C0}"/>
              </a:ext>
            </a:extLst>
          </p:cNvPr>
          <p:cNvPicPr>
            <a:picLocks noChangeAspect="1"/>
          </p:cNvPicPr>
          <p:nvPr/>
        </p:nvPicPr>
        <p:blipFill>
          <a:blip r:embed="rId4"/>
          <a:stretch>
            <a:fillRect/>
          </a:stretch>
        </p:blipFill>
        <p:spPr>
          <a:xfrm>
            <a:off x="7210089" y="1109146"/>
            <a:ext cx="3859102" cy="1877731"/>
          </a:xfrm>
          <a:prstGeom prst="rect">
            <a:avLst/>
          </a:prstGeom>
        </p:spPr>
      </p:pic>
      <p:pic>
        <p:nvPicPr>
          <p:cNvPr id="7" name="Imagen 6">
            <a:extLst>
              <a:ext uri="{FF2B5EF4-FFF2-40B4-BE49-F238E27FC236}">
                <a16:creationId xmlns:a16="http://schemas.microsoft.com/office/drawing/2014/main" id="{9089E1C7-1C29-4768-AF40-5076A269CAD9}"/>
              </a:ext>
            </a:extLst>
          </p:cNvPr>
          <p:cNvPicPr>
            <a:picLocks noChangeAspect="1"/>
          </p:cNvPicPr>
          <p:nvPr/>
        </p:nvPicPr>
        <p:blipFill>
          <a:blip r:embed="rId5"/>
          <a:stretch>
            <a:fillRect/>
          </a:stretch>
        </p:blipFill>
        <p:spPr>
          <a:xfrm>
            <a:off x="5227244" y="3108175"/>
            <a:ext cx="1737511" cy="2310584"/>
          </a:xfrm>
          <a:prstGeom prst="rect">
            <a:avLst/>
          </a:prstGeom>
        </p:spPr>
      </p:pic>
    </p:spTree>
    <p:extLst>
      <p:ext uri="{BB962C8B-B14F-4D97-AF65-F5344CB8AC3E}">
        <p14:creationId xmlns:p14="http://schemas.microsoft.com/office/powerpoint/2010/main" val="11990264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12191" y="0"/>
            <a:ext cx="12179809" cy="6858000"/>
          </a:xfrm>
          <a:prstGeom prst="rect">
            <a:avLst/>
          </a:prstGeom>
        </p:spPr>
      </p:pic>
      <p:sp>
        <p:nvSpPr>
          <p:cNvPr id="4" name="CuadroTexto 3">
            <a:extLst>
              <a:ext uri="{FF2B5EF4-FFF2-40B4-BE49-F238E27FC236}">
                <a16:creationId xmlns:a16="http://schemas.microsoft.com/office/drawing/2014/main" id="{5C71AAA5-88CA-4950-BFBA-BB8765E0C398}"/>
              </a:ext>
            </a:extLst>
          </p:cNvPr>
          <p:cNvSpPr txBox="1"/>
          <p:nvPr/>
        </p:nvSpPr>
        <p:spPr>
          <a:xfrm>
            <a:off x="1493240" y="391968"/>
            <a:ext cx="9085277" cy="1446550"/>
          </a:xfrm>
          <a:prstGeom prst="rect">
            <a:avLst/>
          </a:prstGeom>
          <a:noFill/>
        </p:spPr>
        <p:txBody>
          <a:bodyPr wrap="square">
            <a:spAutoFit/>
          </a:bodyPr>
          <a:lstStyle/>
          <a:p>
            <a:pPr algn="ctr"/>
            <a:r>
              <a:rPr lang="es-CO" sz="2800" b="1" dirty="0">
                <a:solidFill>
                  <a:srgbClr val="003399"/>
                </a:solidFill>
                <a:latin typeface="Leelawadee UI" panose="020B0502040204020203" pitchFamily="34" charset="-34"/>
                <a:cs typeface="Leelawadee UI" panose="020B0502040204020203" pitchFamily="34" charset="-34"/>
              </a:rPr>
              <a:t>PROMOCIÓN DEL EMPRENDIMIENTO</a:t>
            </a:r>
          </a:p>
          <a:p>
            <a:pPr algn="ctr"/>
            <a:endParaRPr lang="es-CO" sz="2800" b="1" dirty="0">
              <a:solidFill>
                <a:srgbClr val="003399"/>
              </a:solidFill>
              <a:latin typeface="Leelawadee UI" panose="020B0502040204020203" pitchFamily="34" charset="-34"/>
              <a:cs typeface="Leelawadee UI" panose="020B0502040204020203" pitchFamily="34" charset="-34"/>
            </a:endParaRPr>
          </a:p>
          <a:p>
            <a:pPr algn="ctr" fontAlgn="base">
              <a:spcBef>
                <a:spcPct val="0"/>
              </a:spcBef>
              <a:spcAft>
                <a:spcPct val="0"/>
              </a:spcAft>
              <a:defRPr/>
            </a:pPr>
            <a:endParaRPr lang="es-CO" sz="3200" b="1" dirty="0">
              <a:solidFill>
                <a:srgbClr val="003399"/>
              </a:solidFill>
              <a:latin typeface="Leelawadee UI" panose="020B0502040204020203" pitchFamily="34" charset="-34"/>
              <a:cs typeface="Leelawadee UI" panose="020B0502040204020203" pitchFamily="34" charset="-34"/>
            </a:endParaRPr>
          </a:p>
        </p:txBody>
      </p:sp>
      <p:sp>
        <p:nvSpPr>
          <p:cNvPr id="8" name="CuadroTexto 7">
            <a:extLst>
              <a:ext uri="{FF2B5EF4-FFF2-40B4-BE49-F238E27FC236}">
                <a16:creationId xmlns:a16="http://schemas.microsoft.com/office/drawing/2014/main" id="{A3FFBFFE-614D-495D-968C-8778F366641F}"/>
              </a:ext>
            </a:extLst>
          </p:cNvPr>
          <p:cNvSpPr txBox="1"/>
          <p:nvPr/>
        </p:nvSpPr>
        <p:spPr>
          <a:xfrm>
            <a:off x="2873229" y="1727699"/>
            <a:ext cx="6149130" cy="1938992"/>
          </a:xfrm>
          <a:prstGeom prst="rect">
            <a:avLst/>
          </a:prstGeom>
          <a:noFill/>
        </p:spPr>
        <p:txBody>
          <a:bodyPr wrap="square">
            <a:spAutoFit/>
          </a:bodyPr>
          <a:lstStyle/>
          <a:p>
            <a:pPr marL="285750" indent="-285750" algn="just">
              <a:spcAft>
                <a:spcPts val="0"/>
              </a:spcAft>
              <a:buFont typeface="Wingdings" panose="05000000000000000000" pitchFamily="2" charset="2"/>
              <a:buChar char="q"/>
            </a:pPr>
            <a:r>
              <a:rPr lang="es-ES" sz="1800" b="1" dirty="0">
                <a:latin typeface="Tahoma" panose="020B0604030504040204" pitchFamily="34" charset="0"/>
                <a:ea typeface="Times New Roman" panose="02020603050405020304" pitchFamily="18" charset="0"/>
              </a:rPr>
              <a:t> </a:t>
            </a:r>
            <a:r>
              <a:rPr lang="es-ES" sz="2400" dirty="0">
                <a:latin typeface="Leelawadee UI" panose="020B0502040204020203" pitchFamily="34" charset="-34"/>
                <a:ea typeface="Times New Roman" panose="02020603050405020304" pitchFamily="18" charset="0"/>
                <a:cs typeface="Leelawadee UI" panose="020B0502040204020203" pitchFamily="34" charset="-34"/>
              </a:rPr>
              <a:t>Red Regional de Emprendimiento</a:t>
            </a:r>
          </a:p>
          <a:p>
            <a:pPr algn="just">
              <a:spcAft>
                <a:spcPts val="0"/>
              </a:spcAft>
            </a:pPr>
            <a:endParaRPr lang="es-ES" sz="2400" dirty="0">
              <a:latin typeface="Leelawadee UI" panose="020B0502040204020203" pitchFamily="34" charset="-34"/>
              <a:ea typeface="Times New Roman" panose="02020603050405020304" pitchFamily="18" charset="0"/>
              <a:cs typeface="Leelawadee UI" panose="020B0502040204020203" pitchFamily="34" charset="-34"/>
            </a:endParaRPr>
          </a:p>
          <a:p>
            <a:pPr marL="285750" indent="-285750" algn="just">
              <a:spcAft>
                <a:spcPts val="0"/>
              </a:spcAft>
              <a:buFont typeface="Wingdings" panose="05000000000000000000" pitchFamily="2" charset="2"/>
              <a:buChar char="q"/>
            </a:pPr>
            <a:r>
              <a:rPr lang="es-ES" sz="2400" dirty="0">
                <a:latin typeface="Leelawadee UI" panose="020B0502040204020203" pitchFamily="34" charset="-34"/>
                <a:ea typeface="Times New Roman" panose="02020603050405020304" pitchFamily="18" charset="0"/>
                <a:cs typeface="Leelawadee UI" panose="020B0502040204020203" pitchFamily="34" charset="-34"/>
              </a:rPr>
              <a:t>  </a:t>
            </a:r>
            <a:r>
              <a:rPr lang="es-CO" sz="2400" dirty="0">
                <a:latin typeface="Leelawadee UI" panose="020B0502040204020203" pitchFamily="34" charset="-34"/>
                <a:ea typeface="Times New Roman" panose="02020603050405020304" pitchFamily="18" charset="0"/>
                <a:cs typeface="Leelawadee UI" panose="020B0502040204020203" pitchFamily="34" charset="-34"/>
              </a:rPr>
              <a:t>Comisión Regional de Competitividad</a:t>
            </a:r>
          </a:p>
          <a:p>
            <a:pPr algn="just">
              <a:spcAft>
                <a:spcPts val="0"/>
              </a:spcAft>
            </a:pPr>
            <a:endParaRPr lang="es-CO" sz="2400" dirty="0">
              <a:latin typeface="Leelawadee UI" panose="020B0502040204020203" pitchFamily="34" charset="-34"/>
              <a:ea typeface="Times New Roman" panose="02020603050405020304" pitchFamily="18" charset="0"/>
              <a:cs typeface="Leelawadee UI" panose="020B0502040204020203" pitchFamily="34" charset="-34"/>
            </a:endParaRPr>
          </a:p>
          <a:p>
            <a:pPr marL="285750" indent="-285750" algn="just">
              <a:spcAft>
                <a:spcPts val="0"/>
              </a:spcAft>
              <a:buFont typeface="Wingdings" panose="05000000000000000000" pitchFamily="2" charset="2"/>
              <a:buChar char="q"/>
            </a:pPr>
            <a:r>
              <a:rPr lang="es-CO" sz="2400" dirty="0">
                <a:latin typeface="Leelawadee UI" panose="020B0502040204020203" pitchFamily="34" charset="-34"/>
                <a:ea typeface="Times New Roman" panose="02020603050405020304" pitchFamily="18" charset="0"/>
                <a:cs typeface="Leelawadee UI" panose="020B0502040204020203" pitchFamily="34" charset="-34"/>
              </a:rPr>
              <a:t> Asesorías en Emprendimiento</a:t>
            </a:r>
            <a:endParaRPr lang="es-CO" sz="2400" dirty="0">
              <a:latin typeface="Leelawadee UI" panose="020B0502040204020203" pitchFamily="34" charset="-34"/>
              <a:cs typeface="Leelawadee UI" panose="020B0502040204020203" pitchFamily="34" charset="-34"/>
            </a:endParaRPr>
          </a:p>
        </p:txBody>
      </p:sp>
    </p:spTree>
    <p:extLst>
      <p:ext uri="{BB962C8B-B14F-4D97-AF65-F5344CB8AC3E}">
        <p14:creationId xmlns:p14="http://schemas.microsoft.com/office/powerpoint/2010/main" val="24015545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12191" y="0"/>
            <a:ext cx="12179809" cy="6858000"/>
          </a:xfrm>
          <a:prstGeom prst="rect">
            <a:avLst/>
          </a:prstGeom>
        </p:spPr>
      </p:pic>
      <p:sp>
        <p:nvSpPr>
          <p:cNvPr id="4" name="CuadroTexto 3">
            <a:extLst>
              <a:ext uri="{FF2B5EF4-FFF2-40B4-BE49-F238E27FC236}">
                <a16:creationId xmlns:a16="http://schemas.microsoft.com/office/drawing/2014/main" id="{5C71AAA5-88CA-4950-BFBA-BB8765E0C398}"/>
              </a:ext>
            </a:extLst>
          </p:cNvPr>
          <p:cNvSpPr txBox="1"/>
          <p:nvPr/>
        </p:nvSpPr>
        <p:spPr>
          <a:xfrm>
            <a:off x="1493240" y="391968"/>
            <a:ext cx="9085277" cy="1446550"/>
          </a:xfrm>
          <a:prstGeom prst="rect">
            <a:avLst/>
          </a:prstGeom>
          <a:noFill/>
        </p:spPr>
        <p:txBody>
          <a:bodyPr wrap="square">
            <a:spAutoFit/>
          </a:bodyPr>
          <a:lstStyle/>
          <a:p>
            <a:pPr algn="ctr"/>
            <a:r>
              <a:rPr lang="es-CO" sz="2800" b="1" dirty="0">
                <a:solidFill>
                  <a:srgbClr val="003399"/>
                </a:solidFill>
                <a:latin typeface="Leelawadee UI" panose="020B0502040204020203" pitchFamily="34" charset="-34"/>
                <a:cs typeface="Leelawadee UI" panose="020B0502040204020203" pitchFamily="34" charset="-34"/>
              </a:rPr>
              <a:t>PROMOCIÓN DEL EMPRENDIMIENTO</a:t>
            </a:r>
          </a:p>
          <a:p>
            <a:pPr algn="ctr"/>
            <a:endParaRPr lang="es-CO" sz="2800" b="1" dirty="0">
              <a:solidFill>
                <a:srgbClr val="003399"/>
              </a:solidFill>
              <a:latin typeface="Leelawadee UI" panose="020B0502040204020203" pitchFamily="34" charset="-34"/>
              <a:cs typeface="Leelawadee UI" panose="020B0502040204020203" pitchFamily="34" charset="-34"/>
            </a:endParaRPr>
          </a:p>
          <a:p>
            <a:pPr algn="ctr" fontAlgn="base">
              <a:spcBef>
                <a:spcPct val="0"/>
              </a:spcBef>
              <a:spcAft>
                <a:spcPct val="0"/>
              </a:spcAft>
              <a:defRPr/>
            </a:pPr>
            <a:endParaRPr lang="es-CO" sz="3200" b="1" dirty="0">
              <a:solidFill>
                <a:srgbClr val="003399"/>
              </a:solidFill>
              <a:latin typeface="Leelawadee UI" panose="020B0502040204020203" pitchFamily="34" charset="-34"/>
              <a:cs typeface="Leelawadee UI" panose="020B0502040204020203" pitchFamily="34" charset="-34"/>
            </a:endParaRPr>
          </a:p>
        </p:txBody>
      </p:sp>
      <p:sp>
        <p:nvSpPr>
          <p:cNvPr id="8" name="CuadroTexto 7">
            <a:extLst>
              <a:ext uri="{FF2B5EF4-FFF2-40B4-BE49-F238E27FC236}">
                <a16:creationId xmlns:a16="http://schemas.microsoft.com/office/drawing/2014/main" id="{A3FFBFFE-614D-495D-968C-8778F366641F}"/>
              </a:ext>
            </a:extLst>
          </p:cNvPr>
          <p:cNvSpPr txBox="1"/>
          <p:nvPr/>
        </p:nvSpPr>
        <p:spPr>
          <a:xfrm>
            <a:off x="1258349" y="1031413"/>
            <a:ext cx="9320168" cy="4524315"/>
          </a:xfrm>
          <a:prstGeom prst="rect">
            <a:avLst/>
          </a:prstGeom>
          <a:noFill/>
        </p:spPr>
        <p:txBody>
          <a:bodyPr wrap="square">
            <a:spAutoFit/>
          </a:bodyPr>
          <a:lstStyle/>
          <a:p>
            <a:pPr algn="ctr">
              <a:spcAft>
                <a:spcPts val="0"/>
              </a:spcAft>
            </a:pPr>
            <a:r>
              <a:rPr lang="es-ES" sz="2400" b="1" dirty="0">
                <a:solidFill>
                  <a:srgbClr val="003399"/>
                </a:solidFill>
                <a:effectLst>
                  <a:outerShdw blurRad="38100" dist="38100" dir="2700000" algn="tl">
                    <a:srgbClr val="000000">
                      <a:alpha val="43137"/>
                    </a:srgbClr>
                  </a:outerShdw>
                </a:effectLst>
                <a:latin typeface="Leelawadee UI" panose="020B0502040204020203" pitchFamily="34" charset="-34"/>
                <a:ea typeface="Times New Roman" panose="02020603050405020304" pitchFamily="18" charset="0"/>
                <a:cs typeface="Leelawadee UI" panose="020B0502040204020203" pitchFamily="34" charset="-34"/>
              </a:rPr>
              <a:t>Red Regional de Emprendimiento</a:t>
            </a:r>
            <a:endParaRPr lang="es-CO" sz="2400" dirty="0">
              <a:solidFill>
                <a:srgbClr val="003399"/>
              </a:solidFill>
              <a:effectLst>
                <a:outerShdw blurRad="38100" dist="38100" dir="2700000" algn="tl">
                  <a:srgbClr val="000000">
                    <a:alpha val="43137"/>
                  </a:srgbClr>
                </a:outerShdw>
              </a:effectLst>
              <a:latin typeface="Leelawadee UI" panose="020B0502040204020203" pitchFamily="34" charset="-34"/>
              <a:ea typeface="Times New Roman" panose="02020603050405020304" pitchFamily="18" charset="0"/>
              <a:cs typeface="Leelawadee UI" panose="020B0502040204020203" pitchFamily="34" charset="-34"/>
            </a:endParaRPr>
          </a:p>
          <a:p>
            <a:pPr algn="just">
              <a:spcAft>
                <a:spcPts val="0"/>
              </a:spcAft>
            </a:pPr>
            <a:r>
              <a:rPr lang="es-ES" sz="2400" dirty="0">
                <a:latin typeface="Leelawadee UI" panose="020B0502040204020203" pitchFamily="34" charset="-34"/>
                <a:ea typeface="Times New Roman" panose="02020603050405020304" pitchFamily="18" charset="0"/>
                <a:cs typeface="Leelawadee UI" panose="020B0502040204020203" pitchFamily="34" charset="-34"/>
              </a:rPr>
              <a:t> </a:t>
            </a:r>
            <a:endParaRPr lang="es-CO" sz="2400" dirty="0">
              <a:latin typeface="Leelawadee UI" panose="020B0502040204020203" pitchFamily="34" charset="-34"/>
              <a:ea typeface="Times New Roman" panose="02020603050405020304" pitchFamily="18" charset="0"/>
              <a:cs typeface="Leelawadee UI" panose="020B0502040204020203" pitchFamily="34" charset="-34"/>
            </a:endParaRPr>
          </a:p>
          <a:p>
            <a:pPr lvl="0" algn="just">
              <a:spcAft>
                <a:spcPts val="0"/>
              </a:spcAft>
            </a:pPr>
            <a:r>
              <a:rPr lang="es-ES" sz="2400" dirty="0">
                <a:latin typeface="Leelawadee UI" panose="020B0502040204020203" pitchFamily="34" charset="-34"/>
                <a:ea typeface="Times New Roman" panose="02020603050405020304" pitchFamily="18" charset="0"/>
                <a:cs typeface="Leelawadee UI" panose="020B0502040204020203" pitchFamily="34" charset="-34"/>
              </a:rPr>
              <a:t>1. Se reactivo la Red De Emprendimiento.</a:t>
            </a:r>
            <a:endParaRPr lang="es-CO" sz="2400" dirty="0">
              <a:latin typeface="Leelawadee UI" panose="020B0502040204020203" pitchFamily="34" charset="-34"/>
              <a:ea typeface="Times New Roman" panose="02020603050405020304" pitchFamily="18" charset="0"/>
              <a:cs typeface="Leelawadee UI" panose="020B0502040204020203" pitchFamily="34" charset="-34"/>
            </a:endParaRPr>
          </a:p>
          <a:p>
            <a:pPr marL="457200" algn="just">
              <a:spcAft>
                <a:spcPts val="0"/>
              </a:spcAft>
            </a:pPr>
            <a:r>
              <a:rPr lang="es-ES" sz="2400" dirty="0">
                <a:latin typeface="Leelawadee UI" panose="020B0502040204020203" pitchFamily="34" charset="-34"/>
                <a:ea typeface="Times New Roman" panose="02020603050405020304" pitchFamily="18" charset="0"/>
                <a:cs typeface="Leelawadee UI" panose="020B0502040204020203" pitchFamily="34" charset="-34"/>
              </a:rPr>
              <a:t> </a:t>
            </a:r>
            <a:endParaRPr lang="es-CO" sz="2400" dirty="0">
              <a:latin typeface="Leelawadee UI" panose="020B0502040204020203" pitchFamily="34" charset="-34"/>
              <a:ea typeface="Times New Roman" panose="02020603050405020304" pitchFamily="18" charset="0"/>
              <a:cs typeface="Leelawadee UI" panose="020B0502040204020203" pitchFamily="34" charset="-34"/>
            </a:endParaRPr>
          </a:p>
          <a:p>
            <a:pPr algn="just"/>
            <a:r>
              <a:rPr lang="es-ES" sz="2400" dirty="0">
                <a:latin typeface="Leelawadee UI" panose="020B0502040204020203" pitchFamily="34" charset="-34"/>
                <a:ea typeface="Times New Roman" panose="02020603050405020304" pitchFamily="18" charset="0"/>
                <a:cs typeface="Leelawadee UI" panose="020B0502040204020203" pitchFamily="34" charset="-34"/>
              </a:rPr>
              <a:t>2. Se realizaron reuniones para la estructuración de un plan de trabajo y crear la marca “RRE” para que esta sea visible y reconocida a nivel local.</a:t>
            </a:r>
          </a:p>
          <a:p>
            <a:pPr algn="just"/>
            <a:endParaRPr lang="es-ES" sz="2400" dirty="0">
              <a:latin typeface="Leelawadee UI" panose="020B0502040204020203" pitchFamily="34" charset="-34"/>
              <a:cs typeface="Leelawadee UI" panose="020B0502040204020203" pitchFamily="34" charset="-34"/>
            </a:endParaRPr>
          </a:p>
          <a:p>
            <a:pPr algn="just"/>
            <a:r>
              <a:rPr lang="es-ES" sz="2400" dirty="0">
                <a:latin typeface="Leelawadee UI" panose="020B0502040204020203" pitchFamily="34" charset="-34"/>
                <a:cs typeface="Leelawadee UI" panose="020B0502040204020203" pitchFamily="34" charset="-34"/>
              </a:rPr>
              <a:t>3. Se estructuro la hoja de ruta.</a:t>
            </a:r>
          </a:p>
          <a:p>
            <a:pPr algn="just"/>
            <a:endParaRPr lang="es-ES" sz="2400" dirty="0">
              <a:latin typeface="Leelawadee UI" panose="020B0502040204020203" pitchFamily="34" charset="-34"/>
              <a:cs typeface="Leelawadee UI" panose="020B0502040204020203" pitchFamily="34" charset="-34"/>
            </a:endParaRPr>
          </a:p>
          <a:p>
            <a:pPr algn="just"/>
            <a:r>
              <a:rPr lang="es-ES" sz="2400" dirty="0">
                <a:latin typeface="Leelawadee UI" panose="020B0502040204020203" pitchFamily="34" charset="-34"/>
                <a:cs typeface="Leelawadee UI" panose="020B0502040204020203" pitchFamily="34" charset="-34"/>
              </a:rPr>
              <a:t>4. Se establecieron alianzas entre entidades.</a:t>
            </a:r>
            <a:endParaRPr lang="es-CO" sz="2400" dirty="0">
              <a:latin typeface="Leelawadee UI" panose="020B0502040204020203" pitchFamily="34" charset="-34"/>
              <a:cs typeface="Leelawadee UI" panose="020B0502040204020203" pitchFamily="34" charset="-34"/>
            </a:endParaRPr>
          </a:p>
          <a:p>
            <a:pPr algn="just">
              <a:spcAft>
                <a:spcPts val="0"/>
              </a:spcAft>
            </a:pPr>
            <a:endParaRPr lang="es-CO" sz="2400" dirty="0">
              <a:latin typeface="Leelawadee UI" panose="020B0502040204020203" pitchFamily="34" charset="-34"/>
              <a:cs typeface="Leelawadee UI" panose="020B0502040204020203" pitchFamily="34" charset="-34"/>
            </a:endParaRPr>
          </a:p>
        </p:txBody>
      </p:sp>
    </p:spTree>
    <p:extLst>
      <p:ext uri="{BB962C8B-B14F-4D97-AF65-F5344CB8AC3E}">
        <p14:creationId xmlns:p14="http://schemas.microsoft.com/office/powerpoint/2010/main" val="9162661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12191" y="0"/>
            <a:ext cx="12179809" cy="6858000"/>
          </a:xfrm>
          <a:prstGeom prst="rect">
            <a:avLst/>
          </a:prstGeom>
        </p:spPr>
      </p:pic>
      <p:sp>
        <p:nvSpPr>
          <p:cNvPr id="4" name="CuadroTexto 3">
            <a:extLst>
              <a:ext uri="{FF2B5EF4-FFF2-40B4-BE49-F238E27FC236}">
                <a16:creationId xmlns:a16="http://schemas.microsoft.com/office/drawing/2014/main" id="{5C71AAA5-88CA-4950-BFBA-BB8765E0C398}"/>
              </a:ext>
            </a:extLst>
          </p:cNvPr>
          <p:cNvSpPr txBox="1"/>
          <p:nvPr/>
        </p:nvSpPr>
        <p:spPr>
          <a:xfrm>
            <a:off x="1493240" y="391968"/>
            <a:ext cx="9085277" cy="1446550"/>
          </a:xfrm>
          <a:prstGeom prst="rect">
            <a:avLst/>
          </a:prstGeom>
          <a:noFill/>
        </p:spPr>
        <p:txBody>
          <a:bodyPr wrap="square">
            <a:spAutoFit/>
          </a:bodyPr>
          <a:lstStyle/>
          <a:p>
            <a:pPr algn="ctr"/>
            <a:r>
              <a:rPr lang="es-CO" sz="2800" b="1" dirty="0">
                <a:solidFill>
                  <a:srgbClr val="003399"/>
                </a:solidFill>
                <a:latin typeface="Leelawadee UI" panose="020B0502040204020203" pitchFamily="34" charset="-34"/>
                <a:cs typeface="Leelawadee UI" panose="020B0502040204020203" pitchFamily="34" charset="-34"/>
              </a:rPr>
              <a:t>PROMOCIÓN DEL EMPRENDIMIENTO</a:t>
            </a:r>
          </a:p>
          <a:p>
            <a:pPr algn="ctr"/>
            <a:endParaRPr lang="es-CO" sz="2800" b="1" dirty="0">
              <a:solidFill>
                <a:srgbClr val="003399"/>
              </a:solidFill>
              <a:latin typeface="Leelawadee UI" panose="020B0502040204020203" pitchFamily="34" charset="-34"/>
              <a:cs typeface="Leelawadee UI" panose="020B0502040204020203" pitchFamily="34" charset="-34"/>
            </a:endParaRPr>
          </a:p>
          <a:p>
            <a:pPr algn="ctr" fontAlgn="base">
              <a:spcBef>
                <a:spcPct val="0"/>
              </a:spcBef>
              <a:spcAft>
                <a:spcPct val="0"/>
              </a:spcAft>
              <a:defRPr/>
            </a:pPr>
            <a:endParaRPr lang="es-CO" sz="3200" b="1" dirty="0">
              <a:solidFill>
                <a:srgbClr val="003399"/>
              </a:solidFill>
              <a:latin typeface="Leelawadee UI" panose="020B0502040204020203" pitchFamily="34" charset="-34"/>
              <a:cs typeface="Leelawadee UI" panose="020B0502040204020203" pitchFamily="34" charset="-34"/>
            </a:endParaRPr>
          </a:p>
        </p:txBody>
      </p:sp>
      <p:sp>
        <p:nvSpPr>
          <p:cNvPr id="8" name="CuadroTexto 7">
            <a:extLst>
              <a:ext uri="{FF2B5EF4-FFF2-40B4-BE49-F238E27FC236}">
                <a16:creationId xmlns:a16="http://schemas.microsoft.com/office/drawing/2014/main" id="{A3FFBFFE-614D-495D-968C-8778F366641F}"/>
              </a:ext>
            </a:extLst>
          </p:cNvPr>
          <p:cNvSpPr txBox="1"/>
          <p:nvPr/>
        </p:nvSpPr>
        <p:spPr>
          <a:xfrm>
            <a:off x="1258349" y="1031413"/>
            <a:ext cx="9320168" cy="4770537"/>
          </a:xfrm>
          <a:prstGeom prst="rect">
            <a:avLst/>
          </a:prstGeom>
          <a:noFill/>
        </p:spPr>
        <p:txBody>
          <a:bodyPr wrap="square">
            <a:spAutoFit/>
          </a:bodyPr>
          <a:lstStyle/>
          <a:p>
            <a:pPr algn="ctr"/>
            <a:r>
              <a:rPr lang="es-CO" sz="2400" b="1" dirty="0">
                <a:solidFill>
                  <a:srgbClr val="003399"/>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Comisión Regional de Competitividad</a:t>
            </a:r>
          </a:p>
          <a:p>
            <a:pPr algn="ctr"/>
            <a:endParaRPr lang="es-ES" sz="18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algn="just"/>
            <a:r>
              <a:rPr lang="es-ES" sz="1400" dirty="0">
                <a:latin typeface="Leelawadee UI" panose="020B0502040204020203" pitchFamily="34" charset="-34"/>
                <a:cs typeface="Leelawadee UI" panose="020B0502040204020203" pitchFamily="34" charset="-34"/>
              </a:rPr>
              <a:t>La Comisión Regional de Competitividad e innovación de San Andrés, Providencia y Santa Catalina - CRCI hace parte del Sistema Nacional de Competitividad e Innovación dentro de las acciones y logros de la gestión durante la vigencia del 2020, se resaltan las siguientes:</a:t>
            </a:r>
          </a:p>
          <a:p>
            <a:pPr algn="just"/>
            <a:endParaRPr lang="es-ES" sz="1400" dirty="0">
              <a:latin typeface="Leelawadee UI" panose="020B0502040204020203" pitchFamily="34" charset="-34"/>
              <a:cs typeface="Leelawadee UI" panose="020B0502040204020203" pitchFamily="34" charset="-34"/>
            </a:endParaRPr>
          </a:p>
          <a:p>
            <a:pPr algn="just"/>
            <a:r>
              <a:rPr lang="es-ES" sz="1400" dirty="0">
                <a:latin typeface="Leelawadee UI" panose="020B0502040204020203" pitchFamily="34" charset="-34"/>
                <a:cs typeface="Leelawadee UI" panose="020B0502040204020203" pitchFamily="34" charset="-34"/>
              </a:rPr>
              <a:t>En consonancia con las disposiciones del Decreto 1651 de 2019, la CRCI de San Andrés Islas, en el marco del convenio 288 de 2020 con Confecámaras, se realizó el apoyo en la elaboración del acto administrativo de funcionamiento de la CRCI (decreto) y el diseño del reglamento interno como soporte a las acciones para la toma de decisiones y el fortalecimiento del relacionamiento público, privada y de la academia, en este momento el decreto se encuentra firmado por el Gobernador.</a:t>
            </a:r>
          </a:p>
          <a:p>
            <a:pPr algn="just"/>
            <a:endParaRPr lang="es-ES" sz="1400" dirty="0">
              <a:latin typeface="Leelawadee UI" panose="020B0502040204020203" pitchFamily="34" charset="-34"/>
              <a:cs typeface="Leelawadee UI" panose="020B0502040204020203" pitchFamily="34" charset="-34"/>
            </a:endParaRPr>
          </a:p>
          <a:p>
            <a:pPr algn="just"/>
            <a:r>
              <a:rPr lang="es-ES" sz="1400" dirty="0">
                <a:latin typeface="Leelawadee UI" panose="020B0502040204020203" pitchFamily="34" charset="-34"/>
                <a:cs typeface="Leelawadee UI" panose="020B0502040204020203" pitchFamily="34" charset="-34"/>
              </a:rPr>
              <a:t>- La concertación del plan de trabajo de la CRCI para la vigencia 2020, se realizó con el Ministerio de Comercio, industria y Turismo el 17 de marzo, sin embargo, debido a la situación de emergencia sanitaria por cuenta del COVID19 se realizó un ajuste al plan de trabajo, enfocado a la reactivación económica.</a:t>
            </a:r>
          </a:p>
          <a:p>
            <a:pPr algn="just"/>
            <a:endParaRPr lang="es-ES" sz="1400" dirty="0">
              <a:latin typeface="Leelawadee UI" panose="020B0502040204020203" pitchFamily="34" charset="-34"/>
              <a:cs typeface="Leelawadee UI" panose="020B0502040204020203" pitchFamily="34" charset="-34"/>
            </a:endParaRPr>
          </a:p>
          <a:p>
            <a:pPr algn="just"/>
            <a:r>
              <a:rPr lang="es-ES" sz="1400" dirty="0">
                <a:latin typeface="Leelawadee UI" panose="020B0502040204020203" pitchFamily="34" charset="-34"/>
                <a:cs typeface="Leelawadee UI" panose="020B0502040204020203" pitchFamily="34" charset="-34"/>
              </a:rPr>
              <a:t>-El 30 de abril de 2020 se activó el Comité Ejecutivo en el marco de la CRCI, esta reunión contó con la participación de la Gobernación, la Cámara de Comercio, la Consejería Presidencial para la Competitividad y la Gestión Pública – Privada y el MinCIT.</a:t>
            </a:r>
          </a:p>
          <a:p>
            <a:pPr algn="just">
              <a:spcAft>
                <a:spcPts val="0"/>
              </a:spcAft>
            </a:pPr>
            <a:endParaRPr lang="es-CO" sz="2400" dirty="0">
              <a:latin typeface="Leelawadee UI" panose="020B0502040204020203" pitchFamily="34" charset="-34"/>
              <a:cs typeface="Leelawadee UI" panose="020B0502040204020203" pitchFamily="34" charset="-34"/>
            </a:endParaRPr>
          </a:p>
        </p:txBody>
      </p:sp>
    </p:spTree>
    <p:extLst>
      <p:ext uri="{BB962C8B-B14F-4D97-AF65-F5344CB8AC3E}">
        <p14:creationId xmlns:p14="http://schemas.microsoft.com/office/powerpoint/2010/main" val="35548807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81DAB230-30D0-4F78-A29B-E2F3FC588567}"/>
              </a:ext>
            </a:extLst>
          </p:cNvPr>
          <p:cNvPicPr>
            <a:picLocks noChangeAspect="1"/>
          </p:cNvPicPr>
          <p:nvPr/>
        </p:nvPicPr>
        <p:blipFill>
          <a:blip r:embed="rId2"/>
          <a:stretch>
            <a:fillRect/>
          </a:stretch>
        </p:blipFill>
        <p:spPr>
          <a:xfrm>
            <a:off x="12191" y="0"/>
            <a:ext cx="12179809" cy="6858000"/>
          </a:xfrm>
          <a:prstGeom prst="rect">
            <a:avLst/>
          </a:prstGeom>
        </p:spPr>
      </p:pic>
      <p:sp>
        <p:nvSpPr>
          <p:cNvPr id="4" name="CuadroTexto 3">
            <a:extLst>
              <a:ext uri="{FF2B5EF4-FFF2-40B4-BE49-F238E27FC236}">
                <a16:creationId xmlns:a16="http://schemas.microsoft.com/office/drawing/2014/main" id="{A6671F1A-8FAA-4406-ACCD-5911D67C1F44}"/>
              </a:ext>
            </a:extLst>
          </p:cNvPr>
          <p:cNvSpPr txBox="1"/>
          <p:nvPr/>
        </p:nvSpPr>
        <p:spPr>
          <a:xfrm>
            <a:off x="831259" y="520522"/>
            <a:ext cx="3673629" cy="584775"/>
          </a:xfrm>
          <a:prstGeom prst="rect">
            <a:avLst/>
          </a:prstGeom>
          <a:noFill/>
        </p:spPr>
        <p:txBody>
          <a:bodyPr wrap="square">
            <a:spAutoFit/>
          </a:bodyPr>
          <a:lstStyle/>
          <a:p>
            <a:pPr algn="ctr" fontAlgn="base">
              <a:spcBef>
                <a:spcPct val="0"/>
              </a:spcBef>
              <a:spcAft>
                <a:spcPct val="0"/>
              </a:spcAft>
              <a:defRPr/>
            </a:pPr>
            <a:r>
              <a:rPr lang="es-ES" sz="32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itchFamily="34" charset="0"/>
                <a:cs typeface="Leelawadee UI" panose="020B0502040204020203" pitchFamily="34" charset="-34"/>
              </a:rPr>
              <a:t>MISIÓN</a:t>
            </a:r>
          </a:p>
        </p:txBody>
      </p:sp>
      <p:sp>
        <p:nvSpPr>
          <p:cNvPr id="6" name="CuadroTexto 5">
            <a:extLst>
              <a:ext uri="{FF2B5EF4-FFF2-40B4-BE49-F238E27FC236}">
                <a16:creationId xmlns:a16="http://schemas.microsoft.com/office/drawing/2014/main" id="{C872169B-61EF-4781-8B4A-65E0C45FDB10}"/>
              </a:ext>
            </a:extLst>
          </p:cNvPr>
          <p:cNvSpPr txBox="1"/>
          <p:nvPr/>
        </p:nvSpPr>
        <p:spPr>
          <a:xfrm>
            <a:off x="1329653" y="1169751"/>
            <a:ext cx="3071769" cy="3416320"/>
          </a:xfrm>
          <a:prstGeom prst="rect">
            <a:avLst/>
          </a:prstGeom>
          <a:noFill/>
        </p:spPr>
        <p:txBody>
          <a:bodyPr wrap="square">
            <a:spAutoFit/>
          </a:bodyPr>
          <a:lstStyle/>
          <a:p>
            <a:pPr algn="just"/>
            <a:r>
              <a:rPr lang="es-CO" sz="1800" dirty="0">
                <a:latin typeface="Leelawadee UI" panose="020B0502040204020203" pitchFamily="34" charset="-34"/>
                <a:ea typeface="Tahoma" panose="020B0604030504040204" pitchFamily="34" charset="0"/>
                <a:cs typeface="Leelawadee UI" panose="020B0502040204020203" pitchFamily="34" charset="-34"/>
              </a:rPr>
              <a:t>Somos una entidad de derecho privado, de carácter corporativo, gremial y sin ánimo de lucro, que contribuye al desarrollo regional mediante el cumplimiento de funciones de registros públicos y desarrollo empresarial, en el departamento archipiélago de San Andrés, Providencia y Santa Catalina</a:t>
            </a:r>
          </a:p>
        </p:txBody>
      </p:sp>
      <p:sp>
        <p:nvSpPr>
          <p:cNvPr id="8" name="CuadroTexto 7">
            <a:extLst>
              <a:ext uri="{FF2B5EF4-FFF2-40B4-BE49-F238E27FC236}">
                <a16:creationId xmlns:a16="http://schemas.microsoft.com/office/drawing/2014/main" id="{52E0F22B-D5B0-4A3B-9270-3FDD9C3155F0}"/>
              </a:ext>
            </a:extLst>
          </p:cNvPr>
          <p:cNvSpPr txBox="1"/>
          <p:nvPr/>
        </p:nvSpPr>
        <p:spPr>
          <a:xfrm>
            <a:off x="7166392" y="1169751"/>
            <a:ext cx="2877424" cy="584775"/>
          </a:xfrm>
          <a:prstGeom prst="rect">
            <a:avLst/>
          </a:prstGeom>
          <a:noFill/>
        </p:spPr>
        <p:txBody>
          <a:bodyPr wrap="square">
            <a:spAutoFit/>
          </a:bodyPr>
          <a:lstStyle/>
          <a:p>
            <a:pPr algn="ctr" fontAlgn="base">
              <a:spcBef>
                <a:spcPct val="0"/>
              </a:spcBef>
              <a:spcAft>
                <a:spcPct val="0"/>
              </a:spcAft>
              <a:defRPr/>
            </a:pPr>
            <a:r>
              <a:rPr lang="es-ES" sz="32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itchFamily="34" charset="0"/>
                <a:cs typeface="Leelawadee UI" panose="020B0502040204020203" pitchFamily="34" charset="-34"/>
              </a:rPr>
              <a:t>VISIÓN</a:t>
            </a:r>
          </a:p>
        </p:txBody>
      </p:sp>
      <p:sp>
        <p:nvSpPr>
          <p:cNvPr id="10" name="CuadroTexto 9">
            <a:extLst>
              <a:ext uri="{FF2B5EF4-FFF2-40B4-BE49-F238E27FC236}">
                <a16:creationId xmlns:a16="http://schemas.microsoft.com/office/drawing/2014/main" id="{B852530E-EFD0-47CE-81DD-95FB689A9CF4}"/>
              </a:ext>
            </a:extLst>
          </p:cNvPr>
          <p:cNvSpPr txBox="1"/>
          <p:nvPr/>
        </p:nvSpPr>
        <p:spPr>
          <a:xfrm>
            <a:off x="6833027" y="1740202"/>
            <a:ext cx="3544155" cy="3139321"/>
          </a:xfrm>
          <a:prstGeom prst="rect">
            <a:avLst/>
          </a:prstGeom>
          <a:noFill/>
        </p:spPr>
        <p:txBody>
          <a:bodyPr wrap="square">
            <a:spAutoFit/>
          </a:bodyPr>
          <a:lstStyle/>
          <a:p>
            <a:pPr algn="just" eaLnBrk="1" fontAlgn="base" hangingPunct="1">
              <a:spcBef>
                <a:spcPct val="0"/>
              </a:spcBef>
              <a:spcAft>
                <a:spcPct val="0"/>
              </a:spcAft>
              <a:buFontTx/>
              <a:buNone/>
            </a:pPr>
            <a:r>
              <a:rPr lang="es-AR" sz="1800" dirty="0">
                <a:latin typeface="Leelawadee UI" panose="020B0502040204020203" pitchFamily="34" charset="-34"/>
                <a:ea typeface="Calibri" panose="020F0502020204030204" pitchFamily="34" charset="0"/>
                <a:cs typeface="Leelawadee UI" panose="020B0502040204020203" pitchFamily="34" charset="-34"/>
              </a:rPr>
              <a:t>La Cámara de Comercio de San Andrés, Providencia y Santa Catalina, </a:t>
            </a:r>
            <a:r>
              <a:rPr lang="es-CO" dirty="0">
                <a:latin typeface="Leelawadee UI" panose="020B0502040204020203" pitchFamily="34" charset="-34"/>
                <a:ea typeface="Calibri" panose="020F0502020204030204" pitchFamily="34" charset="0"/>
                <a:cs typeface="Leelawadee UI" panose="020B0502040204020203" pitchFamily="34" charset="-34"/>
              </a:rPr>
              <a:t>se destacará como un ente dinamizador del desarrollo empresarial a través de programas de impacto regional en sostenibilidad, competitividad y formalización empresarial que contribuyen a la conservación de nuestra reserva de Biosfera Seaflowers.</a:t>
            </a:r>
            <a:endParaRPr lang="es-CO" altLang="es-AR" sz="1800" dirty="0">
              <a:latin typeface="Leelawadee UI" panose="020B0502040204020203" pitchFamily="34" charset="-34"/>
              <a:ea typeface="Tahoma" panose="020B0604030504040204" pitchFamily="34" charset="0"/>
              <a:cs typeface="Leelawadee UI" panose="020B0502040204020203" pitchFamily="34" charset="-34"/>
            </a:endParaRPr>
          </a:p>
        </p:txBody>
      </p:sp>
    </p:spTree>
    <p:extLst>
      <p:ext uri="{BB962C8B-B14F-4D97-AF65-F5344CB8AC3E}">
        <p14:creationId xmlns:p14="http://schemas.microsoft.com/office/powerpoint/2010/main" val="12483200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12191" y="0"/>
            <a:ext cx="12179809" cy="6858000"/>
          </a:xfrm>
          <a:prstGeom prst="rect">
            <a:avLst/>
          </a:prstGeom>
        </p:spPr>
      </p:pic>
      <p:sp>
        <p:nvSpPr>
          <p:cNvPr id="4" name="CuadroTexto 3">
            <a:extLst>
              <a:ext uri="{FF2B5EF4-FFF2-40B4-BE49-F238E27FC236}">
                <a16:creationId xmlns:a16="http://schemas.microsoft.com/office/drawing/2014/main" id="{5C71AAA5-88CA-4950-BFBA-BB8765E0C398}"/>
              </a:ext>
            </a:extLst>
          </p:cNvPr>
          <p:cNvSpPr txBox="1"/>
          <p:nvPr/>
        </p:nvSpPr>
        <p:spPr>
          <a:xfrm>
            <a:off x="1493240" y="391968"/>
            <a:ext cx="9085277" cy="1446550"/>
          </a:xfrm>
          <a:prstGeom prst="rect">
            <a:avLst/>
          </a:prstGeom>
          <a:noFill/>
        </p:spPr>
        <p:txBody>
          <a:bodyPr wrap="square">
            <a:spAutoFit/>
          </a:bodyPr>
          <a:lstStyle/>
          <a:p>
            <a:pPr algn="ctr"/>
            <a:r>
              <a:rPr lang="es-CO" sz="2800" b="1" dirty="0">
                <a:solidFill>
                  <a:srgbClr val="003399"/>
                </a:solidFill>
                <a:latin typeface="Leelawadee UI" panose="020B0502040204020203" pitchFamily="34" charset="-34"/>
                <a:cs typeface="Leelawadee UI" panose="020B0502040204020203" pitchFamily="34" charset="-34"/>
              </a:rPr>
              <a:t>PROMOCIÓN DEL EMPRENDIMIENTO</a:t>
            </a:r>
          </a:p>
          <a:p>
            <a:pPr algn="ctr"/>
            <a:endParaRPr lang="es-CO" sz="2800" b="1" dirty="0">
              <a:solidFill>
                <a:srgbClr val="003399"/>
              </a:solidFill>
              <a:latin typeface="Leelawadee UI" panose="020B0502040204020203" pitchFamily="34" charset="-34"/>
              <a:cs typeface="Leelawadee UI" panose="020B0502040204020203" pitchFamily="34" charset="-34"/>
            </a:endParaRPr>
          </a:p>
          <a:p>
            <a:pPr algn="ctr" fontAlgn="base">
              <a:spcBef>
                <a:spcPct val="0"/>
              </a:spcBef>
              <a:spcAft>
                <a:spcPct val="0"/>
              </a:spcAft>
              <a:defRPr/>
            </a:pPr>
            <a:endParaRPr lang="es-CO" sz="3200" b="1" dirty="0">
              <a:solidFill>
                <a:srgbClr val="003399"/>
              </a:solidFill>
              <a:latin typeface="Leelawadee UI" panose="020B0502040204020203" pitchFamily="34" charset="-34"/>
              <a:cs typeface="Leelawadee UI" panose="020B0502040204020203" pitchFamily="34" charset="-34"/>
            </a:endParaRPr>
          </a:p>
        </p:txBody>
      </p:sp>
      <p:sp>
        <p:nvSpPr>
          <p:cNvPr id="8" name="CuadroTexto 7">
            <a:extLst>
              <a:ext uri="{FF2B5EF4-FFF2-40B4-BE49-F238E27FC236}">
                <a16:creationId xmlns:a16="http://schemas.microsoft.com/office/drawing/2014/main" id="{A3FFBFFE-614D-495D-968C-8778F366641F}"/>
              </a:ext>
            </a:extLst>
          </p:cNvPr>
          <p:cNvSpPr txBox="1"/>
          <p:nvPr/>
        </p:nvSpPr>
        <p:spPr>
          <a:xfrm>
            <a:off x="1375794" y="859065"/>
            <a:ext cx="9320168" cy="5139869"/>
          </a:xfrm>
          <a:prstGeom prst="rect">
            <a:avLst/>
          </a:prstGeom>
          <a:noFill/>
        </p:spPr>
        <p:txBody>
          <a:bodyPr wrap="square">
            <a:spAutoFit/>
          </a:bodyPr>
          <a:lstStyle/>
          <a:p>
            <a:pPr algn="ctr"/>
            <a:r>
              <a:rPr lang="es-CO" sz="2000" b="1" dirty="0">
                <a:solidFill>
                  <a:srgbClr val="003399"/>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Comisión Regional de Competitividad</a:t>
            </a:r>
          </a:p>
          <a:p>
            <a:pPr algn="ctr"/>
            <a:endParaRPr lang="es-ES" sz="1400" dirty="0">
              <a:solidFill>
                <a:prstClr val="black"/>
              </a:solidFill>
              <a:latin typeface="Leelawadee UI" panose="020B0502040204020203" pitchFamily="34" charset="-34"/>
              <a:ea typeface="Tahoma" panose="020B0604030504040204" pitchFamily="34" charset="0"/>
              <a:cs typeface="Leelawadee UI" panose="020B0502040204020203" pitchFamily="34" charset="-34"/>
            </a:endParaRPr>
          </a:p>
          <a:p>
            <a:r>
              <a:rPr lang="es-ES" sz="1400" dirty="0">
                <a:latin typeface="Leelawadee UI" panose="020B0502040204020203" pitchFamily="34" charset="-34"/>
                <a:cs typeface="Leelawadee UI" panose="020B0502040204020203" pitchFamily="34" charset="-34"/>
              </a:rPr>
              <a:t>Durante todo el 2020 la CRCI se mantuvo activa y participó de las actividades realizadas en el marco del convenio con Confecámaras y del Comité de Regionalización.</a:t>
            </a:r>
          </a:p>
          <a:p>
            <a:endParaRPr lang="es-ES" sz="1400" dirty="0">
              <a:latin typeface="Leelawadee UI" panose="020B0502040204020203" pitchFamily="34" charset="-34"/>
              <a:cs typeface="Leelawadee UI" panose="020B0502040204020203" pitchFamily="34" charset="-34"/>
            </a:endParaRPr>
          </a:p>
          <a:p>
            <a:pPr marL="285750" indent="-285750">
              <a:buFontTx/>
              <a:buChar char="-"/>
            </a:pPr>
            <a:r>
              <a:rPr lang="es-ES" sz="1400" dirty="0">
                <a:latin typeface="Leelawadee UI" panose="020B0502040204020203" pitchFamily="34" charset="-34"/>
                <a:cs typeface="Leelawadee UI" panose="020B0502040204020203" pitchFamily="34" charset="-34"/>
              </a:rPr>
              <a:t>Con el apoyo de Confecámaras y la Fundación Universidad Estado Empresa del Eje Cafetero - FUEEC - Funda, se revisó y ajustó la Agenda Departamental de Competitividad e Innovación - ADCI a partir del escenario de reactivación económica, priorizándose 3 nuevos proyectos.</a:t>
            </a:r>
          </a:p>
          <a:p>
            <a:endParaRPr lang="es-ES" sz="1400" dirty="0">
              <a:latin typeface="Leelawadee UI" panose="020B0502040204020203" pitchFamily="34" charset="-34"/>
              <a:cs typeface="Leelawadee UI" panose="020B0502040204020203" pitchFamily="34" charset="-34"/>
            </a:endParaRPr>
          </a:p>
          <a:p>
            <a:pPr marL="285750" indent="-285750">
              <a:buFontTx/>
              <a:buChar char="-"/>
            </a:pPr>
            <a:r>
              <a:rPr lang="es-ES" sz="1400" dirty="0">
                <a:latin typeface="Leelawadee UI" panose="020B0502040204020203" pitchFamily="34" charset="-34"/>
                <a:cs typeface="Leelawadee UI" panose="020B0502040204020203" pitchFamily="34" charset="-34"/>
              </a:rPr>
              <a:t>Giras Regionales Unificadas-GRU: Lideradas por la Vicepresidencia de la República, con el fin de mantener la presencia institucional en las regiones y articular proyectos de las ADCI con la oferta de las entidades del orden nacional. La gira para la Región Caribe se realizó el 21 de agosto de 2020, para el caso de San Andrés se presentaron los siguientes 2 proyectos:</a:t>
            </a:r>
          </a:p>
          <a:p>
            <a:endParaRPr lang="es-ES" sz="1400" dirty="0">
              <a:latin typeface="Leelawadee UI" panose="020B0502040204020203" pitchFamily="34" charset="-34"/>
              <a:cs typeface="Leelawadee UI" panose="020B0502040204020203" pitchFamily="34" charset="-34"/>
            </a:endParaRPr>
          </a:p>
          <a:p>
            <a:pPr marL="228600" indent="-228600">
              <a:buAutoNum type="arabicPeriod"/>
            </a:pPr>
            <a:r>
              <a:rPr lang="es-ES" sz="1400" dirty="0">
                <a:latin typeface="Leelawadee UI" panose="020B0502040204020203" pitchFamily="34" charset="-34"/>
                <a:cs typeface="Leelawadee UI" panose="020B0502040204020203" pitchFamily="34" charset="-34"/>
              </a:rPr>
              <a:t>Fomento para la comercialización de productos agropecuarios y pesqueros locales.</a:t>
            </a:r>
          </a:p>
          <a:p>
            <a:endParaRPr lang="es-ES" sz="1400" dirty="0">
              <a:latin typeface="Leelawadee UI" panose="020B0502040204020203" pitchFamily="34" charset="-34"/>
              <a:cs typeface="Leelawadee UI" panose="020B0502040204020203" pitchFamily="34" charset="-34"/>
            </a:endParaRPr>
          </a:p>
          <a:p>
            <a:r>
              <a:rPr lang="es-ES" sz="1400" dirty="0">
                <a:latin typeface="Leelawadee UI" panose="020B0502040204020203" pitchFamily="34" charset="-34"/>
                <a:cs typeface="Leelawadee UI" panose="020B0502040204020203" pitchFamily="34" charset="-34"/>
              </a:rPr>
              <a:t>2. Fomento de actividades para un talento humano creativo y competitivo.</a:t>
            </a:r>
          </a:p>
          <a:p>
            <a:endParaRPr lang="es-ES" sz="1400" dirty="0">
              <a:latin typeface="Leelawadee UI" panose="020B0502040204020203" pitchFamily="34" charset="-34"/>
              <a:cs typeface="Leelawadee UI" panose="020B0502040204020203" pitchFamily="34" charset="-34"/>
            </a:endParaRPr>
          </a:p>
          <a:p>
            <a:r>
              <a:rPr lang="es-ES" sz="1400" dirty="0">
                <a:latin typeface="Leelawadee UI" panose="020B0502040204020203" pitchFamily="34" charset="-34"/>
                <a:cs typeface="Leelawadee UI" panose="020B0502040204020203" pitchFamily="34" charset="-34"/>
              </a:rPr>
              <a:t>- La CRCI de San Andrés participó en el programa virtual de transferencia de mejores prácticas entre Comisiones Regionales de Competitividad e Innovación-CRCI, a partir de las buenas prácticas identificadas por la firma consultora Métrica. Se realizaron 3 sesiones.</a:t>
            </a:r>
            <a:endParaRPr lang="es-CO" sz="1400" dirty="0">
              <a:latin typeface="Leelawadee UI" panose="020B0502040204020203" pitchFamily="34" charset="-34"/>
              <a:cs typeface="Leelawadee UI" panose="020B0502040204020203" pitchFamily="34" charset="-34"/>
            </a:endParaRPr>
          </a:p>
          <a:p>
            <a:pPr algn="just">
              <a:spcAft>
                <a:spcPts val="0"/>
              </a:spcAft>
            </a:pPr>
            <a:endParaRPr lang="es-CO" sz="2400" dirty="0">
              <a:latin typeface="Leelawadee UI" panose="020B0502040204020203" pitchFamily="34" charset="-34"/>
              <a:cs typeface="Leelawadee UI" panose="020B0502040204020203" pitchFamily="34" charset="-34"/>
            </a:endParaRPr>
          </a:p>
        </p:txBody>
      </p:sp>
    </p:spTree>
    <p:extLst>
      <p:ext uri="{BB962C8B-B14F-4D97-AF65-F5344CB8AC3E}">
        <p14:creationId xmlns:p14="http://schemas.microsoft.com/office/powerpoint/2010/main" val="22404932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12191" y="0"/>
            <a:ext cx="12179809" cy="6858000"/>
          </a:xfrm>
          <a:prstGeom prst="rect">
            <a:avLst/>
          </a:prstGeom>
        </p:spPr>
      </p:pic>
      <p:sp>
        <p:nvSpPr>
          <p:cNvPr id="4" name="CuadroTexto 3">
            <a:extLst>
              <a:ext uri="{FF2B5EF4-FFF2-40B4-BE49-F238E27FC236}">
                <a16:creationId xmlns:a16="http://schemas.microsoft.com/office/drawing/2014/main" id="{5C71AAA5-88CA-4950-BFBA-BB8765E0C398}"/>
              </a:ext>
            </a:extLst>
          </p:cNvPr>
          <p:cNvSpPr txBox="1"/>
          <p:nvPr/>
        </p:nvSpPr>
        <p:spPr>
          <a:xfrm>
            <a:off x="1493240" y="391968"/>
            <a:ext cx="9085277" cy="1446550"/>
          </a:xfrm>
          <a:prstGeom prst="rect">
            <a:avLst/>
          </a:prstGeom>
          <a:noFill/>
        </p:spPr>
        <p:txBody>
          <a:bodyPr wrap="square">
            <a:spAutoFit/>
          </a:bodyPr>
          <a:lstStyle/>
          <a:p>
            <a:pPr algn="ctr"/>
            <a:r>
              <a:rPr lang="es-CO" sz="2800" b="1" dirty="0">
                <a:solidFill>
                  <a:srgbClr val="003399"/>
                </a:solidFill>
                <a:latin typeface="Leelawadee UI" panose="020B0502040204020203" pitchFamily="34" charset="-34"/>
                <a:cs typeface="Leelawadee UI" panose="020B0502040204020203" pitchFamily="34" charset="-34"/>
              </a:rPr>
              <a:t>PROMOCIÓN DEL EMPRENDIMIENTO</a:t>
            </a:r>
          </a:p>
          <a:p>
            <a:pPr algn="ctr"/>
            <a:endParaRPr lang="es-CO" sz="2800" b="1" dirty="0">
              <a:solidFill>
                <a:srgbClr val="003399"/>
              </a:solidFill>
              <a:latin typeface="Leelawadee UI" panose="020B0502040204020203" pitchFamily="34" charset="-34"/>
              <a:cs typeface="Leelawadee UI" panose="020B0502040204020203" pitchFamily="34" charset="-34"/>
            </a:endParaRPr>
          </a:p>
          <a:p>
            <a:pPr algn="ctr" fontAlgn="base">
              <a:spcBef>
                <a:spcPct val="0"/>
              </a:spcBef>
              <a:spcAft>
                <a:spcPct val="0"/>
              </a:spcAft>
              <a:defRPr/>
            </a:pPr>
            <a:endParaRPr lang="es-CO" sz="3200" b="1" dirty="0">
              <a:solidFill>
                <a:srgbClr val="003399"/>
              </a:solidFill>
              <a:latin typeface="Leelawadee UI" panose="020B0502040204020203" pitchFamily="34" charset="-34"/>
              <a:cs typeface="Leelawadee UI" panose="020B0502040204020203" pitchFamily="34" charset="-34"/>
            </a:endParaRPr>
          </a:p>
        </p:txBody>
      </p:sp>
      <p:sp>
        <p:nvSpPr>
          <p:cNvPr id="8" name="CuadroTexto 7">
            <a:extLst>
              <a:ext uri="{FF2B5EF4-FFF2-40B4-BE49-F238E27FC236}">
                <a16:creationId xmlns:a16="http://schemas.microsoft.com/office/drawing/2014/main" id="{A3FFBFFE-614D-495D-968C-8778F366641F}"/>
              </a:ext>
            </a:extLst>
          </p:cNvPr>
          <p:cNvSpPr txBox="1"/>
          <p:nvPr/>
        </p:nvSpPr>
        <p:spPr>
          <a:xfrm>
            <a:off x="1375794" y="859065"/>
            <a:ext cx="9320168" cy="5170646"/>
          </a:xfrm>
          <a:prstGeom prst="rect">
            <a:avLst/>
          </a:prstGeom>
          <a:noFill/>
        </p:spPr>
        <p:txBody>
          <a:bodyPr wrap="square">
            <a:spAutoFit/>
          </a:bodyPr>
          <a:lstStyle/>
          <a:p>
            <a:pPr algn="ctr"/>
            <a:r>
              <a:rPr lang="es-CO" sz="2000" b="1" dirty="0">
                <a:solidFill>
                  <a:srgbClr val="003399"/>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Comisión Regional de Competitividad</a:t>
            </a:r>
          </a:p>
          <a:p>
            <a:pPr algn="ctr"/>
            <a:endParaRPr lang="es-ES" sz="2000" dirty="0">
              <a:solidFill>
                <a:srgbClr val="003399"/>
              </a:solidFill>
              <a:latin typeface="Leelawadee UI" panose="020B0502040204020203" pitchFamily="34" charset="-34"/>
              <a:ea typeface="Tahoma" panose="020B0604030504040204" pitchFamily="34" charset="0"/>
              <a:cs typeface="Leelawadee UI" panose="020B0502040204020203" pitchFamily="34" charset="-34"/>
            </a:endParaRPr>
          </a:p>
          <a:p>
            <a:pPr algn="just"/>
            <a:r>
              <a:rPr lang="es-ES" sz="1400" dirty="0">
                <a:latin typeface="Leelawadee UI" panose="020B0502040204020203" pitchFamily="34" charset="-34"/>
                <a:cs typeface="Leelawadee UI" panose="020B0502040204020203" pitchFamily="34" charset="-34"/>
              </a:rPr>
              <a:t>Con el apoyo de la firma Urban Pro se realizó la formulación del proyecto “Laboratorio sociocultural para la aprobación de habilidades creativas y culturales de emprendedores naranja de san Andrés islas” que pertenece a la Agenda Departamental de Competitividad e Innovación del departamento y el cual fue registrado por medio de la MGA, a través de la recolección y estudio de la información necesaria y focalizado hacia la reactivación económica.  El proyecto es liderado por la Secretaría de Cultura de la Gobernación de San Andrés.</a:t>
            </a:r>
          </a:p>
          <a:p>
            <a:pPr algn="just"/>
            <a:r>
              <a:rPr lang="es-ES" sz="1400" dirty="0">
                <a:latin typeface="Leelawadee UI" panose="020B0502040204020203" pitchFamily="34" charset="-34"/>
                <a:cs typeface="Leelawadee UI" panose="020B0502040204020203" pitchFamily="34" charset="-34"/>
              </a:rPr>
              <a:t>*Articulación y socialización en temas relacionados con economía circular con el Ministerio de Ambiente y MINCIT. Está pendiente la firma del pacto de Economía Circular. Desde la CRCI tienen pendiente realizar una reunión con Min ambiente con el propósito de avanzar en diferentes compromisos y presentar un consolidado de proyectos relacionados con EC, remitidos por emprendedores de la isla.</a:t>
            </a:r>
          </a:p>
          <a:p>
            <a:pPr algn="just"/>
            <a:r>
              <a:rPr lang="es-ES" sz="1400" dirty="0">
                <a:latin typeface="Leelawadee UI" panose="020B0502040204020203" pitchFamily="34" charset="-34"/>
                <a:cs typeface="Leelawadee UI" panose="020B0502040204020203" pitchFamily="34" charset="-34"/>
              </a:rPr>
              <a:t>Otras acciones realizadas:</a:t>
            </a:r>
          </a:p>
          <a:p>
            <a:pPr algn="just"/>
            <a:endParaRPr lang="es-ES" sz="1400" dirty="0">
              <a:latin typeface="Leelawadee UI" panose="020B0502040204020203" pitchFamily="34" charset="-34"/>
              <a:cs typeface="Leelawadee UI" panose="020B0502040204020203" pitchFamily="34" charset="-34"/>
            </a:endParaRPr>
          </a:p>
          <a:p>
            <a:pPr marL="285750" indent="-285750" algn="just">
              <a:buFont typeface="Wingdings" panose="05000000000000000000" pitchFamily="2" charset="2"/>
              <a:buChar char="Ø"/>
            </a:pPr>
            <a:r>
              <a:rPr lang="es-ES" sz="1400" dirty="0">
                <a:latin typeface="Leelawadee UI" panose="020B0502040204020203" pitchFamily="34" charset="-34"/>
                <a:cs typeface="Leelawadee UI" panose="020B0502040204020203" pitchFamily="34" charset="-34"/>
              </a:rPr>
              <a:t>Se reactivo el Comité ejecutivo después de 2 años inactivo.</a:t>
            </a:r>
          </a:p>
          <a:p>
            <a:pPr marL="285750" indent="-285750" algn="just">
              <a:buFont typeface="Wingdings" panose="05000000000000000000" pitchFamily="2" charset="2"/>
              <a:buChar char="Ø"/>
            </a:pPr>
            <a:r>
              <a:rPr lang="es-ES" sz="1400" dirty="0">
                <a:latin typeface="Leelawadee UI" panose="020B0502040204020203" pitchFamily="34" charset="-34"/>
                <a:cs typeface="Leelawadee UI" panose="020B0502040204020203" pitchFamily="34" charset="-34"/>
              </a:rPr>
              <a:t>Activación de la RRE.</a:t>
            </a:r>
          </a:p>
          <a:p>
            <a:pPr marL="285750" indent="-285750" algn="just">
              <a:buFont typeface="Wingdings" panose="05000000000000000000" pitchFamily="2" charset="2"/>
              <a:buChar char="Ø"/>
            </a:pPr>
            <a:r>
              <a:rPr lang="es-ES" sz="1400" dirty="0">
                <a:latin typeface="Leelawadee UI" panose="020B0502040204020203" pitchFamily="34" charset="-34"/>
                <a:cs typeface="Leelawadee UI" panose="020B0502040204020203" pitchFamily="34" charset="-34"/>
              </a:rPr>
              <a:t>Mesa CTI Agropecuaria: Se han realizado mesas para la estructuración del decreto de conformación de la mesa</a:t>
            </a:r>
          </a:p>
          <a:p>
            <a:pPr algn="just"/>
            <a:r>
              <a:rPr lang="es-ES" sz="1400" dirty="0">
                <a:latin typeface="Leelawadee UI" panose="020B0502040204020203" pitchFamily="34" charset="-34"/>
                <a:cs typeface="Leelawadee UI" panose="020B0502040204020203" pitchFamily="34" charset="-34"/>
              </a:rPr>
              <a:t> </a:t>
            </a:r>
          </a:p>
          <a:p>
            <a:pPr algn="just"/>
            <a:r>
              <a:rPr lang="es-ES" sz="1400" dirty="0">
                <a:latin typeface="Leelawadee UI" panose="020B0502040204020203" pitchFamily="34" charset="-34"/>
                <a:cs typeface="Leelawadee UI" panose="020B0502040204020203" pitchFamily="34" charset="-34"/>
              </a:rPr>
              <a:t>Se realizó fortalecimiento de capacidades a través del diplomado en Gerencia de Iniciativas Clúster. San Andrés contó con la participación de una persona del Clúster Seaflowers (turismo) y otra del </a:t>
            </a:r>
            <a:r>
              <a:rPr lang="es-ES" sz="1400" dirty="0" err="1">
                <a:latin typeface="Leelawadee UI" panose="020B0502040204020203" pitchFamily="34" charset="-34"/>
                <a:cs typeface="Leelawadee UI" panose="020B0502040204020203" pitchFamily="34" charset="-34"/>
              </a:rPr>
              <a:t>Kriol</a:t>
            </a:r>
            <a:r>
              <a:rPr lang="es-ES" sz="1400" dirty="0">
                <a:latin typeface="Leelawadee UI" panose="020B0502040204020203" pitchFamily="34" charset="-34"/>
                <a:cs typeface="Leelawadee UI" panose="020B0502040204020203" pitchFamily="34" charset="-34"/>
              </a:rPr>
              <a:t> Music Clúster (Industria creativa y cultural).</a:t>
            </a:r>
          </a:p>
          <a:p>
            <a:pPr algn="ctr"/>
            <a:endParaRPr lang="es-CO" sz="1400" dirty="0">
              <a:latin typeface="Leelawadee UI" panose="020B0502040204020203" pitchFamily="34" charset="-34"/>
              <a:cs typeface="Leelawadee UI" panose="020B0502040204020203" pitchFamily="34" charset="-34"/>
            </a:endParaRPr>
          </a:p>
          <a:p>
            <a:pPr algn="just">
              <a:spcAft>
                <a:spcPts val="0"/>
              </a:spcAft>
            </a:pPr>
            <a:endParaRPr lang="es-CO" sz="2400" dirty="0">
              <a:latin typeface="Leelawadee UI" panose="020B0502040204020203" pitchFamily="34" charset="-34"/>
              <a:cs typeface="Leelawadee UI" panose="020B0502040204020203" pitchFamily="34" charset="-34"/>
            </a:endParaRPr>
          </a:p>
        </p:txBody>
      </p:sp>
    </p:spTree>
    <p:extLst>
      <p:ext uri="{BB962C8B-B14F-4D97-AF65-F5344CB8AC3E}">
        <p14:creationId xmlns:p14="http://schemas.microsoft.com/office/powerpoint/2010/main" val="963130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12191" y="0"/>
            <a:ext cx="12179809" cy="6858000"/>
          </a:xfrm>
          <a:prstGeom prst="rect">
            <a:avLst/>
          </a:prstGeom>
        </p:spPr>
      </p:pic>
      <p:sp>
        <p:nvSpPr>
          <p:cNvPr id="4" name="CuadroTexto 3">
            <a:extLst>
              <a:ext uri="{FF2B5EF4-FFF2-40B4-BE49-F238E27FC236}">
                <a16:creationId xmlns:a16="http://schemas.microsoft.com/office/drawing/2014/main" id="{5C71AAA5-88CA-4950-BFBA-BB8765E0C398}"/>
              </a:ext>
            </a:extLst>
          </p:cNvPr>
          <p:cNvSpPr txBox="1"/>
          <p:nvPr/>
        </p:nvSpPr>
        <p:spPr>
          <a:xfrm>
            <a:off x="1493240" y="391968"/>
            <a:ext cx="9085277" cy="1446550"/>
          </a:xfrm>
          <a:prstGeom prst="rect">
            <a:avLst/>
          </a:prstGeom>
          <a:noFill/>
        </p:spPr>
        <p:txBody>
          <a:bodyPr wrap="square">
            <a:spAutoFit/>
          </a:bodyPr>
          <a:lstStyle/>
          <a:p>
            <a:pPr algn="ctr"/>
            <a:r>
              <a:rPr lang="es-CO" sz="2800" b="1" dirty="0">
                <a:solidFill>
                  <a:srgbClr val="003399"/>
                </a:solidFill>
                <a:latin typeface="Leelawadee UI" panose="020B0502040204020203" pitchFamily="34" charset="-34"/>
                <a:cs typeface="Leelawadee UI" panose="020B0502040204020203" pitchFamily="34" charset="-34"/>
              </a:rPr>
              <a:t>PROMOCIÓN DEL EMPRENDIMIENTO</a:t>
            </a:r>
          </a:p>
          <a:p>
            <a:pPr algn="ctr"/>
            <a:endParaRPr lang="es-CO" sz="2800" b="1" dirty="0">
              <a:solidFill>
                <a:srgbClr val="003399"/>
              </a:solidFill>
              <a:latin typeface="Leelawadee UI" panose="020B0502040204020203" pitchFamily="34" charset="-34"/>
              <a:cs typeface="Leelawadee UI" panose="020B0502040204020203" pitchFamily="34" charset="-34"/>
            </a:endParaRPr>
          </a:p>
          <a:p>
            <a:pPr algn="ctr" fontAlgn="base">
              <a:spcBef>
                <a:spcPct val="0"/>
              </a:spcBef>
              <a:spcAft>
                <a:spcPct val="0"/>
              </a:spcAft>
              <a:defRPr/>
            </a:pPr>
            <a:endParaRPr lang="es-CO" sz="3200" b="1" dirty="0">
              <a:solidFill>
                <a:srgbClr val="003399"/>
              </a:solidFill>
              <a:latin typeface="Leelawadee UI" panose="020B0502040204020203" pitchFamily="34" charset="-34"/>
              <a:cs typeface="Leelawadee UI" panose="020B0502040204020203" pitchFamily="34" charset="-34"/>
            </a:endParaRPr>
          </a:p>
        </p:txBody>
      </p:sp>
      <p:sp>
        <p:nvSpPr>
          <p:cNvPr id="8" name="CuadroTexto 7">
            <a:extLst>
              <a:ext uri="{FF2B5EF4-FFF2-40B4-BE49-F238E27FC236}">
                <a16:creationId xmlns:a16="http://schemas.microsoft.com/office/drawing/2014/main" id="{A3FFBFFE-614D-495D-968C-8778F366641F}"/>
              </a:ext>
            </a:extLst>
          </p:cNvPr>
          <p:cNvSpPr txBox="1"/>
          <p:nvPr/>
        </p:nvSpPr>
        <p:spPr>
          <a:xfrm>
            <a:off x="1375794" y="859065"/>
            <a:ext cx="9320168" cy="4524315"/>
          </a:xfrm>
          <a:prstGeom prst="rect">
            <a:avLst/>
          </a:prstGeom>
          <a:noFill/>
        </p:spPr>
        <p:txBody>
          <a:bodyPr wrap="square">
            <a:spAutoFit/>
          </a:bodyPr>
          <a:lstStyle/>
          <a:p>
            <a:pPr algn="ctr"/>
            <a:endParaRPr lang="es-CO" sz="2000" b="1" dirty="0">
              <a:solidFill>
                <a:srgbClr val="003399"/>
              </a:solidFill>
              <a:latin typeface="Leelawadee UI" panose="020B0502040204020203" pitchFamily="34" charset="-34"/>
              <a:cs typeface="Leelawadee UI" panose="020B0502040204020203" pitchFamily="34" charset="-34"/>
            </a:endParaRPr>
          </a:p>
          <a:p>
            <a:pPr algn="ctr"/>
            <a:r>
              <a:rPr lang="es-CO" sz="2400" b="1" dirty="0">
                <a:solidFill>
                  <a:srgbClr val="003399"/>
                </a:solidFill>
                <a:latin typeface="Leelawadee UI" panose="020B0502040204020203" pitchFamily="34" charset="-34"/>
                <a:cs typeface="Leelawadee UI" panose="020B0502040204020203" pitchFamily="34" charset="-34"/>
              </a:rPr>
              <a:t>ASESORÍAS EN EMPRENDIMIENTO</a:t>
            </a:r>
          </a:p>
          <a:p>
            <a:pPr algn="ctr"/>
            <a:endParaRPr lang="es-CO" sz="2000" b="1" dirty="0">
              <a:latin typeface="Leelawadee" panose="020B0502040204020203" pitchFamily="34" charset="-34"/>
              <a:cs typeface="Leelawadee" panose="020B0502040204020203" pitchFamily="34" charset="-34"/>
            </a:endParaRPr>
          </a:p>
          <a:p>
            <a:pPr algn="just"/>
            <a:r>
              <a:rPr lang="es-CO" sz="2000" dirty="0">
                <a:latin typeface="Leelawadee UI" panose="020B0502040204020203" pitchFamily="34" charset="-34"/>
                <a:cs typeface="Leelawadee UI" panose="020B0502040204020203" pitchFamily="34" charset="-34"/>
              </a:rPr>
              <a:t>A través del programa ACELERA ARCHIPIELAGO, logramos la sensibilización de 102 emprendedores del Departamento, capacitando 35 emprendedores y de estos se escogió un top  10, que fueron galardonados y exaltados a nivel nacional.</a:t>
            </a:r>
          </a:p>
          <a:p>
            <a:pPr algn="just"/>
            <a:endParaRPr lang="es-CO" sz="2000" dirty="0">
              <a:latin typeface="Leelawadee UI" panose="020B0502040204020203" pitchFamily="34" charset="-34"/>
              <a:cs typeface="Leelawadee UI" panose="020B0502040204020203" pitchFamily="34" charset="-34"/>
            </a:endParaRPr>
          </a:p>
          <a:p>
            <a:pPr algn="just"/>
            <a:r>
              <a:rPr lang="es-CO" sz="2000" dirty="0">
                <a:latin typeface="Leelawadee UI" panose="020B0502040204020203" pitchFamily="34" charset="-34"/>
                <a:cs typeface="Leelawadee UI" panose="020B0502040204020203" pitchFamily="34" charset="-34"/>
              </a:rPr>
              <a:t>Por medio de asesorías uno a uno en la entidad, asesoramos a mas de 50 emprendedores para orientarlos en su proceso de formalización.</a:t>
            </a:r>
          </a:p>
          <a:p>
            <a:pPr algn="just"/>
            <a:endParaRPr lang="es-CO" sz="2000" dirty="0">
              <a:latin typeface="Leelawadee UI" panose="020B0502040204020203" pitchFamily="34" charset="-34"/>
              <a:cs typeface="Leelawadee UI" panose="020B0502040204020203" pitchFamily="34" charset="-34"/>
            </a:endParaRPr>
          </a:p>
          <a:p>
            <a:pPr algn="just"/>
            <a:r>
              <a:rPr lang="es-CO" sz="2000" dirty="0">
                <a:latin typeface="Leelawadee UI" panose="020B0502040204020203" pitchFamily="34" charset="-34"/>
                <a:cs typeface="Leelawadee UI" panose="020B0502040204020203" pitchFamily="34" charset="-34"/>
              </a:rPr>
              <a:t>La RRE a través de su alianza con entidades se lograron alianzas estratégicas para la visualización, de los programas ofrecidos por cada una de las mismas.</a:t>
            </a:r>
          </a:p>
          <a:p>
            <a:pPr algn="just">
              <a:spcAft>
                <a:spcPts val="0"/>
              </a:spcAft>
            </a:pPr>
            <a:endParaRPr lang="es-CO" sz="2400" dirty="0">
              <a:latin typeface="Leelawadee UI" panose="020B0502040204020203" pitchFamily="34" charset="-34"/>
              <a:cs typeface="Leelawadee UI" panose="020B0502040204020203" pitchFamily="34" charset="-34"/>
            </a:endParaRPr>
          </a:p>
        </p:txBody>
      </p:sp>
    </p:spTree>
    <p:extLst>
      <p:ext uri="{BB962C8B-B14F-4D97-AF65-F5344CB8AC3E}">
        <p14:creationId xmlns:p14="http://schemas.microsoft.com/office/powerpoint/2010/main" val="23059732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12191" y="-1630"/>
            <a:ext cx="12179809" cy="6858000"/>
          </a:xfrm>
          <a:prstGeom prst="rect">
            <a:avLst/>
          </a:prstGeom>
        </p:spPr>
      </p:pic>
      <p:sp>
        <p:nvSpPr>
          <p:cNvPr id="4" name="CuadroTexto 3">
            <a:extLst>
              <a:ext uri="{FF2B5EF4-FFF2-40B4-BE49-F238E27FC236}">
                <a16:creationId xmlns:a16="http://schemas.microsoft.com/office/drawing/2014/main" id="{5C71AAA5-88CA-4950-BFBA-BB8765E0C398}"/>
              </a:ext>
            </a:extLst>
          </p:cNvPr>
          <p:cNvSpPr txBox="1"/>
          <p:nvPr/>
        </p:nvSpPr>
        <p:spPr>
          <a:xfrm>
            <a:off x="9244799" y="1974499"/>
            <a:ext cx="1407756" cy="646331"/>
          </a:xfrm>
          <a:prstGeom prst="rect">
            <a:avLst/>
          </a:prstGeom>
          <a:noFill/>
        </p:spPr>
        <p:txBody>
          <a:bodyPr wrap="square">
            <a:spAutoFit/>
          </a:bodyPr>
          <a:lstStyle/>
          <a:p>
            <a:pPr algn="ctr"/>
            <a:r>
              <a:rPr lang="es-CO" sz="1200" dirty="0">
                <a:solidFill>
                  <a:srgbClr val="003399"/>
                </a:solidFill>
                <a:latin typeface="Leelawadee UI" panose="020B0502040204020203" pitchFamily="34" charset="-34"/>
                <a:cs typeface="Leelawadee UI" panose="020B0502040204020203" pitchFamily="34" charset="-34"/>
              </a:rPr>
              <a:t>35 Emprendimientos Beneficiados</a:t>
            </a:r>
          </a:p>
        </p:txBody>
      </p:sp>
      <p:sp>
        <p:nvSpPr>
          <p:cNvPr id="8" name="CuadroTexto 7">
            <a:extLst>
              <a:ext uri="{FF2B5EF4-FFF2-40B4-BE49-F238E27FC236}">
                <a16:creationId xmlns:a16="http://schemas.microsoft.com/office/drawing/2014/main" id="{A3FFBFFE-614D-495D-968C-8778F366641F}"/>
              </a:ext>
            </a:extLst>
          </p:cNvPr>
          <p:cNvSpPr txBox="1"/>
          <p:nvPr/>
        </p:nvSpPr>
        <p:spPr>
          <a:xfrm>
            <a:off x="6820562" y="1303681"/>
            <a:ext cx="3481117" cy="310470"/>
          </a:xfrm>
          <a:prstGeom prst="rect">
            <a:avLst/>
          </a:prstGeom>
          <a:noFill/>
        </p:spPr>
        <p:txBody>
          <a:bodyPr wrap="square">
            <a:spAutoFit/>
          </a:bodyPr>
          <a:lstStyle/>
          <a:p>
            <a:pPr algn="just">
              <a:lnSpc>
                <a:spcPct val="107000"/>
              </a:lnSpc>
              <a:spcAft>
                <a:spcPts val="800"/>
              </a:spcAft>
            </a:pPr>
            <a:r>
              <a:rPr lang="es-CO" sz="1400" b="1" u="sng" dirty="0">
                <a:solidFill>
                  <a:srgbClr val="003399"/>
                </a:solidFill>
                <a:latin typeface="Tahoma" panose="020B0604030504040204" pitchFamily="34" charset="0"/>
                <a:ea typeface="Calibri" panose="020F0502020204030204" pitchFamily="34" charset="0"/>
                <a:cs typeface="Times New Roman" panose="02020603050405020304" pitchFamily="18" charset="0"/>
              </a:rPr>
              <a:t>Acelera Archipiélago: </a:t>
            </a:r>
            <a:endParaRPr lang="es-CO" sz="1400" dirty="0">
              <a:solidFill>
                <a:srgbClr val="00339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Imagen 4">
            <a:extLst>
              <a:ext uri="{FF2B5EF4-FFF2-40B4-BE49-F238E27FC236}">
                <a16:creationId xmlns:a16="http://schemas.microsoft.com/office/drawing/2014/main" id="{DAF5332D-9B13-4E46-8D37-405DBE5080F7}"/>
              </a:ext>
            </a:extLst>
          </p:cNvPr>
          <p:cNvPicPr>
            <a:picLocks noChangeAspect="1"/>
          </p:cNvPicPr>
          <p:nvPr/>
        </p:nvPicPr>
        <p:blipFill>
          <a:blip r:embed="rId3"/>
          <a:stretch>
            <a:fillRect/>
          </a:stretch>
        </p:blipFill>
        <p:spPr>
          <a:xfrm>
            <a:off x="1922433" y="1598193"/>
            <a:ext cx="2458489" cy="1737512"/>
          </a:xfrm>
          <a:prstGeom prst="rect">
            <a:avLst/>
          </a:prstGeom>
        </p:spPr>
      </p:pic>
      <p:pic>
        <p:nvPicPr>
          <p:cNvPr id="6" name="Imagen 5">
            <a:extLst>
              <a:ext uri="{FF2B5EF4-FFF2-40B4-BE49-F238E27FC236}">
                <a16:creationId xmlns:a16="http://schemas.microsoft.com/office/drawing/2014/main" id="{64578785-754B-4A10-BB90-FB35238A4BBD}"/>
              </a:ext>
            </a:extLst>
          </p:cNvPr>
          <p:cNvPicPr>
            <a:picLocks noChangeAspect="1"/>
          </p:cNvPicPr>
          <p:nvPr/>
        </p:nvPicPr>
        <p:blipFill>
          <a:blip r:embed="rId4"/>
          <a:stretch>
            <a:fillRect/>
          </a:stretch>
        </p:blipFill>
        <p:spPr>
          <a:xfrm>
            <a:off x="6911378" y="1598193"/>
            <a:ext cx="2242605" cy="1447012"/>
          </a:xfrm>
          <a:prstGeom prst="rect">
            <a:avLst/>
          </a:prstGeom>
        </p:spPr>
      </p:pic>
      <p:pic>
        <p:nvPicPr>
          <p:cNvPr id="7" name="Imagen 6">
            <a:extLst>
              <a:ext uri="{FF2B5EF4-FFF2-40B4-BE49-F238E27FC236}">
                <a16:creationId xmlns:a16="http://schemas.microsoft.com/office/drawing/2014/main" id="{3A83AA66-2396-4832-B43E-244F3F73B4CF}"/>
              </a:ext>
            </a:extLst>
          </p:cNvPr>
          <p:cNvPicPr>
            <a:picLocks noChangeAspect="1"/>
          </p:cNvPicPr>
          <p:nvPr/>
        </p:nvPicPr>
        <p:blipFill>
          <a:blip r:embed="rId5"/>
          <a:stretch>
            <a:fillRect/>
          </a:stretch>
        </p:blipFill>
        <p:spPr>
          <a:xfrm>
            <a:off x="1922433" y="3882239"/>
            <a:ext cx="2498565" cy="1361610"/>
          </a:xfrm>
          <a:prstGeom prst="rect">
            <a:avLst/>
          </a:prstGeom>
        </p:spPr>
      </p:pic>
      <p:pic>
        <p:nvPicPr>
          <p:cNvPr id="9" name="Imagen 8">
            <a:extLst>
              <a:ext uri="{FF2B5EF4-FFF2-40B4-BE49-F238E27FC236}">
                <a16:creationId xmlns:a16="http://schemas.microsoft.com/office/drawing/2014/main" id="{2BE3F5B8-ABF3-4FC8-8346-3A4DF3D6E759}"/>
              </a:ext>
            </a:extLst>
          </p:cNvPr>
          <p:cNvPicPr>
            <a:picLocks noChangeAspect="1"/>
          </p:cNvPicPr>
          <p:nvPr/>
        </p:nvPicPr>
        <p:blipFill>
          <a:blip r:embed="rId6"/>
          <a:stretch>
            <a:fillRect/>
          </a:stretch>
        </p:blipFill>
        <p:spPr>
          <a:xfrm>
            <a:off x="6393500" y="3648823"/>
            <a:ext cx="3932261" cy="1329043"/>
          </a:xfrm>
          <a:prstGeom prst="rect">
            <a:avLst/>
          </a:prstGeom>
        </p:spPr>
      </p:pic>
      <p:sp>
        <p:nvSpPr>
          <p:cNvPr id="13" name="CuadroTexto 12">
            <a:extLst>
              <a:ext uri="{FF2B5EF4-FFF2-40B4-BE49-F238E27FC236}">
                <a16:creationId xmlns:a16="http://schemas.microsoft.com/office/drawing/2014/main" id="{A1939CEF-41DC-4CC4-B912-45546AE84529}"/>
              </a:ext>
            </a:extLst>
          </p:cNvPr>
          <p:cNvSpPr txBox="1"/>
          <p:nvPr/>
        </p:nvSpPr>
        <p:spPr>
          <a:xfrm>
            <a:off x="6911378" y="3345577"/>
            <a:ext cx="3481117" cy="305918"/>
          </a:xfrm>
          <a:prstGeom prst="rect">
            <a:avLst/>
          </a:prstGeom>
          <a:noFill/>
        </p:spPr>
        <p:txBody>
          <a:bodyPr wrap="square">
            <a:spAutoFit/>
          </a:bodyPr>
          <a:lstStyle/>
          <a:p>
            <a:pPr algn="just">
              <a:lnSpc>
                <a:spcPct val="107000"/>
              </a:lnSpc>
              <a:spcAft>
                <a:spcPts val="800"/>
              </a:spcAft>
            </a:pPr>
            <a:r>
              <a:rPr lang="es-CO" sz="1400" b="1" u="sng" dirty="0">
                <a:solidFill>
                  <a:srgbClr val="003399"/>
                </a:solidFill>
                <a:latin typeface="Leelawadee UI" panose="020B0502040204020203" pitchFamily="34" charset="-34"/>
                <a:ea typeface="Calibri" panose="020F0502020204030204" pitchFamily="34" charset="0"/>
                <a:cs typeface="Leelawadee UI" panose="020B0502040204020203" pitchFamily="34" charset="-34"/>
              </a:rPr>
              <a:t>Premios Al Merito Empresarial: </a:t>
            </a:r>
            <a:endParaRPr lang="es-CO" sz="1400" dirty="0">
              <a:solidFill>
                <a:srgbClr val="003399"/>
              </a:solidFill>
              <a:effectLst/>
              <a:latin typeface="Leelawadee UI" panose="020B0502040204020203" pitchFamily="34" charset="-34"/>
              <a:ea typeface="Calibri" panose="020F0502020204030204" pitchFamily="34" charset="0"/>
              <a:cs typeface="Leelawadee UI" panose="020B0502040204020203" pitchFamily="34" charset="-34"/>
            </a:endParaRPr>
          </a:p>
        </p:txBody>
      </p:sp>
      <p:sp>
        <p:nvSpPr>
          <p:cNvPr id="15" name="CuadroTexto 14">
            <a:extLst>
              <a:ext uri="{FF2B5EF4-FFF2-40B4-BE49-F238E27FC236}">
                <a16:creationId xmlns:a16="http://schemas.microsoft.com/office/drawing/2014/main" id="{059CC280-9EEF-4404-BF5A-C926D71FA806}"/>
              </a:ext>
            </a:extLst>
          </p:cNvPr>
          <p:cNvSpPr txBox="1"/>
          <p:nvPr/>
        </p:nvSpPr>
        <p:spPr>
          <a:xfrm>
            <a:off x="1883550" y="3495864"/>
            <a:ext cx="6149130" cy="305918"/>
          </a:xfrm>
          <a:prstGeom prst="rect">
            <a:avLst/>
          </a:prstGeom>
          <a:noFill/>
        </p:spPr>
        <p:txBody>
          <a:bodyPr wrap="square">
            <a:spAutoFit/>
          </a:bodyPr>
          <a:lstStyle/>
          <a:p>
            <a:pPr algn="just">
              <a:lnSpc>
                <a:spcPct val="107000"/>
              </a:lnSpc>
              <a:spcAft>
                <a:spcPts val="800"/>
              </a:spcAft>
            </a:pPr>
            <a:r>
              <a:rPr lang="es-CO" sz="1400" b="1" u="sng" dirty="0">
                <a:solidFill>
                  <a:srgbClr val="003399"/>
                </a:solidFill>
                <a:latin typeface="Leelawadee UI" panose="020B0502040204020203" pitchFamily="34" charset="-34"/>
                <a:ea typeface="Calibri" panose="020F0502020204030204" pitchFamily="34" charset="0"/>
                <a:cs typeface="Leelawadee UI" panose="020B0502040204020203" pitchFamily="34" charset="-34"/>
              </a:rPr>
              <a:t>Alianzas Para La Innovación:</a:t>
            </a:r>
            <a:endParaRPr lang="es-CO" sz="1400" dirty="0">
              <a:solidFill>
                <a:srgbClr val="003399"/>
              </a:solidFill>
              <a:effectLst/>
              <a:latin typeface="Leelawadee UI" panose="020B0502040204020203" pitchFamily="34" charset="-34"/>
              <a:ea typeface="Calibri" panose="020F0502020204030204" pitchFamily="34" charset="0"/>
              <a:cs typeface="Leelawadee UI" panose="020B0502040204020203" pitchFamily="34" charset="-34"/>
            </a:endParaRPr>
          </a:p>
        </p:txBody>
      </p:sp>
      <p:sp>
        <p:nvSpPr>
          <p:cNvPr id="17" name="CuadroTexto 16">
            <a:extLst>
              <a:ext uri="{FF2B5EF4-FFF2-40B4-BE49-F238E27FC236}">
                <a16:creationId xmlns:a16="http://schemas.microsoft.com/office/drawing/2014/main" id="{A61EEF32-0A79-472E-9203-C840EB297766}"/>
              </a:ext>
            </a:extLst>
          </p:cNvPr>
          <p:cNvSpPr txBox="1"/>
          <p:nvPr/>
        </p:nvSpPr>
        <p:spPr>
          <a:xfrm>
            <a:off x="4420998" y="4252441"/>
            <a:ext cx="1753612" cy="523220"/>
          </a:xfrm>
          <a:prstGeom prst="rect">
            <a:avLst/>
          </a:prstGeom>
          <a:noFill/>
        </p:spPr>
        <p:txBody>
          <a:bodyPr wrap="square">
            <a:spAutoFit/>
          </a:bodyPr>
          <a:lstStyle/>
          <a:p>
            <a:r>
              <a:rPr lang="es-CO" sz="1400" dirty="0">
                <a:solidFill>
                  <a:srgbClr val="003399"/>
                </a:solidFill>
                <a:latin typeface="Leelawadee UI" panose="020B0502040204020203" pitchFamily="34" charset="-34"/>
                <a:cs typeface="Leelawadee UI" panose="020B0502040204020203" pitchFamily="34" charset="-34"/>
              </a:rPr>
              <a:t>3 Empresas Beneficiadas</a:t>
            </a:r>
          </a:p>
        </p:txBody>
      </p:sp>
      <p:sp>
        <p:nvSpPr>
          <p:cNvPr id="19" name="CuadroTexto 18">
            <a:extLst>
              <a:ext uri="{FF2B5EF4-FFF2-40B4-BE49-F238E27FC236}">
                <a16:creationId xmlns:a16="http://schemas.microsoft.com/office/drawing/2014/main" id="{C98659F7-1C9D-45F3-82D7-B274F8BA62F2}"/>
              </a:ext>
            </a:extLst>
          </p:cNvPr>
          <p:cNvSpPr txBox="1"/>
          <p:nvPr/>
        </p:nvSpPr>
        <p:spPr>
          <a:xfrm>
            <a:off x="1143466" y="1238806"/>
            <a:ext cx="4016421" cy="305918"/>
          </a:xfrm>
          <a:prstGeom prst="rect">
            <a:avLst/>
          </a:prstGeom>
          <a:noFill/>
        </p:spPr>
        <p:txBody>
          <a:bodyPr wrap="square">
            <a:spAutoFit/>
          </a:bodyPr>
          <a:lstStyle/>
          <a:p>
            <a:pPr algn="ctr">
              <a:lnSpc>
                <a:spcPct val="107000"/>
              </a:lnSpc>
              <a:spcAft>
                <a:spcPts val="800"/>
              </a:spcAft>
            </a:pPr>
            <a:r>
              <a:rPr lang="es-CO" sz="1400" b="1" u="sng" dirty="0">
                <a:solidFill>
                  <a:srgbClr val="003399"/>
                </a:solidFill>
                <a:latin typeface="Leelawadee UI" panose="020B0502040204020203" pitchFamily="34" charset="-34"/>
                <a:ea typeface="Calibri" panose="020F0502020204030204" pitchFamily="34" charset="0"/>
                <a:cs typeface="Leelawadee UI" panose="020B0502040204020203" pitchFamily="34" charset="-34"/>
              </a:rPr>
              <a:t>FÁBRICAS DE PRODUCTIVIDAD: </a:t>
            </a:r>
            <a:endParaRPr lang="es-CO" sz="1400" dirty="0">
              <a:solidFill>
                <a:srgbClr val="003399"/>
              </a:solidFill>
              <a:latin typeface="Leelawadee UI" panose="020B0502040204020203" pitchFamily="34" charset="-34"/>
              <a:ea typeface="Calibri" panose="020F0502020204030204" pitchFamily="34" charset="0"/>
              <a:cs typeface="Leelawadee UI" panose="020B0502040204020203" pitchFamily="34" charset="-34"/>
            </a:endParaRPr>
          </a:p>
        </p:txBody>
      </p:sp>
      <p:sp>
        <p:nvSpPr>
          <p:cNvPr id="21" name="CuadroTexto 20">
            <a:extLst>
              <a:ext uri="{FF2B5EF4-FFF2-40B4-BE49-F238E27FC236}">
                <a16:creationId xmlns:a16="http://schemas.microsoft.com/office/drawing/2014/main" id="{88CA81CC-2BBA-45DA-A093-B0CC6FBDD827}"/>
              </a:ext>
            </a:extLst>
          </p:cNvPr>
          <p:cNvSpPr txBox="1"/>
          <p:nvPr/>
        </p:nvSpPr>
        <p:spPr>
          <a:xfrm>
            <a:off x="4520379" y="2171732"/>
            <a:ext cx="1260530" cy="461665"/>
          </a:xfrm>
          <a:prstGeom prst="rect">
            <a:avLst/>
          </a:prstGeom>
          <a:noFill/>
        </p:spPr>
        <p:txBody>
          <a:bodyPr wrap="square">
            <a:spAutoFit/>
          </a:bodyPr>
          <a:lstStyle/>
          <a:p>
            <a:r>
              <a:rPr lang="es-CO" sz="1200" dirty="0">
                <a:solidFill>
                  <a:srgbClr val="003399"/>
                </a:solidFill>
                <a:latin typeface="Leelawadee UI" panose="020B0502040204020203" pitchFamily="34" charset="-34"/>
                <a:cs typeface="Leelawadee UI" panose="020B0502040204020203" pitchFamily="34" charset="-34"/>
              </a:rPr>
              <a:t>4 Empresas Beneficiadas</a:t>
            </a:r>
          </a:p>
        </p:txBody>
      </p:sp>
      <p:sp>
        <p:nvSpPr>
          <p:cNvPr id="23" name="CuadroTexto 22">
            <a:extLst>
              <a:ext uri="{FF2B5EF4-FFF2-40B4-BE49-F238E27FC236}">
                <a16:creationId xmlns:a16="http://schemas.microsoft.com/office/drawing/2014/main" id="{02A6630F-1B45-4819-A0B5-2F9507D86513}"/>
              </a:ext>
            </a:extLst>
          </p:cNvPr>
          <p:cNvSpPr txBox="1"/>
          <p:nvPr/>
        </p:nvSpPr>
        <p:spPr>
          <a:xfrm>
            <a:off x="2797728" y="486990"/>
            <a:ext cx="6149130" cy="458459"/>
          </a:xfrm>
          <a:prstGeom prst="rect">
            <a:avLst/>
          </a:prstGeom>
          <a:noFill/>
        </p:spPr>
        <p:txBody>
          <a:bodyPr wrap="square">
            <a:spAutoFit/>
          </a:bodyPr>
          <a:lstStyle/>
          <a:p>
            <a:pPr algn="ctr">
              <a:lnSpc>
                <a:spcPct val="107000"/>
              </a:lnSpc>
              <a:spcAft>
                <a:spcPts val="800"/>
              </a:spcAft>
            </a:pPr>
            <a:r>
              <a:rPr lang="es-CO" sz="2400" b="1" dirty="0">
                <a:solidFill>
                  <a:srgbClr val="003399"/>
                </a:solidFill>
                <a:latin typeface="Leelawadee UI" panose="020B0502040204020203" pitchFamily="34" charset="-34"/>
                <a:ea typeface="Calibri" panose="020F0502020204030204" pitchFamily="34" charset="0"/>
                <a:cs typeface="Leelawadee UI" panose="020B0502040204020203" pitchFamily="34" charset="-34"/>
              </a:rPr>
              <a:t>CONVENIOS DE COOPERACIÒN: </a:t>
            </a:r>
            <a:endParaRPr lang="es-CO" sz="2400" dirty="0">
              <a:solidFill>
                <a:srgbClr val="003399"/>
              </a:solidFill>
              <a:latin typeface="Leelawadee UI" panose="020B0502040204020203" pitchFamily="34" charset="-34"/>
              <a:ea typeface="Calibri" panose="020F0502020204030204" pitchFamily="34" charset="0"/>
              <a:cs typeface="Leelawadee UI" panose="020B0502040204020203" pitchFamily="34" charset="-34"/>
            </a:endParaRPr>
          </a:p>
        </p:txBody>
      </p:sp>
    </p:spTree>
    <p:extLst>
      <p:ext uri="{BB962C8B-B14F-4D97-AF65-F5344CB8AC3E}">
        <p14:creationId xmlns:p14="http://schemas.microsoft.com/office/powerpoint/2010/main" val="6147101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12191" y="-1630"/>
            <a:ext cx="12179809" cy="6858000"/>
          </a:xfrm>
          <a:prstGeom prst="rect">
            <a:avLst/>
          </a:prstGeom>
        </p:spPr>
      </p:pic>
      <p:sp>
        <p:nvSpPr>
          <p:cNvPr id="23" name="CuadroTexto 22">
            <a:extLst>
              <a:ext uri="{FF2B5EF4-FFF2-40B4-BE49-F238E27FC236}">
                <a16:creationId xmlns:a16="http://schemas.microsoft.com/office/drawing/2014/main" id="{02A6630F-1B45-4819-A0B5-2F9507D86513}"/>
              </a:ext>
            </a:extLst>
          </p:cNvPr>
          <p:cNvSpPr txBox="1"/>
          <p:nvPr/>
        </p:nvSpPr>
        <p:spPr>
          <a:xfrm>
            <a:off x="2780950" y="210154"/>
            <a:ext cx="6874778" cy="1566454"/>
          </a:xfrm>
          <a:prstGeom prst="rect">
            <a:avLst/>
          </a:prstGeom>
          <a:noFill/>
        </p:spPr>
        <p:txBody>
          <a:bodyPr wrap="square">
            <a:spAutoFit/>
          </a:bodyPr>
          <a:lstStyle/>
          <a:p>
            <a:pPr algn="ctr"/>
            <a:r>
              <a:rPr lang="es-ES" sz="2400" b="1" dirty="0">
                <a:solidFill>
                  <a:srgbClr val="003399"/>
                </a:solidFill>
                <a:latin typeface="Leelawadee UI" panose="020B0502040204020203" pitchFamily="34" charset="-34"/>
                <a:ea typeface="Tahoma" panose="020B0604030504040204" pitchFamily="34" charset="0"/>
                <a:cs typeface="Leelawadee UI" panose="020B0502040204020203" pitchFamily="34" charset="-34"/>
              </a:rPr>
              <a:t>PARTICIPACION </a:t>
            </a:r>
          </a:p>
          <a:p>
            <a:pPr algn="ctr"/>
            <a:r>
              <a:rPr lang="es-ES" sz="2400" b="1" dirty="0">
                <a:solidFill>
                  <a:srgbClr val="003399"/>
                </a:solidFill>
                <a:latin typeface="Leelawadee UI" panose="020B0502040204020203" pitchFamily="34" charset="-34"/>
                <a:ea typeface="Tahoma" panose="020B0604030504040204" pitchFamily="34" charset="0"/>
                <a:cs typeface="Leelawadee UI" panose="020B0502040204020203" pitchFamily="34" charset="-34"/>
              </a:rPr>
              <a:t>CAMARA DE COMERCIO – </a:t>
            </a:r>
          </a:p>
          <a:p>
            <a:pPr algn="ctr"/>
            <a:r>
              <a:rPr lang="es-ES" sz="2400" b="1" dirty="0">
                <a:solidFill>
                  <a:srgbClr val="003399"/>
                </a:solidFill>
                <a:latin typeface="Leelawadee UI" panose="020B0502040204020203" pitchFamily="34" charset="-34"/>
                <a:ea typeface="Tahoma" panose="020B0604030504040204" pitchFamily="34" charset="0"/>
                <a:cs typeface="Leelawadee UI" panose="020B0502040204020203" pitchFamily="34" charset="-34"/>
              </a:rPr>
              <a:t>XXXVIII VITRINA TURISTICA ANATO 2020</a:t>
            </a:r>
          </a:p>
          <a:p>
            <a:pPr algn="ctr">
              <a:lnSpc>
                <a:spcPct val="107000"/>
              </a:lnSpc>
              <a:spcAft>
                <a:spcPts val="800"/>
              </a:spcAft>
            </a:pPr>
            <a:endParaRPr lang="es-CO" sz="2400" dirty="0">
              <a:solidFill>
                <a:srgbClr val="003399"/>
              </a:solidFill>
              <a:latin typeface="Leelawadee UI" panose="020B0502040204020203" pitchFamily="34" charset="-34"/>
              <a:ea typeface="Calibri" panose="020F0502020204030204" pitchFamily="34" charset="0"/>
              <a:cs typeface="Leelawadee UI" panose="020B0502040204020203" pitchFamily="34" charset="-34"/>
            </a:endParaRPr>
          </a:p>
        </p:txBody>
      </p:sp>
      <p:sp>
        <p:nvSpPr>
          <p:cNvPr id="16" name="CuadroTexto 15">
            <a:extLst>
              <a:ext uri="{FF2B5EF4-FFF2-40B4-BE49-F238E27FC236}">
                <a16:creationId xmlns:a16="http://schemas.microsoft.com/office/drawing/2014/main" id="{D6A83C03-D1A5-4925-A80D-3778A7F828A7}"/>
              </a:ext>
            </a:extLst>
          </p:cNvPr>
          <p:cNvSpPr txBox="1"/>
          <p:nvPr/>
        </p:nvSpPr>
        <p:spPr>
          <a:xfrm>
            <a:off x="1570838" y="1697993"/>
            <a:ext cx="9295001" cy="3293209"/>
          </a:xfrm>
          <a:prstGeom prst="rect">
            <a:avLst/>
          </a:prstGeom>
          <a:noFill/>
        </p:spPr>
        <p:txBody>
          <a:bodyPr wrap="square">
            <a:spAutoFit/>
          </a:bodyPr>
          <a:lstStyle/>
          <a:p>
            <a:pPr algn="just"/>
            <a:r>
              <a:rPr lang="es-ES" sz="1600" dirty="0">
                <a:latin typeface="Leelawadee UI" panose="020B0502040204020203" pitchFamily="34" charset="-34"/>
                <a:ea typeface="Tahoma" panose="020B0604030504040204" pitchFamily="34" charset="0"/>
                <a:cs typeface="Leelawadee UI" panose="020B0502040204020203" pitchFamily="34" charset="-34"/>
              </a:rPr>
              <a:t>La Vitrina Turística </a:t>
            </a:r>
            <a:r>
              <a:rPr lang="es-ES" sz="1600" dirty="0" err="1">
                <a:latin typeface="Leelawadee UI" panose="020B0502040204020203" pitchFamily="34" charset="-34"/>
                <a:ea typeface="Tahoma" panose="020B0604030504040204" pitchFamily="34" charset="0"/>
                <a:cs typeface="Leelawadee UI" panose="020B0502040204020203" pitchFamily="34" charset="-34"/>
              </a:rPr>
              <a:t>Anato</a:t>
            </a:r>
            <a:r>
              <a:rPr lang="es-ES" sz="1600" dirty="0">
                <a:latin typeface="Leelawadee UI" panose="020B0502040204020203" pitchFamily="34" charset="-34"/>
                <a:ea typeface="Tahoma" panose="020B0604030504040204" pitchFamily="34" charset="0"/>
                <a:cs typeface="Leelawadee UI" panose="020B0502040204020203" pitchFamily="34" charset="-34"/>
              </a:rPr>
              <a:t> y el </a:t>
            </a:r>
            <a:r>
              <a:rPr lang="es-ES" sz="1600" dirty="0" err="1">
                <a:latin typeface="Leelawadee UI" panose="020B0502040204020203" pitchFamily="34" charset="-34"/>
                <a:ea typeface="Tahoma" panose="020B0604030504040204" pitchFamily="34" charset="0"/>
                <a:cs typeface="Leelawadee UI" panose="020B0502040204020203" pitchFamily="34" charset="-34"/>
              </a:rPr>
              <a:t>Work</a:t>
            </a:r>
            <a:r>
              <a:rPr lang="es-ES" sz="1600" dirty="0">
                <a:latin typeface="Leelawadee UI" panose="020B0502040204020203" pitchFamily="34" charset="-34"/>
                <a:ea typeface="Tahoma" panose="020B0604030504040204" pitchFamily="34" charset="0"/>
                <a:cs typeface="Leelawadee UI" panose="020B0502040204020203" pitchFamily="34" charset="-34"/>
              </a:rPr>
              <a:t> Shop REMA le deja muchas puertas abiertas a los empresarios que participaron en el Stand de la Isla de San Andres y providencia los cuales realizaron la oferta de sus servicios, fueron los principales objetivos de este evento para permitir que los operadores del Departamento impulsaran sus productos, y se logró, alrededor de más de 1.000 personas se acercaron al Stand buscando información y nuevos sitios que visitar en la Isla.</a:t>
            </a:r>
          </a:p>
          <a:p>
            <a:pPr algn="just"/>
            <a:endParaRPr lang="es-ES" sz="1600" dirty="0">
              <a:latin typeface="Leelawadee UI" panose="020B0502040204020203" pitchFamily="34" charset="-34"/>
              <a:ea typeface="Tahoma" panose="020B0604030504040204" pitchFamily="34" charset="0"/>
              <a:cs typeface="Leelawadee UI" panose="020B0502040204020203" pitchFamily="34" charset="-34"/>
            </a:endParaRPr>
          </a:p>
          <a:p>
            <a:pPr algn="just"/>
            <a:r>
              <a:rPr lang="es-ES" sz="1600" dirty="0">
                <a:latin typeface="Leelawadee UI" panose="020B0502040204020203" pitchFamily="34" charset="-34"/>
                <a:ea typeface="Tahoma" panose="020B0604030504040204" pitchFamily="34" charset="0"/>
                <a:cs typeface="Leelawadee UI" panose="020B0502040204020203" pitchFamily="34" charset="-34"/>
              </a:rPr>
              <a:t>El Destino aún sigue siendo uno de los más apetecidos por los operadores (agencias de viajes, hoteleros) y todos aquellos que buscan el turismo de descanso, sol, playa y buceo. </a:t>
            </a:r>
          </a:p>
          <a:p>
            <a:pPr algn="just"/>
            <a:endParaRPr lang="es-ES" sz="1600" dirty="0">
              <a:latin typeface="Leelawadee UI" panose="020B0502040204020203" pitchFamily="34" charset="-34"/>
              <a:ea typeface="Tahoma" panose="020B0604030504040204" pitchFamily="34" charset="0"/>
              <a:cs typeface="Leelawadee UI" panose="020B0502040204020203" pitchFamily="34" charset="-34"/>
            </a:endParaRPr>
          </a:p>
          <a:p>
            <a:pPr algn="just"/>
            <a:r>
              <a:rPr lang="es-ES" sz="1600" dirty="0">
                <a:latin typeface="Leelawadee UI" panose="020B0502040204020203" pitchFamily="34" charset="-34"/>
                <a:ea typeface="Tahoma" panose="020B0604030504040204" pitchFamily="34" charset="0"/>
                <a:cs typeface="Leelawadee UI" panose="020B0502040204020203" pitchFamily="34" charset="-34"/>
              </a:rPr>
              <a:t>Este tipo de eventos son importantes para el Destino ya que, gracias a ellos se logra impulsar el buen turismo, nacional e internacional pues, son el recinto perfecto e idóneo para promocionarlo. San Andres siempre ha sido un lugar atractivo para visitar y esta Vitrina demostró una vez más, que somos y seguiremos siendo el paraíso colombiano en el mar caribe. </a:t>
            </a:r>
          </a:p>
        </p:txBody>
      </p:sp>
    </p:spTree>
    <p:extLst>
      <p:ext uri="{BB962C8B-B14F-4D97-AF65-F5344CB8AC3E}">
        <p14:creationId xmlns:p14="http://schemas.microsoft.com/office/powerpoint/2010/main" val="8178339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12191" y="-1630"/>
            <a:ext cx="12179809" cy="6858000"/>
          </a:xfrm>
          <a:prstGeom prst="rect">
            <a:avLst/>
          </a:prstGeom>
        </p:spPr>
      </p:pic>
      <p:pic>
        <p:nvPicPr>
          <p:cNvPr id="5" name="Imagen 4">
            <a:extLst>
              <a:ext uri="{FF2B5EF4-FFF2-40B4-BE49-F238E27FC236}">
                <a16:creationId xmlns:a16="http://schemas.microsoft.com/office/drawing/2014/main" id="{3ED969A3-8CAC-40A2-91B5-410C69A6E7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23927" y="1563728"/>
            <a:ext cx="2631231" cy="1799109"/>
          </a:xfrm>
          <a:prstGeom prst="rect">
            <a:avLst/>
          </a:prstGeom>
        </p:spPr>
      </p:pic>
      <p:pic>
        <p:nvPicPr>
          <p:cNvPr id="3" name="Imagen 2">
            <a:extLst>
              <a:ext uri="{FF2B5EF4-FFF2-40B4-BE49-F238E27FC236}">
                <a16:creationId xmlns:a16="http://schemas.microsoft.com/office/drawing/2014/main" id="{0FF4AD59-0B9F-4E3D-9F94-3921296B5781}"/>
              </a:ext>
            </a:extLst>
          </p:cNvPr>
          <p:cNvPicPr>
            <a:picLocks noChangeAspect="1"/>
          </p:cNvPicPr>
          <p:nvPr/>
        </p:nvPicPr>
        <p:blipFill>
          <a:blip r:embed="rId4"/>
          <a:stretch>
            <a:fillRect/>
          </a:stretch>
        </p:blipFill>
        <p:spPr>
          <a:xfrm>
            <a:off x="1704912" y="210154"/>
            <a:ext cx="1878043" cy="2253129"/>
          </a:xfrm>
          <a:prstGeom prst="rect">
            <a:avLst/>
          </a:prstGeom>
        </p:spPr>
      </p:pic>
      <p:pic>
        <p:nvPicPr>
          <p:cNvPr id="4" name="Imagen 3">
            <a:extLst>
              <a:ext uri="{FF2B5EF4-FFF2-40B4-BE49-F238E27FC236}">
                <a16:creationId xmlns:a16="http://schemas.microsoft.com/office/drawing/2014/main" id="{995C00BB-BB64-4386-9A1B-AD2131E24569}"/>
              </a:ext>
            </a:extLst>
          </p:cNvPr>
          <p:cNvPicPr>
            <a:picLocks noChangeAspect="1"/>
          </p:cNvPicPr>
          <p:nvPr/>
        </p:nvPicPr>
        <p:blipFill>
          <a:blip r:embed="rId5"/>
          <a:stretch>
            <a:fillRect/>
          </a:stretch>
        </p:blipFill>
        <p:spPr>
          <a:xfrm>
            <a:off x="8609047" y="211793"/>
            <a:ext cx="1953206" cy="2253129"/>
          </a:xfrm>
          <a:prstGeom prst="rect">
            <a:avLst/>
          </a:prstGeom>
        </p:spPr>
      </p:pic>
      <p:pic>
        <p:nvPicPr>
          <p:cNvPr id="6" name="Imagen 5">
            <a:extLst>
              <a:ext uri="{FF2B5EF4-FFF2-40B4-BE49-F238E27FC236}">
                <a16:creationId xmlns:a16="http://schemas.microsoft.com/office/drawing/2014/main" id="{ABBC7900-2FA9-4617-9AA1-E22291C5022D}"/>
              </a:ext>
            </a:extLst>
          </p:cNvPr>
          <p:cNvPicPr>
            <a:picLocks noChangeAspect="1"/>
          </p:cNvPicPr>
          <p:nvPr/>
        </p:nvPicPr>
        <p:blipFill>
          <a:blip r:embed="rId6"/>
          <a:stretch>
            <a:fillRect/>
          </a:stretch>
        </p:blipFill>
        <p:spPr>
          <a:xfrm>
            <a:off x="1999989" y="2956091"/>
            <a:ext cx="1878043" cy="2413629"/>
          </a:xfrm>
          <a:prstGeom prst="rect">
            <a:avLst/>
          </a:prstGeom>
        </p:spPr>
      </p:pic>
      <p:pic>
        <p:nvPicPr>
          <p:cNvPr id="7" name="Imagen 6">
            <a:extLst>
              <a:ext uri="{FF2B5EF4-FFF2-40B4-BE49-F238E27FC236}">
                <a16:creationId xmlns:a16="http://schemas.microsoft.com/office/drawing/2014/main" id="{4EE9FE56-D8F2-4499-93D4-36B425B83357}"/>
              </a:ext>
            </a:extLst>
          </p:cNvPr>
          <p:cNvPicPr>
            <a:picLocks noChangeAspect="1"/>
          </p:cNvPicPr>
          <p:nvPr/>
        </p:nvPicPr>
        <p:blipFill>
          <a:blip r:embed="rId7"/>
          <a:stretch>
            <a:fillRect/>
          </a:stretch>
        </p:blipFill>
        <p:spPr>
          <a:xfrm>
            <a:off x="8238805" y="2930732"/>
            <a:ext cx="1953206" cy="2413630"/>
          </a:xfrm>
          <a:prstGeom prst="rect">
            <a:avLst/>
          </a:prstGeom>
        </p:spPr>
      </p:pic>
    </p:spTree>
    <p:extLst>
      <p:ext uri="{BB962C8B-B14F-4D97-AF65-F5344CB8AC3E}">
        <p14:creationId xmlns:p14="http://schemas.microsoft.com/office/powerpoint/2010/main" val="38851540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12191" y="-1630"/>
            <a:ext cx="12179809" cy="6858000"/>
          </a:xfrm>
          <a:prstGeom prst="rect">
            <a:avLst/>
          </a:prstGeom>
        </p:spPr>
      </p:pic>
      <p:sp>
        <p:nvSpPr>
          <p:cNvPr id="9" name="CuadroTexto 8">
            <a:extLst>
              <a:ext uri="{FF2B5EF4-FFF2-40B4-BE49-F238E27FC236}">
                <a16:creationId xmlns:a16="http://schemas.microsoft.com/office/drawing/2014/main" id="{A0BC1DC3-9547-4DA8-8667-CEF3B32A256C}"/>
              </a:ext>
            </a:extLst>
          </p:cNvPr>
          <p:cNvSpPr txBox="1"/>
          <p:nvPr/>
        </p:nvSpPr>
        <p:spPr>
          <a:xfrm>
            <a:off x="3158455" y="327061"/>
            <a:ext cx="6149130" cy="523220"/>
          </a:xfrm>
          <a:prstGeom prst="rect">
            <a:avLst/>
          </a:prstGeom>
          <a:noFill/>
        </p:spPr>
        <p:txBody>
          <a:bodyPr wrap="square">
            <a:spAutoFit/>
          </a:bodyPr>
          <a:lstStyle/>
          <a:p>
            <a:pPr algn="ctr"/>
            <a:r>
              <a:rPr lang="es-CO" sz="2800" b="1" dirty="0">
                <a:solidFill>
                  <a:srgbClr val="003399"/>
                </a:solidFill>
                <a:latin typeface="Leelawadee UI" panose="020B0502040204020203" pitchFamily="34" charset="-34"/>
                <a:cs typeface="Leelawadee UI" panose="020B0502040204020203" pitchFamily="34" charset="-34"/>
              </a:rPr>
              <a:t>GESTIÓN CÍVICA Y CULTURAL </a:t>
            </a:r>
          </a:p>
        </p:txBody>
      </p:sp>
      <p:sp>
        <p:nvSpPr>
          <p:cNvPr id="11" name="CuadroTexto 10">
            <a:extLst>
              <a:ext uri="{FF2B5EF4-FFF2-40B4-BE49-F238E27FC236}">
                <a16:creationId xmlns:a16="http://schemas.microsoft.com/office/drawing/2014/main" id="{27E60113-26CF-4BD3-8C91-C22D40F1255B}"/>
              </a:ext>
            </a:extLst>
          </p:cNvPr>
          <p:cNvSpPr txBox="1"/>
          <p:nvPr/>
        </p:nvSpPr>
        <p:spPr>
          <a:xfrm>
            <a:off x="2562835" y="1091293"/>
            <a:ext cx="7764011" cy="2831544"/>
          </a:xfrm>
          <a:prstGeom prst="rect">
            <a:avLst/>
          </a:prstGeom>
          <a:noFill/>
        </p:spPr>
        <p:txBody>
          <a:bodyPr wrap="square">
            <a:spAutoFit/>
          </a:bodyPr>
          <a:lstStyle/>
          <a:p>
            <a:pPr algn="ctr"/>
            <a:r>
              <a:rPr lang="es-ES" b="1" dirty="0">
                <a:solidFill>
                  <a:srgbClr val="003399"/>
                </a:solidFill>
                <a:latin typeface="Leelawadee UI" panose="020B0502040204020203" pitchFamily="34" charset="-34"/>
                <a:ea typeface="Tahoma" panose="020B0604030504040204" pitchFamily="34" charset="0"/>
                <a:cs typeface="Leelawadee UI" panose="020B0502040204020203" pitchFamily="34" charset="-34"/>
              </a:rPr>
              <a:t>SAN ANDRES MAS LIMPIA</a:t>
            </a:r>
          </a:p>
          <a:p>
            <a:pPr algn="ctr"/>
            <a:endParaRPr lang="es-ES" sz="1600" b="1" dirty="0">
              <a:solidFill>
                <a:schemeClr val="accent1">
                  <a:lumMod val="50000"/>
                </a:schemeClr>
              </a:solidFill>
              <a:latin typeface="Leelawadee UI" panose="020B0502040204020203" pitchFamily="34" charset="-34"/>
              <a:ea typeface="Tahoma" panose="020B0604030504040204" pitchFamily="34" charset="0"/>
              <a:cs typeface="Leelawadee UI" panose="020B0502040204020203" pitchFamily="34" charset="-34"/>
            </a:endParaRPr>
          </a:p>
          <a:p>
            <a:pPr algn="just"/>
            <a:r>
              <a:rPr lang="es-CO" sz="1600" dirty="0">
                <a:latin typeface="Leelawadee UI" panose="020B0502040204020203" pitchFamily="34" charset="-34"/>
                <a:ea typeface="Tahoma" panose="020B0604030504040204" pitchFamily="34" charset="0"/>
                <a:cs typeface="Leelawadee UI" panose="020B0502040204020203" pitchFamily="34" charset="-34"/>
              </a:rPr>
              <a:t>En el marco de la jornada de recolección de residuos posconsumo, el equipo de la cámara de comercio de San Andrés, Providencia y Santa Catalina Isla, con el acompañamiento de varias entidades del Departamento, se realizó con éxito la primera jornada de recolección que se llevó a cabo en 2 puntos de acopio ubicados en la Isla, se dio inicio a las 7:00 am hasta las 3:00pm.  Se logró recolectar 1.89 toneladas de residuos, discriminados de la siguiente manera:1. Pilas usadas, baterías de celulares y de computadores2. Bombillas tubos fluorescentes y HID 3. Computadores y periféricos 4. Baterías plomo - ácido de vehículos y motocicletas 5. Envases y empaques de insecticidas de uso doméstico.</a:t>
            </a:r>
            <a:endParaRPr lang="es-ES" sz="1400" dirty="0">
              <a:latin typeface="Leelawadee UI" panose="020B0502040204020203" pitchFamily="34" charset="-34"/>
              <a:ea typeface="Tahoma" panose="020B0604030504040204" pitchFamily="34" charset="0"/>
              <a:cs typeface="Leelawadee UI" panose="020B0502040204020203" pitchFamily="34" charset="-34"/>
            </a:endParaRPr>
          </a:p>
        </p:txBody>
      </p:sp>
    </p:spTree>
    <p:extLst>
      <p:ext uri="{BB962C8B-B14F-4D97-AF65-F5344CB8AC3E}">
        <p14:creationId xmlns:p14="http://schemas.microsoft.com/office/powerpoint/2010/main" val="4258359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12191" y="-1630"/>
            <a:ext cx="12179809" cy="6858000"/>
          </a:xfrm>
          <a:prstGeom prst="rect">
            <a:avLst/>
          </a:prstGeom>
        </p:spPr>
      </p:pic>
      <p:sp>
        <p:nvSpPr>
          <p:cNvPr id="9" name="CuadroTexto 8">
            <a:extLst>
              <a:ext uri="{FF2B5EF4-FFF2-40B4-BE49-F238E27FC236}">
                <a16:creationId xmlns:a16="http://schemas.microsoft.com/office/drawing/2014/main" id="{A0BC1DC3-9547-4DA8-8667-CEF3B32A256C}"/>
              </a:ext>
            </a:extLst>
          </p:cNvPr>
          <p:cNvSpPr txBox="1"/>
          <p:nvPr/>
        </p:nvSpPr>
        <p:spPr>
          <a:xfrm>
            <a:off x="3158455" y="327061"/>
            <a:ext cx="6149130" cy="523220"/>
          </a:xfrm>
          <a:prstGeom prst="rect">
            <a:avLst/>
          </a:prstGeom>
          <a:noFill/>
        </p:spPr>
        <p:txBody>
          <a:bodyPr wrap="square">
            <a:spAutoFit/>
          </a:bodyPr>
          <a:lstStyle/>
          <a:p>
            <a:pPr algn="ctr"/>
            <a:r>
              <a:rPr lang="es-CO" sz="2800" b="1" dirty="0">
                <a:solidFill>
                  <a:srgbClr val="003399"/>
                </a:solidFill>
                <a:latin typeface="Leelawadee UI" panose="020B0502040204020203" pitchFamily="34" charset="-34"/>
                <a:cs typeface="Leelawadee UI" panose="020B0502040204020203" pitchFamily="34" charset="-34"/>
              </a:rPr>
              <a:t>GESTIÓN CÍVICA Y CULTURAL </a:t>
            </a:r>
          </a:p>
        </p:txBody>
      </p:sp>
      <p:pic>
        <p:nvPicPr>
          <p:cNvPr id="3" name="Imagen 2">
            <a:extLst>
              <a:ext uri="{FF2B5EF4-FFF2-40B4-BE49-F238E27FC236}">
                <a16:creationId xmlns:a16="http://schemas.microsoft.com/office/drawing/2014/main" id="{1DD83983-C0C3-4DB2-AAEC-44F67D69D433}"/>
              </a:ext>
            </a:extLst>
          </p:cNvPr>
          <p:cNvPicPr>
            <a:picLocks noChangeAspect="1"/>
          </p:cNvPicPr>
          <p:nvPr/>
        </p:nvPicPr>
        <p:blipFill>
          <a:blip r:embed="rId3"/>
          <a:stretch>
            <a:fillRect/>
          </a:stretch>
        </p:blipFill>
        <p:spPr>
          <a:xfrm>
            <a:off x="1241565" y="1091293"/>
            <a:ext cx="2449592" cy="1727408"/>
          </a:xfrm>
          <a:prstGeom prst="rect">
            <a:avLst/>
          </a:prstGeom>
        </p:spPr>
      </p:pic>
      <p:pic>
        <p:nvPicPr>
          <p:cNvPr id="4" name="Imagen 3">
            <a:extLst>
              <a:ext uri="{FF2B5EF4-FFF2-40B4-BE49-F238E27FC236}">
                <a16:creationId xmlns:a16="http://schemas.microsoft.com/office/drawing/2014/main" id="{3316DD93-6399-41F9-8407-E72A2D34A1AD}"/>
              </a:ext>
            </a:extLst>
          </p:cNvPr>
          <p:cNvPicPr>
            <a:picLocks noChangeAspect="1"/>
          </p:cNvPicPr>
          <p:nvPr/>
        </p:nvPicPr>
        <p:blipFill>
          <a:blip r:embed="rId4"/>
          <a:stretch>
            <a:fillRect/>
          </a:stretch>
        </p:blipFill>
        <p:spPr>
          <a:xfrm>
            <a:off x="7863463" y="1091292"/>
            <a:ext cx="2611036" cy="1727409"/>
          </a:xfrm>
          <a:prstGeom prst="rect">
            <a:avLst/>
          </a:prstGeom>
        </p:spPr>
      </p:pic>
      <p:pic>
        <p:nvPicPr>
          <p:cNvPr id="5" name="Imagen 4">
            <a:extLst>
              <a:ext uri="{FF2B5EF4-FFF2-40B4-BE49-F238E27FC236}">
                <a16:creationId xmlns:a16="http://schemas.microsoft.com/office/drawing/2014/main" id="{EF811C06-16B4-41F5-BF4D-65C9E12AFA73}"/>
              </a:ext>
            </a:extLst>
          </p:cNvPr>
          <p:cNvPicPr>
            <a:picLocks noChangeAspect="1"/>
          </p:cNvPicPr>
          <p:nvPr/>
        </p:nvPicPr>
        <p:blipFill>
          <a:blip r:embed="rId5"/>
          <a:stretch>
            <a:fillRect/>
          </a:stretch>
        </p:blipFill>
        <p:spPr>
          <a:xfrm>
            <a:off x="4695176" y="1576110"/>
            <a:ext cx="2164268" cy="2883658"/>
          </a:xfrm>
          <a:prstGeom prst="rect">
            <a:avLst/>
          </a:prstGeom>
        </p:spPr>
      </p:pic>
      <p:pic>
        <p:nvPicPr>
          <p:cNvPr id="6" name="Imagen 5">
            <a:extLst>
              <a:ext uri="{FF2B5EF4-FFF2-40B4-BE49-F238E27FC236}">
                <a16:creationId xmlns:a16="http://schemas.microsoft.com/office/drawing/2014/main" id="{EAFC2099-06A7-4222-82FA-E8881399BDA4}"/>
              </a:ext>
            </a:extLst>
          </p:cNvPr>
          <p:cNvPicPr>
            <a:picLocks noChangeAspect="1"/>
          </p:cNvPicPr>
          <p:nvPr/>
        </p:nvPicPr>
        <p:blipFill>
          <a:blip r:embed="rId6"/>
          <a:stretch>
            <a:fillRect/>
          </a:stretch>
        </p:blipFill>
        <p:spPr>
          <a:xfrm>
            <a:off x="1241565" y="3175109"/>
            <a:ext cx="2449592" cy="1858285"/>
          </a:xfrm>
          <a:prstGeom prst="rect">
            <a:avLst/>
          </a:prstGeom>
        </p:spPr>
      </p:pic>
      <p:pic>
        <p:nvPicPr>
          <p:cNvPr id="7" name="Imagen 6">
            <a:extLst>
              <a:ext uri="{FF2B5EF4-FFF2-40B4-BE49-F238E27FC236}">
                <a16:creationId xmlns:a16="http://schemas.microsoft.com/office/drawing/2014/main" id="{96DB762E-C07A-4700-92CF-3A3531624B7C}"/>
              </a:ext>
            </a:extLst>
          </p:cNvPr>
          <p:cNvPicPr>
            <a:picLocks noChangeAspect="1"/>
          </p:cNvPicPr>
          <p:nvPr/>
        </p:nvPicPr>
        <p:blipFill>
          <a:blip r:embed="rId7"/>
          <a:stretch>
            <a:fillRect/>
          </a:stretch>
        </p:blipFill>
        <p:spPr>
          <a:xfrm>
            <a:off x="7877252" y="3175109"/>
            <a:ext cx="2597247" cy="1858285"/>
          </a:xfrm>
          <a:prstGeom prst="rect">
            <a:avLst/>
          </a:prstGeom>
        </p:spPr>
      </p:pic>
    </p:spTree>
    <p:extLst>
      <p:ext uri="{BB962C8B-B14F-4D97-AF65-F5344CB8AC3E}">
        <p14:creationId xmlns:p14="http://schemas.microsoft.com/office/powerpoint/2010/main" val="23644016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12191" y="-1630"/>
            <a:ext cx="12179809" cy="6858000"/>
          </a:xfrm>
          <a:prstGeom prst="rect">
            <a:avLst/>
          </a:prstGeom>
        </p:spPr>
      </p:pic>
      <p:sp>
        <p:nvSpPr>
          <p:cNvPr id="10" name="CuadroTexto 9">
            <a:extLst>
              <a:ext uri="{FF2B5EF4-FFF2-40B4-BE49-F238E27FC236}">
                <a16:creationId xmlns:a16="http://schemas.microsoft.com/office/drawing/2014/main" id="{96DD5CA7-5D6C-4E65-9A03-828308F651FC}"/>
              </a:ext>
            </a:extLst>
          </p:cNvPr>
          <p:cNvSpPr txBox="1"/>
          <p:nvPr/>
        </p:nvSpPr>
        <p:spPr>
          <a:xfrm>
            <a:off x="3024231" y="647216"/>
            <a:ext cx="6149130" cy="5232202"/>
          </a:xfrm>
          <a:prstGeom prst="rect">
            <a:avLst/>
          </a:prstGeom>
          <a:noFill/>
        </p:spPr>
        <p:txBody>
          <a:bodyPr wrap="square">
            <a:spAutoFit/>
          </a:bodyPr>
          <a:lstStyle/>
          <a:p>
            <a:pPr algn="ctr"/>
            <a:r>
              <a:rPr lang="es-ES" sz="2000" b="1" dirty="0">
                <a:solidFill>
                  <a:srgbClr val="003399"/>
                </a:solidFill>
                <a:latin typeface="Leelawadee UI" panose="020B0502040204020203" pitchFamily="34" charset="-34"/>
                <a:ea typeface="Tahoma" panose="020B0604030504040204" pitchFamily="34" charset="0"/>
                <a:cs typeface="Leelawadee UI" panose="020B0502040204020203" pitchFamily="34" charset="-34"/>
              </a:rPr>
              <a:t>CAMAPAÑA DE SENSIBILIZACIÓN PARA LA IMPLEMENTACIÓN Y BUEN USO DE LOS PROTOCOLOS DE BIOSEGURIDAD</a:t>
            </a:r>
          </a:p>
          <a:p>
            <a:pPr algn="ctr"/>
            <a:endParaRPr lang="es-ES" sz="20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a:p>
            <a:pPr algn="just"/>
            <a:r>
              <a:rPr lang="es-CO" sz="1800" dirty="0">
                <a:latin typeface="Leelawadee UI" panose="020B0502040204020203" pitchFamily="34" charset="-34"/>
                <a:ea typeface="Tahoma" panose="020B0604030504040204" pitchFamily="34" charset="0"/>
                <a:cs typeface="Leelawadee UI" panose="020B0502040204020203" pitchFamily="34" charset="-34"/>
              </a:rPr>
              <a:t>Se realizaron campañas de sensibilización en el Departamento con el fin de preparar a los comercios para la reapertura de </a:t>
            </a:r>
            <a:r>
              <a:rPr lang="es-CO" dirty="0">
                <a:latin typeface="Leelawadee UI" panose="020B0502040204020203" pitchFamily="34" charset="-34"/>
                <a:ea typeface="Tahoma" panose="020B0604030504040204" pitchFamily="34" charset="0"/>
                <a:cs typeface="Leelawadee UI" panose="020B0502040204020203" pitchFamily="34" charset="-34"/>
              </a:rPr>
              <a:t>los mismos </a:t>
            </a:r>
            <a:r>
              <a:rPr lang="es-CO" sz="1800" dirty="0">
                <a:latin typeface="Leelawadee UI" panose="020B0502040204020203" pitchFamily="34" charset="-34"/>
                <a:ea typeface="Tahoma" panose="020B0604030504040204" pitchFamily="34" charset="0"/>
                <a:cs typeface="Leelawadee UI" panose="020B0502040204020203" pitchFamily="34" charset="-34"/>
              </a:rPr>
              <a:t>en materia de cuidado y prevención del Covid – 19.</a:t>
            </a:r>
          </a:p>
          <a:p>
            <a:pPr algn="just"/>
            <a:endParaRPr lang="es-CO" sz="1800" dirty="0">
              <a:latin typeface="Leelawadee UI" panose="020B0502040204020203" pitchFamily="34" charset="-34"/>
              <a:ea typeface="Tahoma" panose="020B0604030504040204" pitchFamily="34" charset="0"/>
              <a:cs typeface="Leelawadee UI" panose="020B0502040204020203" pitchFamily="34" charset="-34"/>
            </a:endParaRPr>
          </a:p>
          <a:p>
            <a:pPr algn="just"/>
            <a:r>
              <a:rPr lang="es-CO" sz="1800" dirty="0">
                <a:latin typeface="Leelawadee UI" panose="020B0502040204020203" pitchFamily="34" charset="-34"/>
                <a:ea typeface="Tahoma" panose="020B0604030504040204" pitchFamily="34" charset="0"/>
                <a:cs typeface="Leelawadee UI" panose="020B0502040204020203" pitchFamily="34" charset="-34"/>
              </a:rPr>
              <a:t>Se visitaron mas de 1.500 establecimientos, brindándoles charlas, instructivos, insumos, entre otros para garantizar y preservar la salud de los clientes y externos, así evitando la propagación del mismo. </a:t>
            </a:r>
          </a:p>
          <a:p>
            <a:pPr algn="just"/>
            <a:endParaRPr lang="es-CO" dirty="0">
              <a:latin typeface="Leelawadee UI" panose="020B0502040204020203" pitchFamily="34" charset="-34"/>
              <a:ea typeface="Tahoma" panose="020B0604030504040204" pitchFamily="34" charset="0"/>
              <a:cs typeface="Leelawadee UI" panose="020B0502040204020203" pitchFamily="34" charset="-34"/>
            </a:endParaRPr>
          </a:p>
          <a:p>
            <a:pPr algn="just"/>
            <a:r>
              <a:rPr lang="es-CO" sz="1800" dirty="0">
                <a:latin typeface="Leelawadee UI" panose="020B0502040204020203" pitchFamily="34" charset="-34"/>
                <a:ea typeface="Tahoma" panose="020B0604030504040204" pitchFamily="34" charset="0"/>
                <a:cs typeface="Leelawadee UI" panose="020B0502040204020203" pitchFamily="34" charset="-34"/>
              </a:rPr>
              <a:t>El comercio fue muy receptivo y acató las indicaciones y recomendaciones que se brindaron.</a:t>
            </a:r>
            <a:endParaRPr lang="es-ES" sz="1800" dirty="0">
              <a:latin typeface="Leelawadee UI" panose="020B0502040204020203" pitchFamily="34" charset="-34"/>
              <a:ea typeface="Tahoma" panose="020B0604030504040204" pitchFamily="34" charset="0"/>
              <a:cs typeface="Leelawadee UI" panose="020B0502040204020203" pitchFamily="34" charset="-34"/>
            </a:endParaRPr>
          </a:p>
          <a:p>
            <a:pPr algn="ctr"/>
            <a:endParaRPr lang="es-ES" sz="20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a:p>
            <a:r>
              <a:rPr lang="es-ES" dirty="0"/>
              <a:t> </a:t>
            </a:r>
          </a:p>
        </p:txBody>
      </p:sp>
    </p:spTree>
    <p:extLst>
      <p:ext uri="{BB962C8B-B14F-4D97-AF65-F5344CB8AC3E}">
        <p14:creationId xmlns:p14="http://schemas.microsoft.com/office/powerpoint/2010/main" val="35111469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12191" y="0"/>
            <a:ext cx="12179809" cy="6858000"/>
          </a:xfrm>
          <a:prstGeom prst="rect">
            <a:avLst/>
          </a:prstGeom>
        </p:spPr>
      </p:pic>
      <p:sp>
        <p:nvSpPr>
          <p:cNvPr id="10" name="CuadroTexto 9">
            <a:extLst>
              <a:ext uri="{FF2B5EF4-FFF2-40B4-BE49-F238E27FC236}">
                <a16:creationId xmlns:a16="http://schemas.microsoft.com/office/drawing/2014/main" id="{96DD5CA7-5D6C-4E65-9A03-828308F651FC}"/>
              </a:ext>
            </a:extLst>
          </p:cNvPr>
          <p:cNvSpPr txBox="1"/>
          <p:nvPr/>
        </p:nvSpPr>
        <p:spPr>
          <a:xfrm>
            <a:off x="3024231" y="647216"/>
            <a:ext cx="6149130" cy="954107"/>
          </a:xfrm>
          <a:prstGeom prst="rect">
            <a:avLst/>
          </a:prstGeom>
          <a:noFill/>
        </p:spPr>
        <p:txBody>
          <a:bodyPr wrap="square">
            <a:spAutoFit/>
          </a:bodyPr>
          <a:lstStyle/>
          <a:p>
            <a:pPr algn="ctr"/>
            <a:r>
              <a:rPr lang="es-CO" sz="1800" dirty="0">
                <a:latin typeface="Leelawadee UI" panose="020B0502040204020203" pitchFamily="34" charset="-34"/>
                <a:ea typeface="Tahoma" panose="020B0604030504040204" pitchFamily="34" charset="0"/>
                <a:cs typeface="Leelawadee UI" panose="020B0502040204020203" pitchFamily="34" charset="-34"/>
              </a:rPr>
              <a:t>.</a:t>
            </a:r>
            <a:endParaRPr lang="es-ES" sz="1800" dirty="0">
              <a:latin typeface="Leelawadee UI" panose="020B0502040204020203" pitchFamily="34" charset="-34"/>
              <a:ea typeface="Tahoma" panose="020B0604030504040204" pitchFamily="34" charset="0"/>
              <a:cs typeface="Leelawadee UI" panose="020B0502040204020203" pitchFamily="34" charset="-34"/>
            </a:endParaRPr>
          </a:p>
          <a:p>
            <a:pPr algn="ctr"/>
            <a:endParaRPr lang="es-ES" sz="20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a:p>
            <a:r>
              <a:rPr lang="es-ES" dirty="0"/>
              <a:t> </a:t>
            </a:r>
          </a:p>
        </p:txBody>
      </p:sp>
      <p:pic>
        <p:nvPicPr>
          <p:cNvPr id="3" name="Imagen 2">
            <a:extLst>
              <a:ext uri="{FF2B5EF4-FFF2-40B4-BE49-F238E27FC236}">
                <a16:creationId xmlns:a16="http://schemas.microsoft.com/office/drawing/2014/main" id="{2BBE1EB3-95D9-48FD-8120-7CD9D69BE5B8}"/>
              </a:ext>
            </a:extLst>
          </p:cNvPr>
          <p:cNvPicPr>
            <a:picLocks noChangeAspect="1"/>
          </p:cNvPicPr>
          <p:nvPr/>
        </p:nvPicPr>
        <p:blipFill>
          <a:blip r:embed="rId3"/>
          <a:stretch>
            <a:fillRect/>
          </a:stretch>
        </p:blipFill>
        <p:spPr>
          <a:xfrm>
            <a:off x="7123473" y="662377"/>
            <a:ext cx="3170195" cy="2024839"/>
          </a:xfrm>
          <a:prstGeom prst="rect">
            <a:avLst/>
          </a:prstGeom>
        </p:spPr>
      </p:pic>
      <p:pic>
        <p:nvPicPr>
          <p:cNvPr id="4" name="Imagen 3">
            <a:extLst>
              <a:ext uri="{FF2B5EF4-FFF2-40B4-BE49-F238E27FC236}">
                <a16:creationId xmlns:a16="http://schemas.microsoft.com/office/drawing/2014/main" id="{4BE2CD3E-5714-4521-BDF8-33650D835546}"/>
              </a:ext>
            </a:extLst>
          </p:cNvPr>
          <p:cNvPicPr>
            <a:picLocks noChangeAspect="1"/>
          </p:cNvPicPr>
          <p:nvPr/>
        </p:nvPicPr>
        <p:blipFill>
          <a:blip r:embed="rId4"/>
          <a:stretch>
            <a:fillRect/>
          </a:stretch>
        </p:blipFill>
        <p:spPr>
          <a:xfrm>
            <a:off x="2655858" y="662377"/>
            <a:ext cx="3036071" cy="2092985"/>
          </a:xfrm>
          <a:prstGeom prst="rect">
            <a:avLst/>
          </a:prstGeom>
        </p:spPr>
      </p:pic>
      <p:pic>
        <p:nvPicPr>
          <p:cNvPr id="5" name="Imagen 4">
            <a:extLst>
              <a:ext uri="{FF2B5EF4-FFF2-40B4-BE49-F238E27FC236}">
                <a16:creationId xmlns:a16="http://schemas.microsoft.com/office/drawing/2014/main" id="{21FDA623-AA71-488F-A681-D581FCA9E9B2}"/>
              </a:ext>
            </a:extLst>
          </p:cNvPr>
          <p:cNvPicPr>
            <a:picLocks noChangeAspect="1"/>
          </p:cNvPicPr>
          <p:nvPr/>
        </p:nvPicPr>
        <p:blipFill>
          <a:blip r:embed="rId5"/>
          <a:stretch>
            <a:fillRect/>
          </a:stretch>
        </p:blipFill>
        <p:spPr>
          <a:xfrm>
            <a:off x="1704135" y="3069770"/>
            <a:ext cx="3036071" cy="2183365"/>
          </a:xfrm>
          <a:prstGeom prst="rect">
            <a:avLst/>
          </a:prstGeom>
        </p:spPr>
      </p:pic>
      <p:pic>
        <p:nvPicPr>
          <p:cNvPr id="6" name="Imagen 5">
            <a:extLst>
              <a:ext uri="{FF2B5EF4-FFF2-40B4-BE49-F238E27FC236}">
                <a16:creationId xmlns:a16="http://schemas.microsoft.com/office/drawing/2014/main" id="{DBEFF6F7-CA1D-4DD0-83E3-7FF3C78B5316}"/>
              </a:ext>
            </a:extLst>
          </p:cNvPr>
          <p:cNvPicPr>
            <a:picLocks noChangeAspect="1"/>
          </p:cNvPicPr>
          <p:nvPr/>
        </p:nvPicPr>
        <p:blipFill>
          <a:blip r:embed="rId6"/>
          <a:stretch>
            <a:fillRect/>
          </a:stretch>
        </p:blipFill>
        <p:spPr>
          <a:xfrm>
            <a:off x="6181936" y="3349592"/>
            <a:ext cx="3560373" cy="1679607"/>
          </a:xfrm>
          <a:prstGeom prst="rect">
            <a:avLst/>
          </a:prstGeom>
        </p:spPr>
      </p:pic>
    </p:spTree>
    <p:extLst>
      <p:ext uri="{BB962C8B-B14F-4D97-AF65-F5344CB8AC3E}">
        <p14:creationId xmlns:p14="http://schemas.microsoft.com/office/powerpoint/2010/main" val="38251728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81DAB230-30D0-4F78-A29B-E2F3FC588567}"/>
              </a:ext>
            </a:extLst>
          </p:cNvPr>
          <p:cNvPicPr>
            <a:picLocks noChangeAspect="1"/>
          </p:cNvPicPr>
          <p:nvPr/>
        </p:nvPicPr>
        <p:blipFill>
          <a:blip r:embed="rId2"/>
          <a:stretch>
            <a:fillRect/>
          </a:stretch>
        </p:blipFill>
        <p:spPr>
          <a:xfrm>
            <a:off x="0" y="0"/>
            <a:ext cx="12179809" cy="6858000"/>
          </a:xfrm>
          <a:prstGeom prst="rect">
            <a:avLst/>
          </a:prstGeom>
        </p:spPr>
      </p:pic>
      <p:sp>
        <p:nvSpPr>
          <p:cNvPr id="4" name="CuadroTexto 3">
            <a:extLst>
              <a:ext uri="{FF2B5EF4-FFF2-40B4-BE49-F238E27FC236}">
                <a16:creationId xmlns:a16="http://schemas.microsoft.com/office/drawing/2014/main" id="{A6671F1A-8FAA-4406-ACCD-5911D67C1F44}"/>
              </a:ext>
            </a:extLst>
          </p:cNvPr>
          <p:cNvSpPr txBox="1"/>
          <p:nvPr/>
        </p:nvSpPr>
        <p:spPr>
          <a:xfrm>
            <a:off x="831259" y="520522"/>
            <a:ext cx="3673629" cy="584775"/>
          </a:xfrm>
          <a:prstGeom prst="rect">
            <a:avLst/>
          </a:prstGeom>
          <a:noFill/>
        </p:spPr>
        <p:txBody>
          <a:bodyPr wrap="square">
            <a:spAutoFit/>
          </a:bodyPr>
          <a:lstStyle/>
          <a:p>
            <a:pPr algn="ctr" fontAlgn="base">
              <a:spcBef>
                <a:spcPct val="0"/>
              </a:spcBef>
              <a:spcAft>
                <a:spcPct val="0"/>
              </a:spcAft>
              <a:defRPr/>
            </a:pPr>
            <a:endParaRPr lang="es-ES" sz="32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itchFamily="34" charset="0"/>
              <a:cs typeface="Leelawadee UI" panose="020B0502040204020203" pitchFamily="34" charset="-34"/>
            </a:endParaRPr>
          </a:p>
        </p:txBody>
      </p:sp>
      <p:sp>
        <p:nvSpPr>
          <p:cNvPr id="6" name="CuadroTexto 5">
            <a:extLst>
              <a:ext uri="{FF2B5EF4-FFF2-40B4-BE49-F238E27FC236}">
                <a16:creationId xmlns:a16="http://schemas.microsoft.com/office/drawing/2014/main" id="{C872169B-61EF-4781-8B4A-65E0C45FDB10}"/>
              </a:ext>
            </a:extLst>
          </p:cNvPr>
          <p:cNvSpPr txBox="1"/>
          <p:nvPr/>
        </p:nvSpPr>
        <p:spPr>
          <a:xfrm>
            <a:off x="1329653" y="1169751"/>
            <a:ext cx="3071769" cy="369332"/>
          </a:xfrm>
          <a:prstGeom prst="rect">
            <a:avLst/>
          </a:prstGeom>
          <a:noFill/>
        </p:spPr>
        <p:txBody>
          <a:bodyPr wrap="square">
            <a:spAutoFit/>
          </a:bodyPr>
          <a:lstStyle/>
          <a:p>
            <a:pPr algn="just"/>
            <a:endParaRPr lang="es-CO" sz="1800" dirty="0">
              <a:latin typeface="Leelawadee UI" panose="020B0502040204020203" pitchFamily="34" charset="-34"/>
              <a:ea typeface="Tahoma" panose="020B0604030504040204" pitchFamily="34" charset="0"/>
              <a:cs typeface="Leelawadee UI" panose="020B0502040204020203" pitchFamily="34" charset="-34"/>
            </a:endParaRPr>
          </a:p>
        </p:txBody>
      </p:sp>
      <p:sp>
        <p:nvSpPr>
          <p:cNvPr id="8" name="CuadroTexto 7">
            <a:extLst>
              <a:ext uri="{FF2B5EF4-FFF2-40B4-BE49-F238E27FC236}">
                <a16:creationId xmlns:a16="http://schemas.microsoft.com/office/drawing/2014/main" id="{52E0F22B-D5B0-4A3B-9270-3FDD9C3155F0}"/>
              </a:ext>
            </a:extLst>
          </p:cNvPr>
          <p:cNvSpPr txBox="1"/>
          <p:nvPr/>
        </p:nvSpPr>
        <p:spPr>
          <a:xfrm>
            <a:off x="2474752" y="1208312"/>
            <a:ext cx="6174298" cy="584775"/>
          </a:xfrm>
          <a:prstGeom prst="rect">
            <a:avLst/>
          </a:prstGeom>
          <a:noFill/>
        </p:spPr>
        <p:txBody>
          <a:bodyPr wrap="square">
            <a:spAutoFit/>
          </a:bodyPr>
          <a:lstStyle/>
          <a:p>
            <a:pPr algn="ctr" fontAlgn="base">
              <a:spcBef>
                <a:spcPct val="0"/>
              </a:spcBef>
              <a:spcAft>
                <a:spcPct val="0"/>
              </a:spcAft>
              <a:defRPr/>
            </a:pPr>
            <a:r>
              <a:rPr lang="es-ES" sz="32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itchFamily="34" charset="0"/>
                <a:cs typeface="Leelawadee UI" panose="020B0502040204020203" pitchFamily="34" charset="-34"/>
              </a:rPr>
              <a:t>OBJETIVOS ESTRATÉGICOS</a:t>
            </a:r>
          </a:p>
        </p:txBody>
      </p:sp>
      <p:sp>
        <p:nvSpPr>
          <p:cNvPr id="10" name="CuadroTexto 9">
            <a:extLst>
              <a:ext uri="{FF2B5EF4-FFF2-40B4-BE49-F238E27FC236}">
                <a16:creationId xmlns:a16="http://schemas.microsoft.com/office/drawing/2014/main" id="{B852530E-EFD0-47CE-81DD-95FB689A9CF4}"/>
              </a:ext>
            </a:extLst>
          </p:cNvPr>
          <p:cNvSpPr txBox="1"/>
          <p:nvPr/>
        </p:nvSpPr>
        <p:spPr>
          <a:xfrm>
            <a:off x="1828800" y="2226873"/>
            <a:ext cx="7789373" cy="2862322"/>
          </a:xfrm>
          <a:prstGeom prst="rect">
            <a:avLst/>
          </a:prstGeom>
          <a:noFill/>
        </p:spPr>
        <p:txBody>
          <a:bodyPr wrap="square">
            <a:spAutoFit/>
          </a:bodyPr>
          <a:lstStyle/>
          <a:p>
            <a:pPr marL="285750" indent="-285750" algn="just" fontAlgn="base">
              <a:spcBef>
                <a:spcPct val="0"/>
              </a:spcBef>
              <a:spcAft>
                <a:spcPct val="0"/>
              </a:spcAft>
              <a:buFont typeface="Wingdings" panose="05000000000000000000" pitchFamily="2" charset="2"/>
              <a:buChar char="ü"/>
              <a:defRPr/>
            </a:pPr>
            <a:r>
              <a:rPr lang="es-CO" dirty="0">
                <a:solidFill>
                  <a:prstClr val="black"/>
                </a:solidFill>
                <a:latin typeface="Leelawadee UI" panose="020B0502040204020203" pitchFamily="34" charset="-34"/>
                <a:cs typeface="Leelawadee UI" panose="020B0502040204020203" pitchFamily="34" charset="-34"/>
              </a:rPr>
              <a:t> </a:t>
            </a:r>
            <a:r>
              <a:rPr lang="es-CO" sz="1800"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Administrar los recursos de la entidad de una manera eficiente ( humano, financiero, físico y tecnológico)</a:t>
            </a:r>
          </a:p>
          <a:p>
            <a:pPr marL="285750" indent="-285750" algn="just" fontAlgn="base">
              <a:spcBef>
                <a:spcPct val="0"/>
              </a:spcBef>
              <a:spcAft>
                <a:spcPct val="0"/>
              </a:spcAft>
              <a:buFont typeface="Wingdings" panose="05000000000000000000" pitchFamily="2" charset="2"/>
              <a:buChar char="ü"/>
              <a:defRPr/>
            </a:pPr>
            <a:r>
              <a:rPr lang="es-CO"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Prestar servicios de excelente calidad (procesos misionales registros públicos y desarrollo empresarial)</a:t>
            </a:r>
          </a:p>
          <a:p>
            <a:pPr marL="285750" indent="-285750" algn="just" fontAlgn="base">
              <a:spcBef>
                <a:spcPct val="0"/>
              </a:spcBef>
              <a:spcAft>
                <a:spcPct val="0"/>
              </a:spcAft>
              <a:buFont typeface="Wingdings" panose="05000000000000000000" pitchFamily="2" charset="2"/>
              <a:buChar char="ü"/>
              <a:defRPr/>
            </a:pPr>
            <a:r>
              <a:rPr lang="es-CO" sz="1800"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Promover el desarrollo y la competiti</a:t>
            </a:r>
            <a:r>
              <a:rPr lang="es-CO"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vidad regional (promocion y desarrollo empresarial)</a:t>
            </a:r>
          </a:p>
          <a:p>
            <a:pPr marL="285750" indent="-285750" algn="just" fontAlgn="base">
              <a:spcBef>
                <a:spcPct val="0"/>
              </a:spcBef>
              <a:spcAft>
                <a:spcPct val="0"/>
              </a:spcAft>
              <a:buFont typeface="Wingdings" panose="05000000000000000000" pitchFamily="2" charset="2"/>
              <a:buChar char="ü"/>
              <a:defRPr/>
            </a:pPr>
            <a:r>
              <a:rPr lang="es-CO"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Implementar y mantener el sistema de gestión de calidad y sistema de control interno.</a:t>
            </a:r>
          </a:p>
          <a:p>
            <a:pPr marL="285750" indent="-285750" algn="just" fontAlgn="base">
              <a:spcBef>
                <a:spcPct val="0"/>
              </a:spcBef>
              <a:spcAft>
                <a:spcPct val="0"/>
              </a:spcAft>
              <a:buFont typeface="Wingdings" panose="05000000000000000000" pitchFamily="2" charset="2"/>
              <a:buChar char="ü"/>
              <a:defRPr/>
            </a:pPr>
            <a:endParaRPr lang="es-CO" sz="1800" dirty="0">
              <a:solidFill>
                <a:prstClr val="black"/>
              </a:solidFill>
              <a:latin typeface="Leelawadee UI" panose="020B0502040204020203" pitchFamily="34" charset="-34"/>
              <a:ea typeface="Tahoma" panose="020B0604030504040204" pitchFamily="34" charset="0"/>
              <a:cs typeface="Leelawadee UI" panose="020B0502040204020203" pitchFamily="34" charset="-34"/>
            </a:endParaRPr>
          </a:p>
          <a:p>
            <a:pPr marL="285750" indent="-285750" algn="just" fontAlgn="base">
              <a:spcBef>
                <a:spcPct val="0"/>
              </a:spcBef>
              <a:spcAft>
                <a:spcPct val="0"/>
              </a:spcAft>
              <a:buFont typeface="Wingdings" panose="05000000000000000000" pitchFamily="2" charset="2"/>
              <a:buChar char="ü"/>
              <a:defRPr/>
            </a:pPr>
            <a:endParaRPr lang="es-CO" sz="1800" dirty="0">
              <a:solidFill>
                <a:prstClr val="black"/>
              </a:solidFill>
              <a:latin typeface="Leelawadee UI" panose="020B0502040204020203" pitchFamily="34" charset="-34"/>
              <a:ea typeface="Tahoma" panose="020B0604030504040204" pitchFamily="34" charset="0"/>
              <a:cs typeface="Leelawadee UI" panose="020B0502040204020203" pitchFamily="34" charset="-34"/>
            </a:endParaRPr>
          </a:p>
        </p:txBody>
      </p:sp>
    </p:spTree>
    <p:extLst>
      <p:ext uri="{BB962C8B-B14F-4D97-AF65-F5344CB8AC3E}">
        <p14:creationId xmlns:p14="http://schemas.microsoft.com/office/powerpoint/2010/main" val="181782688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12191" y="0"/>
            <a:ext cx="12179809" cy="6858000"/>
          </a:xfrm>
          <a:prstGeom prst="rect">
            <a:avLst/>
          </a:prstGeom>
        </p:spPr>
      </p:pic>
      <p:sp>
        <p:nvSpPr>
          <p:cNvPr id="10" name="CuadroTexto 9">
            <a:extLst>
              <a:ext uri="{FF2B5EF4-FFF2-40B4-BE49-F238E27FC236}">
                <a16:creationId xmlns:a16="http://schemas.microsoft.com/office/drawing/2014/main" id="{96DD5CA7-5D6C-4E65-9A03-828308F651FC}"/>
              </a:ext>
            </a:extLst>
          </p:cNvPr>
          <p:cNvSpPr txBox="1"/>
          <p:nvPr/>
        </p:nvSpPr>
        <p:spPr>
          <a:xfrm>
            <a:off x="2957119" y="361991"/>
            <a:ext cx="6149130" cy="1384995"/>
          </a:xfrm>
          <a:prstGeom prst="rect">
            <a:avLst/>
          </a:prstGeom>
          <a:noFill/>
        </p:spPr>
        <p:txBody>
          <a:bodyPr wrap="square">
            <a:spAutoFit/>
          </a:bodyPr>
          <a:lstStyle/>
          <a:p>
            <a:pPr algn="ctr"/>
            <a:endParaRPr lang="es-ES" sz="1800" dirty="0">
              <a:latin typeface="Leelawadee UI" panose="020B0502040204020203" pitchFamily="34" charset="-34"/>
              <a:ea typeface="Tahoma" panose="020B0604030504040204" pitchFamily="34" charset="0"/>
              <a:cs typeface="Leelawadee UI" panose="020B0502040204020203" pitchFamily="34" charset="-34"/>
            </a:endParaRPr>
          </a:p>
          <a:p>
            <a:pPr algn="ctr"/>
            <a:r>
              <a:rPr lang="es-CO" sz="2800" b="1" dirty="0">
                <a:solidFill>
                  <a:srgbClr val="003399"/>
                </a:solidFill>
                <a:latin typeface="Leelawadee UI" panose="020B0502040204020203" pitchFamily="34" charset="-34"/>
                <a:cs typeface="Leelawadee UI" panose="020B0502040204020203" pitchFamily="34" charset="-34"/>
              </a:rPr>
              <a:t>PROMOCIÓN DEL COMERCIO</a:t>
            </a:r>
          </a:p>
          <a:p>
            <a:pPr algn="ctr"/>
            <a:endParaRPr lang="es-ES" sz="20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a:p>
            <a:r>
              <a:rPr lang="es-ES" dirty="0"/>
              <a:t> </a:t>
            </a:r>
          </a:p>
        </p:txBody>
      </p:sp>
      <p:sp>
        <p:nvSpPr>
          <p:cNvPr id="9" name="CuadroTexto 8">
            <a:extLst>
              <a:ext uri="{FF2B5EF4-FFF2-40B4-BE49-F238E27FC236}">
                <a16:creationId xmlns:a16="http://schemas.microsoft.com/office/drawing/2014/main" id="{21E575A4-43D2-42CA-89AE-2BBE679C7BDD}"/>
              </a:ext>
            </a:extLst>
          </p:cNvPr>
          <p:cNvSpPr txBox="1"/>
          <p:nvPr/>
        </p:nvSpPr>
        <p:spPr>
          <a:xfrm>
            <a:off x="3021435" y="1487721"/>
            <a:ext cx="6149130" cy="3539430"/>
          </a:xfrm>
          <a:prstGeom prst="rect">
            <a:avLst/>
          </a:prstGeom>
          <a:noFill/>
        </p:spPr>
        <p:txBody>
          <a:bodyPr wrap="square">
            <a:spAutoFit/>
          </a:bodyPr>
          <a:lstStyle/>
          <a:p>
            <a:pPr algn="just"/>
            <a:r>
              <a:rPr lang="es-CO" sz="1600" dirty="0">
                <a:latin typeface="Leelawadee UI" panose="020B0502040204020203" pitchFamily="34" charset="-34"/>
                <a:cs typeface="Leelawadee UI" panose="020B0502040204020203" pitchFamily="34" charset="-34"/>
              </a:rPr>
              <a:t>En respaldo a los empresarios del principal renglón de la economía local, la Cámara de Comercio de San Andrés, Providencia y Santa Catalina a lo largo del año, promocionó las distintas ferias nacionales e internacionales, así como las misiones empresariales. Para este fin, se elaboró una pieza publicitaria digital e impresa que se divulgó amplia y suficientemente entre los matriculados y afiliados, también se realizaron reuniones con los gremios interesados para la asistencia de ferias Nacionales e Internacionales. De igual forma, cada feria o misión se divulga a través de correo electrónico, incluyendo toda la información necesaria para la inscripción.</a:t>
            </a:r>
          </a:p>
          <a:p>
            <a:pPr algn="just"/>
            <a:endParaRPr lang="es-CO" sz="1600" dirty="0">
              <a:latin typeface="Leelawadee UI" panose="020B0502040204020203" pitchFamily="34" charset="-34"/>
              <a:cs typeface="Leelawadee UI" panose="020B0502040204020203" pitchFamily="34" charset="-34"/>
            </a:endParaRPr>
          </a:p>
          <a:p>
            <a:pPr algn="just"/>
            <a:r>
              <a:rPr lang="es-CO" sz="1600" dirty="0">
                <a:latin typeface="Leelawadee UI" panose="020B0502040204020203" pitchFamily="34" charset="-34"/>
                <a:cs typeface="Leelawadee UI" panose="020B0502040204020203" pitchFamily="34" charset="-34"/>
              </a:rPr>
              <a:t>Las ferias quedaron suspendidas debido a la coyuntura mundial presentada por la pandemia del Covid-19.</a:t>
            </a:r>
          </a:p>
        </p:txBody>
      </p:sp>
    </p:spTree>
    <p:extLst>
      <p:ext uri="{BB962C8B-B14F-4D97-AF65-F5344CB8AC3E}">
        <p14:creationId xmlns:p14="http://schemas.microsoft.com/office/powerpoint/2010/main" val="29334331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12191" y="0"/>
            <a:ext cx="12179809" cy="6858000"/>
          </a:xfrm>
          <a:prstGeom prst="rect">
            <a:avLst/>
          </a:prstGeom>
        </p:spPr>
      </p:pic>
      <p:sp>
        <p:nvSpPr>
          <p:cNvPr id="10" name="CuadroTexto 9">
            <a:extLst>
              <a:ext uri="{FF2B5EF4-FFF2-40B4-BE49-F238E27FC236}">
                <a16:creationId xmlns:a16="http://schemas.microsoft.com/office/drawing/2014/main" id="{96DD5CA7-5D6C-4E65-9A03-828308F651FC}"/>
              </a:ext>
            </a:extLst>
          </p:cNvPr>
          <p:cNvSpPr txBox="1"/>
          <p:nvPr/>
        </p:nvSpPr>
        <p:spPr>
          <a:xfrm>
            <a:off x="3091342" y="378770"/>
            <a:ext cx="6149130" cy="1384995"/>
          </a:xfrm>
          <a:prstGeom prst="rect">
            <a:avLst/>
          </a:prstGeom>
          <a:noFill/>
        </p:spPr>
        <p:txBody>
          <a:bodyPr wrap="square">
            <a:spAutoFit/>
          </a:bodyPr>
          <a:lstStyle/>
          <a:p>
            <a:pPr algn="ctr"/>
            <a:endParaRPr lang="es-ES" sz="1800" dirty="0">
              <a:latin typeface="Leelawadee UI" panose="020B0502040204020203" pitchFamily="34" charset="-34"/>
              <a:ea typeface="Tahoma" panose="020B0604030504040204" pitchFamily="34" charset="0"/>
              <a:cs typeface="Leelawadee UI" panose="020B0502040204020203" pitchFamily="34" charset="-34"/>
            </a:endParaRPr>
          </a:p>
          <a:p>
            <a:pPr algn="ctr"/>
            <a:r>
              <a:rPr lang="es-CO" sz="2800" b="1" dirty="0">
                <a:solidFill>
                  <a:srgbClr val="003399"/>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COMUNICACIÓN INSTITUCIONAL</a:t>
            </a:r>
          </a:p>
          <a:p>
            <a:pPr algn="ctr"/>
            <a:endParaRPr lang="es-ES" sz="20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a:p>
            <a:r>
              <a:rPr lang="es-ES" dirty="0"/>
              <a:t> </a:t>
            </a:r>
          </a:p>
        </p:txBody>
      </p:sp>
      <p:sp>
        <p:nvSpPr>
          <p:cNvPr id="9" name="CuadroTexto 8">
            <a:extLst>
              <a:ext uri="{FF2B5EF4-FFF2-40B4-BE49-F238E27FC236}">
                <a16:creationId xmlns:a16="http://schemas.microsoft.com/office/drawing/2014/main" id="{21E575A4-43D2-42CA-89AE-2BBE679C7BDD}"/>
              </a:ext>
            </a:extLst>
          </p:cNvPr>
          <p:cNvSpPr txBox="1"/>
          <p:nvPr/>
        </p:nvSpPr>
        <p:spPr>
          <a:xfrm>
            <a:off x="3021435" y="1487721"/>
            <a:ext cx="6149130" cy="400110"/>
          </a:xfrm>
          <a:prstGeom prst="rect">
            <a:avLst/>
          </a:prstGeom>
          <a:noFill/>
        </p:spPr>
        <p:txBody>
          <a:bodyPr wrap="square">
            <a:spAutoFit/>
          </a:bodyPr>
          <a:lstStyle/>
          <a:p>
            <a:pPr algn="ctr"/>
            <a:r>
              <a:rPr lang="es-CO" sz="2000" b="1" dirty="0">
                <a:solidFill>
                  <a:srgbClr val="003399"/>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COMUNICAMARA</a:t>
            </a:r>
          </a:p>
        </p:txBody>
      </p:sp>
      <p:sp>
        <p:nvSpPr>
          <p:cNvPr id="6" name="CuadroTexto 5">
            <a:extLst>
              <a:ext uri="{FF2B5EF4-FFF2-40B4-BE49-F238E27FC236}">
                <a16:creationId xmlns:a16="http://schemas.microsoft.com/office/drawing/2014/main" id="{B4F7005E-11CB-4655-AA05-F34FAC182DA6}"/>
              </a:ext>
            </a:extLst>
          </p:cNvPr>
          <p:cNvSpPr txBox="1"/>
          <p:nvPr/>
        </p:nvSpPr>
        <p:spPr>
          <a:xfrm>
            <a:off x="3024231" y="1832156"/>
            <a:ext cx="6149130" cy="3139321"/>
          </a:xfrm>
          <a:prstGeom prst="rect">
            <a:avLst/>
          </a:prstGeom>
          <a:noFill/>
        </p:spPr>
        <p:txBody>
          <a:bodyPr wrap="square">
            <a:spAutoFit/>
          </a:bodyPr>
          <a:lstStyle/>
          <a:p>
            <a:endParaRPr lang="es-CO" dirty="0"/>
          </a:p>
          <a:p>
            <a:r>
              <a:rPr lang="es-CO" dirty="0"/>
              <a:t>Emisión periódico del informativo Comunicamara, por medio del cual le contamos a nuestros Afiliados, matriculados y a la comunidad en general sobre Gestión Institucional, Eventos, Oportunidades Comercial (Misiones Empresariales, Ferias y Ruedas de Negocios, dinámica empresarial, competitividad, turismo, entre otros.</a:t>
            </a:r>
          </a:p>
          <a:p>
            <a:endParaRPr lang="es-CO" dirty="0"/>
          </a:p>
          <a:p>
            <a:r>
              <a:rPr lang="es-CO" dirty="0"/>
              <a:t>En el 2020 se realizo la emisión de 3 comunicamara en la vigencia del 2020, estos debido a la contingencia fueron difundidos en medio magnético</a:t>
            </a:r>
          </a:p>
        </p:txBody>
      </p:sp>
    </p:spTree>
    <p:extLst>
      <p:ext uri="{BB962C8B-B14F-4D97-AF65-F5344CB8AC3E}">
        <p14:creationId xmlns:p14="http://schemas.microsoft.com/office/powerpoint/2010/main" val="26740112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12191" y="0"/>
            <a:ext cx="12179809" cy="6858000"/>
          </a:xfrm>
          <a:prstGeom prst="rect">
            <a:avLst/>
          </a:prstGeom>
        </p:spPr>
      </p:pic>
      <p:sp>
        <p:nvSpPr>
          <p:cNvPr id="10" name="CuadroTexto 9">
            <a:extLst>
              <a:ext uri="{FF2B5EF4-FFF2-40B4-BE49-F238E27FC236}">
                <a16:creationId xmlns:a16="http://schemas.microsoft.com/office/drawing/2014/main" id="{96DD5CA7-5D6C-4E65-9A03-828308F651FC}"/>
              </a:ext>
            </a:extLst>
          </p:cNvPr>
          <p:cNvSpPr txBox="1"/>
          <p:nvPr/>
        </p:nvSpPr>
        <p:spPr>
          <a:xfrm>
            <a:off x="3091342" y="378770"/>
            <a:ext cx="6149130" cy="1877437"/>
          </a:xfrm>
          <a:prstGeom prst="rect">
            <a:avLst/>
          </a:prstGeom>
          <a:noFill/>
        </p:spPr>
        <p:txBody>
          <a:bodyPr wrap="square">
            <a:spAutoFit/>
          </a:bodyPr>
          <a:lstStyle/>
          <a:p>
            <a:pPr algn="ctr"/>
            <a:r>
              <a:rPr lang="es-CO" sz="2400" b="1" dirty="0">
                <a:solidFill>
                  <a:srgbClr val="003399"/>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COMUNICACIÓN INSTITUCIONAL</a:t>
            </a:r>
          </a:p>
          <a:p>
            <a:pPr algn="ctr"/>
            <a:endParaRPr lang="es-CO" sz="1800" b="1" dirty="0">
              <a:solidFill>
                <a:srgbClr val="003399"/>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endParaRPr>
          </a:p>
          <a:p>
            <a:pPr algn="ctr"/>
            <a:r>
              <a:rPr lang="es-CO" sz="1800" b="1" dirty="0">
                <a:solidFill>
                  <a:srgbClr val="003399"/>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COMUNICAMARA</a:t>
            </a:r>
          </a:p>
          <a:p>
            <a:pPr algn="ctr"/>
            <a:endParaRPr lang="es-ES" sz="1800" dirty="0">
              <a:latin typeface="Leelawadee UI" panose="020B0502040204020203" pitchFamily="34" charset="-34"/>
              <a:ea typeface="Tahoma" panose="020B0604030504040204" pitchFamily="34" charset="0"/>
              <a:cs typeface="Leelawadee UI" panose="020B0502040204020203" pitchFamily="34" charset="-34"/>
            </a:endParaRPr>
          </a:p>
          <a:p>
            <a:pPr algn="ctr"/>
            <a:endParaRPr lang="es-ES" sz="2000" b="1" dirty="0">
              <a:solidFill>
                <a:schemeClr val="accent1">
                  <a:lumMod val="50000"/>
                </a:schemeClr>
              </a:solidFill>
              <a:latin typeface="Tahoma" panose="020B0604030504040204" pitchFamily="34" charset="0"/>
              <a:ea typeface="Tahoma" panose="020B0604030504040204" pitchFamily="34" charset="0"/>
              <a:cs typeface="Tahoma" panose="020B0604030504040204" pitchFamily="34" charset="0"/>
            </a:endParaRPr>
          </a:p>
          <a:p>
            <a:r>
              <a:rPr lang="es-ES" dirty="0"/>
              <a:t> </a:t>
            </a:r>
          </a:p>
        </p:txBody>
      </p:sp>
      <p:pic>
        <p:nvPicPr>
          <p:cNvPr id="3" name="Imagen 2">
            <a:extLst>
              <a:ext uri="{FF2B5EF4-FFF2-40B4-BE49-F238E27FC236}">
                <a16:creationId xmlns:a16="http://schemas.microsoft.com/office/drawing/2014/main" id="{D1DEE9B2-601E-4974-8D2A-93C3D8D98B8B}"/>
              </a:ext>
            </a:extLst>
          </p:cNvPr>
          <p:cNvPicPr>
            <a:picLocks noChangeAspect="1"/>
          </p:cNvPicPr>
          <p:nvPr/>
        </p:nvPicPr>
        <p:blipFill>
          <a:blip r:embed="rId3"/>
          <a:stretch>
            <a:fillRect/>
          </a:stretch>
        </p:blipFill>
        <p:spPr>
          <a:xfrm>
            <a:off x="1027784" y="1595406"/>
            <a:ext cx="2737341" cy="3499407"/>
          </a:xfrm>
          <a:prstGeom prst="rect">
            <a:avLst/>
          </a:prstGeom>
        </p:spPr>
      </p:pic>
      <p:pic>
        <p:nvPicPr>
          <p:cNvPr id="4" name="Imagen 3">
            <a:extLst>
              <a:ext uri="{FF2B5EF4-FFF2-40B4-BE49-F238E27FC236}">
                <a16:creationId xmlns:a16="http://schemas.microsoft.com/office/drawing/2014/main" id="{C512978A-A67D-4AEC-B1D9-6C9163E275B8}"/>
              </a:ext>
            </a:extLst>
          </p:cNvPr>
          <p:cNvPicPr>
            <a:picLocks noChangeAspect="1"/>
          </p:cNvPicPr>
          <p:nvPr/>
        </p:nvPicPr>
        <p:blipFill>
          <a:blip r:embed="rId4"/>
          <a:stretch>
            <a:fillRect/>
          </a:stretch>
        </p:blipFill>
        <p:spPr>
          <a:xfrm>
            <a:off x="4780718" y="1925807"/>
            <a:ext cx="2693097" cy="3499407"/>
          </a:xfrm>
          <a:prstGeom prst="rect">
            <a:avLst/>
          </a:prstGeom>
        </p:spPr>
      </p:pic>
      <p:pic>
        <p:nvPicPr>
          <p:cNvPr id="5" name="Imagen 4">
            <a:extLst>
              <a:ext uri="{FF2B5EF4-FFF2-40B4-BE49-F238E27FC236}">
                <a16:creationId xmlns:a16="http://schemas.microsoft.com/office/drawing/2014/main" id="{ADABECB4-240C-4456-BADF-18D3DC83D416}"/>
              </a:ext>
            </a:extLst>
          </p:cNvPr>
          <p:cNvPicPr>
            <a:picLocks noChangeAspect="1"/>
          </p:cNvPicPr>
          <p:nvPr/>
        </p:nvPicPr>
        <p:blipFill>
          <a:blip r:embed="rId5"/>
          <a:stretch>
            <a:fillRect/>
          </a:stretch>
        </p:blipFill>
        <p:spPr>
          <a:xfrm>
            <a:off x="8500188" y="1595406"/>
            <a:ext cx="2693096" cy="3499407"/>
          </a:xfrm>
          <a:prstGeom prst="rect">
            <a:avLst/>
          </a:prstGeom>
        </p:spPr>
      </p:pic>
    </p:spTree>
    <p:extLst>
      <p:ext uri="{BB962C8B-B14F-4D97-AF65-F5344CB8AC3E}">
        <p14:creationId xmlns:p14="http://schemas.microsoft.com/office/powerpoint/2010/main" val="37034341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402671" y="0"/>
            <a:ext cx="12179809" cy="6858000"/>
          </a:xfrm>
          <a:prstGeom prst="rect">
            <a:avLst/>
          </a:prstGeom>
        </p:spPr>
      </p:pic>
      <p:sp>
        <p:nvSpPr>
          <p:cNvPr id="4" name="CuadroTexto 3">
            <a:extLst>
              <a:ext uri="{FF2B5EF4-FFF2-40B4-BE49-F238E27FC236}">
                <a16:creationId xmlns:a16="http://schemas.microsoft.com/office/drawing/2014/main" id="{5C71AAA5-88CA-4950-BFBA-BB8765E0C398}"/>
              </a:ext>
            </a:extLst>
          </p:cNvPr>
          <p:cNvSpPr txBox="1"/>
          <p:nvPr/>
        </p:nvSpPr>
        <p:spPr>
          <a:xfrm>
            <a:off x="2803411" y="2505670"/>
            <a:ext cx="6153538" cy="923330"/>
          </a:xfrm>
          <a:prstGeom prst="rect">
            <a:avLst/>
          </a:prstGeom>
          <a:noFill/>
        </p:spPr>
        <p:txBody>
          <a:bodyPr wrap="square">
            <a:spAutoFit/>
          </a:bodyPr>
          <a:lstStyle/>
          <a:p>
            <a:pPr algn="ctr" fontAlgn="base">
              <a:spcBef>
                <a:spcPct val="0"/>
              </a:spcBef>
              <a:spcAft>
                <a:spcPct val="0"/>
              </a:spcAft>
              <a:defRPr/>
            </a:pPr>
            <a:r>
              <a:rPr lang="es-ES" sz="54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rPr>
              <a:t>ADMINISTRATIVO</a:t>
            </a:r>
          </a:p>
        </p:txBody>
      </p:sp>
    </p:spTree>
    <p:extLst>
      <p:ext uri="{BB962C8B-B14F-4D97-AF65-F5344CB8AC3E}">
        <p14:creationId xmlns:p14="http://schemas.microsoft.com/office/powerpoint/2010/main" val="30112904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12191" y="0"/>
            <a:ext cx="12179809" cy="6858000"/>
          </a:xfrm>
          <a:prstGeom prst="rect">
            <a:avLst/>
          </a:prstGeom>
        </p:spPr>
      </p:pic>
      <p:sp>
        <p:nvSpPr>
          <p:cNvPr id="5" name="CuadroTexto 4">
            <a:extLst>
              <a:ext uri="{FF2B5EF4-FFF2-40B4-BE49-F238E27FC236}">
                <a16:creationId xmlns:a16="http://schemas.microsoft.com/office/drawing/2014/main" id="{5D6E445D-E312-4C33-B759-4576BD896FED}"/>
              </a:ext>
            </a:extLst>
          </p:cNvPr>
          <p:cNvSpPr txBox="1"/>
          <p:nvPr/>
        </p:nvSpPr>
        <p:spPr>
          <a:xfrm>
            <a:off x="2500294" y="285630"/>
            <a:ext cx="6330820" cy="523220"/>
          </a:xfrm>
          <a:prstGeom prst="rect">
            <a:avLst/>
          </a:prstGeom>
          <a:noFill/>
        </p:spPr>
        <p:txBody>
          <a:bodyPr wrap="square">
            <a:spAutoFit/>
          </a:bodyPr>
          <a:lstStyle/>
          <a:p>
            <a:pPr algn="ctr"/>
            <a:r>
              <a:rPr lang="es-CO" sz="2800" b="1" dirty="0">
                <a:solidFill>
                  <a:srgbClr val="003399"/>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ADMINISTRATIVO</a:t>
            </a:r>
          </a:p>
        </p:txBody>
      </p:sp>
      <p:sp>
        <p:nvSpPr>
          <p:cNvPr id="7" name="CuadroTexto 6">
            <a:extLst>
              <a:ext uri="{FF2B5EF4-FFF2-40B4-BE49-F238E27FC236}">
                <a16:creationId xmlns:a16="http://schemas.microsoft.com/office/drawing/2014/main" id="{B47BD7A0-71A4-440C-B090-9F7BE77E48B5}"/>
              </a:ext>
            </a:extLst>
          </p:cNvPr>
          <p:cNvSpPr txBox="1"/>
          <p:nvPr/>
        </p:nvSpPr>
        <p:spPr>
          <a:xfrm>
            <a:off x="1392573" y="1171177"/>
            <a:ext cx="7839511" cy="4093428"/>
          </a:xfrm>
          <a:prstGeom prst="rect">
            <a:avLst/>
          </a:prstGeom>
          <a:noFill/>
        </p:spPr>
        <p:txBody>
          <a:bodyPr wrap="square">
            <a:spAutoFit/>
          </a:bodyPr>
          <a:lstStyle/>
          <a:p>
            <a:pPr algn="just"/>
            <a:r>
              <a:rPr lang="es-CO" sz="1400" dirty="0">
                <a:latin typeface="Leelawadee UI" panose="020B0502040204020203" pitchFamily="34" charset="-34"/>
                <a:ea typeface="Tahoma" panose="020B0604030504040204" pitchFamily="34" charset="0"/>
                <a:cs typeface="Leelawadee UI" panose="020B0502040204020203" pitchFamily="34" charset="-34"/>
              </a:rPr>
              <a:t>Durante la vigencia del año 2020 se han ejecutado las actividades dispuestas en los planes de bienestar, capacitaciones, seguridad y salud en el trabajo, mantenimiento, sistemas y Gestión documental.</a:t>
            </a:r>
          </a:p>
          <a:p>
            <a:pPr algn="just"/>
            <a:endParaRPr lang="es-CO" sz="1400" dirty="0">
              <a:latin typeface="Leelawadee UI" panose="020B0502040204020203" pitchFamily="34" charset="-34"/>
              <a:ea typeface="Tahoma" panose="020B0604030504040204" pitchFamily="34" charset="0"/>
              <a:cs typeface="Leelawadee UI" panose="020B0502040204020203" pitchFamily="34" charset="-34"/>
            </a:endParaRPr>
          </a:p>
          <a:p>
            <a:pPr algn="just"/>
            <a:r>
              <a:rPr lang="es-CO" sz="1400" dirty="0">
                <a:latin typeface="Leelawadee UI" panose="020B0502040204020203" pitchFamily="34" charset="-34"/>
                <a:ea typeface="Tahoma" panose="020B0604030504040204" pitchFamily="34" charset="0"/>
                <a:cs typeface="Leelawadee UI" panose="020B0502040204020203" pitchFamily="34" charset="-34"/>
              </a:rPr>
              <a:t> A continuación, se detallan las actividades realizadas por el área de Administrativa, como ejecución a los planes establecidos para la vigencia 2020:</a:t>
            </a:r>
          </a:p>
          <a:p>
            <a:pPr algn="just"/>
            <a:endParaRPr lang="es-CO" sz="1400" dirty="0">
              <a:solidFill>
                <a:schemeClr val="accent4">
                  <a:lumMod val="50000"/>
                </a:schemeClr>
              </a:solidFill>
              <a:latin typeface="Leelawadee UI" panose="020B0502040204020203" pitchFamily="34" charset="-34"/>
              <a:ea typeface="Tahoma" panose="020B0604030504040204" pitchFamily="34" charset="0"/>
              <a:cs typeface="Leelawadee UI" panose="020B0502040204020203" pitchFamily="34" charset="-34"/>
            </a:endParaRPr>
          </a:p>
          <a:p>
            <a:pPr algn="just"/>
            <a:endParaRPr lang="es-CO" sz="1400" dirty="0">
              <a:solidFill>
                <a:schemeClr val="accent4">
                  <a:lumMod val="50000"/>
                </a:schemeClr>
              </a:solidFill>
              <a:latin typeface="Leelawadee UI" panose="020B0502040204020203" pitchFamily="34" charset="-34"/>
              <a:cs typeface="Leelawadee UI" panose="020B0502040204020203" pitchFamily="34" charset="-34"/>
            </a:endParaRPr>
          </a:p>
          <a:p>
            <a:pPr algn="ctr"/>
            <a:r>
              <a:rPr lang="es-CO" sz="1400" b="1" dirty="0">
                <a:solidFill>
                  <a:srgbClr val="003399"/>
                </a:solidFill>
                <a:latin typeface="Leelawadee UI" panose="020B0502040204020203" pitchFamily="34" charset="-34"/>
                <a:cs typeface="Leelawadee UI" panose="020B0502040204020203" pitchFamily="34" charset="-34"/>
              </a:rPr>
              <a:t>PLAN DE BIENESTAR</a:t>
            </a:r>
          </a:p>
          <a:p>
            <a:pPr algn="ctr"/>
            <a:endParaRPr lang="es-CO" sz="1400" dirty="0">
              <a:solidFill>
                <a:schemeClr val="accent4">
                  <a:lumMod val="50000"/>
                </a:schemeClr>
              </a:solidFill>
              <a:latin typeface="Leelawadee UI" panose="020B0502040204020203" pitchFamily="34" charset="-34"/>
              <a:cs typeface="Leelawadee UI" panose="020B0502040204020203" pitchFamily="34" charset="-34"/>
            </a:endParaRPr>
          </a:p>
          <a:p>
            <a:pPr algn="just"/>
            <a:r>
              <a:rPr lang="es-CO" sz="1400" dirty="0">
                <a:latin typeface="Leelawadee UI" panose="020B0502040204020203" pitchFamily="34" charset="-34"/>
                <a:cs typeface="Leelawadee UI" panose="020B0502040204020203" pitchFamily="34" charset="-34"/>
              </a:rPr>
              <a:t>El plan de Bienestar tiene como objetivo propiciar condiciones que generen un clima organizacional que contribuya con el desarrollo personal, físico y espiritual de los trabajadores, unido a la motivación y calidez humana en la prestación de los servicios en la entidad, y que esto pueda verse reflejado en el cumplimiento de la Misión Institucional; Como ejecución a las actividades del plan de bienestar programado para el año 2020 se han ejecutado las siguientes actividades:</a:t>
            </a:r>
          </a:p>
          <a:p>
            <a:pPr algn="just"/>
            <a:endParaRPr lang="es-CO" sz="1800" dirty="0">
              <a:latin typeface="Leelawadee"/>
            </a:endParaRPr>
          </a:p>
          <a:p>
            <a:pPr marL="285750" indent="-285750" algn="just">
              <a:buFont typeface="Wingdings" charset="2"/>
              <a:buChar char="q"/>
            </a:pPr>
            <a:endParaRPr lang="es-ES_tradnl" dirty="0"/>
          </a:p>
        </p:txBody>
      </p:sp>
    </p:spTree>
    <p:extLst>
      <p:ext uri="{BB962C8B-B14F-4D97-AF65-F5344CB8AC3E}">
        <p14:creationId xmlns:p14="http://schemas.microsoft.com/office/powerpoint/2010/main" val="26294126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0" y="0"/>
            <a:ext cx="12179809" cy="6858000"/>
          </a:xfrm>
          <a:prstGeom prst="rect">
            <a:avLst/>
          </a:prstGeom>
        </p:spPr>
      </p:pic>
      <p:sp>
        <p:nvSpPr>
          <p:cNvPr id="7" name="CuadroTexto 6">
            <a:extLst>
              <a:ext uri="{FF2B5EF4-FFF2-40B4-BE49-F238E27FC236}">
                <a16:creationId xmlns:a16="http://schemas.microsoft.com/office/drawing/2014/main" id="{B47BD7A0-71A4-440C-B090-9F7BE77E48B5}"/>
              </a:ext>
            </a:extLst>
          </p:cNvPr>
          <p:cNvSpPr txBox="1"/>
          <p:nvPr/>
        </p:nvSpPr>
        <p:spPr>
          <a:xfrm>
            <a:off x="1392573" y="1171177"/>
            <a:ext cx="7839511" cy="861774"/>
          </a:xfrm>
          <a:prstGeom prst="rect">
            <a:avLst/>
          </a:prstGeom>
          <a:noFill/>
        </p:spPr>
        <p:txBody>
          <a:bodyPr wrap="square">
            <a:spAutoFit/>
          </a:bodyPr>
          <a:lstStyle/>
          <a:p>
            <a:pPr algn="ctr"/>
            <a:endParaRPr lang="es-CO" sz="1400" dirty="0">
              <a:solidFill>
                <a:schemeClr val="accent4">
                  <a:lumMod val="50000"/>
                </a:schemeClr>
              </a:solidFill>
              <a:latin typeface="Leelawadee UI" panose="020B0502040204020203" pitchFamily="34" charset="-34"/>
              <a:cs typeface="Leelawadee UI" panose="020B0502040204020203" pitchFamily="34" charset="-34"/>
            </a:endParaRPr>
          </a:p>
          <a:p>
            <a:pPr algn="just"/>
            <a:endParaRPr lang="es-CO" sz="1800" dirty="0">
              <a:latin typeface="Leelawadee"/>
            </a:endParaRPr>
          </a:p>
          <a:p>
            <a:pPr marL="285750" indent="-285750" algn="just">
              <a:buFont typeface="Wingdings" charset="2"/>
              <a:buChar char="q"/>
            </a:pPr>
            <a:endParaRPr lang="es-ES_tradnl" dirty="0"/>
          </a:p>
        </p:txBody>
      </p:sp>
      <p:graphicFrame>
        <p:nvGraphicFramePr>
          <p:cNvPr id="9" name="Objeto 8">
            <a:extLst>
              <a:ext uri="{FF2B5EF4-FFF2-40B4-BE49-F238E27FC236}">
                <a16:creationId xmlns:a16="http://schemas.microsoft.com/office/drawing/2014/main" id="{20A0B69A-F4D0-4F95-A678-D15C34247E3E}"/>
              </a:ext>
            </a:extLst>
          </p:cNvPr>
          <p:cNvGraphicFramePr>
            <a:graphicFrameLocks noChangeAspect="1"/>
          </p:cNvGraphicFramePr>
          <p:nvPr>
            <p:extLst>
              <p:ext uri="{D42A27DB-BD31-4B8C-83A1-F6EECF244321}">
                <p14:modId xmlns:p14="http://schemas.microsoft.com/office/powerpoint/2010/main" val="2334087681"/>
              </p:ext>
            </p:extLst>
          </p:nvPr>
        </p:nvGraphicFramePr>
        <p:xfrm>
          <a:off x="3900881" y="1059093"/>
          <a:ext cx="4924337" cy="3923968"/>
        </p:xfrm>
        <a:graphic>
          <a:graphicData uri="http://schemas.openxmlformats.org/presentationml/2006/ole">
            <mc:AlternateContent xmlns:mc="http://schemas.openxmlformats.org/markup-compatibility/2006">
              <mc:Choice xmlns:v="urn:schemas-microsoft-com:vml" Requires="v">
                <p:oleObj name="Worksheet" r:id="rId3" imgW="3857484" imgH="3581336" progId="Excel.Sheet.12">
                  <p:embed/>
                </p:oleObj>
              </mc:Choice>
              <mc:Fallback>
                <p:oleObj name="Worksheet" r:id="rId3" imgW="3857484" imgH="3581336" progId="Excel.Sheet.12">
                  <p:embed/>
                  <p:pic>
                    <p:nvPicPr>
                      <p:cNvPr id="0" name=""/>
                      <p:cNvPicPr/>
                      <p:nvPr/>
                    </p:nvPicPr>
                    <p:blipFill>
                      <a:blip r:embed="rId4"/>
                      <a:stretch>
                        <a:fillRect/>
                      </a:stretch>
                    </p:blipFill>
                    <p:spPr>
                      <a:xfrm>
                        <a:off x="3900881" y="1059093"/>
                        <a:ext cx="4924337" cy="3923968"/>
                      </a:xfrm>
                      <a:prstGeom prst="rect">
                        <a:avLst/>
                      </a:prstGeom>
                    </p:spPr>
                  </p:pic>
                </p:oleObj>
              </mc:Fallback>
            </mc:AlternateContent>
          </a:graphicData>
        </a:graphic>
      </p:graphicFrame>
    </p:spTree>
    <p:extLst>
      <p:ext uri="{BB962C8B-B14F-4D97-AF65-F5344CB8AC3E}">
        <p14:creationId xmlns:p14="http://schemas.microsoft.com/office/powerpoint/2010/main" val="41773319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122033" y="0"/>
            <a:ext cx="12179809" cy="6858000"/>
          </a:xfrm>
          <a:prstGeom prst="rect">
            <a:avLst/>
          </a:prstGeom>
        </p:spPr>
      </p:pic>
      <p:sp>
        <p:nvSpPr>
          <p:cNvPr id="7" name="CuadroTexto 6">
            <a:extLst>
              <a:ext uri="{FF2B5EF4-FFF2-40B4-BE49-F238E27FC236}">
                <a16:creationId xmlns:a16="http://schemas.microsoft.com/office/drawing/2014/main" id="{B47BD7A0-71A4-440C-B090-9F7BE77E48B5}"/>
              </a:ext>
            </a:extLst>
          </p:cNvPr>
          <p:cNvSpPr txBox="1"/>
          <p:nvPr/>
        </p:nvSpPr>
        <p:spPr>
          <a:xfrm>
            <a:off x="1392573" y="1171177"/>
            <a:ext cx="7839511" cy="861774"/>
          </a:xfrm>
          <a:prstGeom prst="rect">
            <a:avLst/>
          </a:prstGeom>
          <a:noFill/>
        </p:spPr>
        <p:txBody>
          <a:bodyPr wrap="square">
            <a:spAutoFit/>
          </a:bodyPr>
          <a:lstStyle/>
          <a:p>
            <a:pPr algn="ctr"/>
            <a:endParaRPr lang="es-CO" sz="1400" dirty="0">
              <a:solidFill>
                <a:schemeClr val="accent4">
                  <a:lumMod val="50000"/>
                </a:schemeClr>
              </a:solidFill>
              <a:latin typeface="Leelawadee UI" panose="020B0502040204020203" pitchFamily="34" charset="-34"/>
              <a:cs typeface="Leelawadee UI" panose="020B0502040204020203" pitchFamily="34" charset="-34"/>
            </a:endParaRPr>
          </a:p>
          <a:p>
            <a:pPr algn="just"/>
            <a:endParaRPr lang="es-CO" sz="1800" dirty="0">
              <a:latin typeface="Leelawadee"/>
            </a:endParaRPr>
          </a:p>
          <a:p>
            <a:pPr marL="285750" indent="-285750" algn="just">
              <a:buFont typeface="Wingdings" charset="2"/>
              <a:buChar char="q"/>
            </a:pPr>
            <a:endParaRPr lang="es-ES_tradnl" dirty="0"/>
          </a:p>
        </p:txBody>
      </p:sp>
      <p:pic>
        <p:nvPicPr>
          <p:cNvPr id="3" name="Imagen 2">
            <a:extLst>
              <a:ext uri="{FF2B5EF4-FFF2-40B4-BE49-F238E27FC236}">
                <a16:creationId xmlns:a16="http://schemas.microsoft.com/office/drawing/2014/main" id="{E268E4D7-FAB3-409E-AAEB-75F78B95095B}"/>
              </a:ext>
            </a:extLst>
          </p:cNvPr>
          <p:cNvPicPr>
            <a:picLocks noChangeAspect="1"/>
          </p:cNvPicPr>
          <p:nvPr/>
        </p:nvPicPr>
        <p:blipFill>
          <a:blip r:embed="rId3"/>
          <a:stretch>
            <a:fillRect/>
          </a:stretch>
        </p:blipFill>
        <p:spPr>
          <a:xfrm>
            <a:off x="1577131" y="3084106"/>
            <a:ext cx="3556934" cy="2206306"/>
          </a:xfrm>
          <a:prstGeom prst="rect">
            <a:avLst/>
          </a:prstGeom>
        </p:spPr>
      </p:pic>
      <p:pic>
        <p:nvPicPr>
          <p:cNvPr id="4" name="Imagen 3">
            <a:extLst>
              <a:ext uri="{FF2B5EF4-FFF2-40B4-BE49-F238E27FC236}">
                <a16:creationId xmlns:a16="http://schemas.microsoft.com/office/drawing/2014/main" id="{BDF20D32-E57B-4677-B8F7-234D587DFF40}"/>
              </a:ext>
            </a:extLst>
          </p:cNvPr>
          <p:cNvPicPr>
            <a:picLocks noChangeAspect="1"/>
          </p:cNvPicPr>
          <p:nvPr/>
        </p:nvPicPr>
        <p:blipFill>
          <a:blip r:embed="rId4"/>
          <a:stretch>
            <a:fillRect/>
          </a:stretch>
        </p:blipFill>
        <p:spPr>
          <a:xfrm>
            <a:off x="5402512" y="397324"/>
            <a:ext cx="3210187" cy="2340528"/>
          </a:xfrm>
          <a:prstGeom prst="rect">
            <a:avLst/>
          </a:prstGeom>
        </p:spPr>
      </p:pic>
      <p:pic>
        <p:nvPicPr>
          <p:cNvPr id="5" name="Imagen 4">
            <a:extLst>
              <a:ext uri="{FF2B5EF4-FFF2-40B4-BE49-F238E27FC236}">
                <a16:creationId xmlns:a16="http://schemas.microsoft.com/office/drawing/2014/main" id="{7B08974A-2640-429E-A53D-EDEF9B87256F}"/>
              </a:ext>
            </a:extLst>
          </p:cNvPr>
          <p:cNvPicPr>
            <a:picLocks noChangeAspect="1"/>
          </p:cNvPicPr>
          <p:nvPr/>
        </p:nvPicPr>
        <p:blipFill>
          <a:blip r:embed="rId5"/>
          <a:stretch>
            <a:fillRect/>
          </a:stretch>
        </p:blipFill>
        <p:spPr>
          <a:xfrm>
            <a:off x="2066490" y="397324"/>
            <a:ext cx="2049459" cy="2340529"/>
          </a:xfrm>
          <a:prstGeom prst="rect">
            <a:avLst/>
          </a:prstGeom>
        </p:spPr>
      </p:pic>
      <p:pic>
        <p:nvPicPr>
          <p:cNvPr id="8" name="Imagen 7">
            <a:extLst>
              <a:ext uri="{FF2B5EF4-FFF2-40B4-BE49-F238E27FC236}">
                <a16:creationId xmlns:a16="http://schemas.microsoft.com/office/drawing/2014/main" id="{B5BCBBDD-F4DB-4326-A5C6-592FAE19D264}"/>
              </a:ext>
            </a:extLst>
          </p:cNvPr>
          <p:cNvPicPr>
            <a:picLocks noChangeAspect="1"/>
          </p:cNvPicPr>
          <p:nvPr/>
        </p:nvPicPr>
        <p:blipFill>
          <a:blip r:embed="rId6"/>
          <a:stretch>
            <a:fillRect/>
          </a:stretch>
        </p:blipFill>
        <p:spPr>
          <a:xfrm>
            <a:off x="6719318" y="3043321"/>
            <a:ext cx="2141115" cy="2153656"/>
          </a:xfrm>
          <a:prstGeom prst="rect">
            <a:avLst/>
          </a:prstGeom>
        </p:spPr>
      </p:pic>
    </p:spTree>
    <p:extLst>
      <p:ext uri="{BB962C8B-B14F-4D97-AF65-F5344CB8AC3E}">
        <p14:creationId xmlns:p14="http://schemas.microsoft.com/office/powerpoint/2010/main" val="17819662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0" y="0"/>
            <a:ext cx="12179809" cy="6858000"/>
          </a:xfrm>
          <a:prstGeom prst="rect">
            <a:avLst/>
          </a:prstGeom>
        </p:spPr>
      </p:pic>
      <p:sp>
        <p:nvSpPr>
          <p:cNvPr id="7" name="CuadroTexto 6">
            <a:extLst>
              <a:ext uri="{FF2B5EF4-FFF2-40B4-BE49-F238E27FC236}">
                <a16:creationId xmlns:a16="http://schemas.microsoft.com/office/drawing/2014/main" id="{B47BD7A0-71A4-440C-B090-9F7BE77E48B5}"/>
              </a:ext>
            </a:extLst>
          </p:cNvPr>
          <p:cNvSpPr txBox="1"/>
          <p:nvPr/>
        </p:nvSpPr>
        <p:spPr>
          <a:xfrm>
            <a:off x="1770078" y="525224"/>
            <a:ext cx="7839511" cy="3974421"/>
          </a:xfrm>
          <a:prstGeom prst="rect">
            <a:avLst/>
          </a:prstGeom>
          <a:noFill/>
        </p:spPr>
        <p:txBody>
          <a:bodyPr wrap="square">
            <a:spAutoFit/>
          </a:bodyPr>
          <a:lstStyle/>
          <a:p>
            <a:pPr lvl="0" algn="ctr">
              <a:lnSpc>
                <a:spcPct val="90000"/>
              </a:lnSpc>
              <a:spcBef>
                <a:spcPts val="1000"/>
              </a:spcBef>
            </a:pPr>
            <a:endParaRPr lang="es-CO" sz="28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endParaRPr>
          </a:p>
          <a:p>
            <a:pPr lvl="0" algn="ctr">
              <a:lnSpc>
                <a:spcPct val="90000"/>
              </a:lnSpc>
              <a:spcBef>
                <a:spcPts val="1000"/>
              </a:spcBef>
            </a:pPr>
            <a:r>
              <a:rPr lang="es-CO" sz="28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rPr>
              <a:t>PLAN DE CAPACITACIONES </a:t>
            </a:r>
          </a:p>
          <a:p>
            <a:pPr lvl="0" algn="just">
              <a:lnSpc>
                <a:spcPct val="90000"/>
              </a:lnSpc>
              <a:spcBef>
                <a:spcPts val="1000"/>
              </a:spcBef>
            </a:pPr>
            <a:endParaRPr lang="es-CO" sz="1400" dirty="0">
              <a:solidFill>
                <a:prstClr val="black"/>
              </a:solidFill>
              <a:latin typeface="Leelawadee UI" panose="020B0502040204020203" pitchFamily="34" charset="-34"/>
              <a:ea typeface="Tahoma" panose="020B0604030504040204" pitchFamily="34" charset="0"/>
              <a:cs typeface="Leelawadee UI" panose="020B0502040204020203" pitchFamily="34" charset="-34"/>
            </a:endParaRPr>
          </a:p>
          <a:p>
            <a:pPr lvl="0" algn="just">
              <a:lnSpc>
                <a:spcPct val="90000"/>
              </a:lnSpc>
              <a:spcBef>
                <a:spcPts val="1000"/>
              </a:spcBef>
            </a:pPr>
            <a:endParaRPr lang="es-CO" dirty="0">
              <a:solidFill>
                <a:prstClr val="black"/>
              </a:solidFill>
              <a:latin typeface="Leelawadee UI" panose="020B0502040204020203" pitchFamily="34" charset="-34"/>
              <a:ea typeface="Tahoma" panose="020B0604030504040204" pitchFamily="34" charset="0"/>
              <a:cs typeface="Leelawadee UI" panose="020B0502040204020203" pitchFamily="34" charset="-34"/>
            </a:endParaRPr>
          </a:p>
          <a:p>
            <a:pPr lvl="0" algn="just">
              <a:lnSpc>
                <a:spcPct val="90000"/>
              </a:lnSpc>
              <a:spcBef>
                <a:spcPts val="1000"/>
              </a:spcBef>
            </a:pPr>
            <a:r>
              <a:rPr lang="es-CO"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Teniendo en cuenta que la capacitación al personal tiene como objetivo aumentar el conocimiento y/o cambiar las actitudes en el desempeño de su trabajo y así mejorar el desarrollo personal y profesional del propio empleado, este ente cameral diseñó un plan de capacitaciones para ejecutar durante la vigencia 2020.</a:t>
            </a:r>
          </a:p>
          <a:p>
            <a:pPr lvl="0" algn="just">
              <a:lnSpc>
                <a:spcPct val="90000"/>
              </a:lnSpc>
              <a:spcBef>
                <a:spcPts val="1000"/>
              </a:spcBef>
            </a:pPr>
            <a:r>
              <a:rPr lang="es-CO" dirty="0">
                <a:solidFill>
                  <a:prstClr val="black"/>
                </a:solidFill>
                <a:latin typeface="Leelawadee UI" panose="020B0502040204020203" pitchFamily="34" charset="-34"/>
                <a:ea typeface="Tahoma" panose="020B0604030504040204" pitchFamily="34" charset="0"/>
                <a:cs typeface="Leelawadee UI" panose="020B0502040204020203" pitchFamily="34" charset="-34"/>
              </a:rPr>
              <a:t>En ejecución al plan de capacitaciones establecido para la vigencia 2020 se han realizado las siguientes actividades:</a:t>
            </a:r>
          </a:p>
          <a:p>
            <a:pPr marL="285750" indent="-285750" algn="just">
              <a:buFont typeface="Wingdings" charset="2"/>
              <a:buChar char="q"/>
            </a:pPr>
            <a:endParaRPr lang="es-ES_tradnl" dirty="0"/>
          </a:p>
        </p:txBody>
      </p:sp>
    </p:spTree>
    <p:extLst>
      <p:ext uri="{BB962C8B-B14F-4D97-AF65-F5344CB8AC3E}">
        <p14:creationId xmlns:p14="http://schemas.microsoft.com/office/powerpoint/2010/main" val="65322911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0" y="0"/>
            <a:ext cx="12179809" cy="6858000"/>
          </a:xfrm>
          <a:prstGeom prst="rect">
            <a:avLst/>
          </a:prstGeom>
        </p:spPr>
      </p:pic>
      <p:sp>
        <p:nvSpPr>
          <p:cNvPr id="7" name="CuadroTexto 6">
            <a:extLst>
              <a:ext uri="{FF2B5EF4-FFF2-40B4-BE49-F238E27FC236}">
                <a16:creationId xmlns:a16="http://schemas.microsoft.com/office/drawing/2014/main" id="{B47BD7A0-71A4-440C-B090-9F7BE77E48B5}"/>
              </a:ext>
            </a:extLst>
          </p:cNvPr>
          <p:cNvSpPr txBox="1"/>
          <p:nvPr/>
        </p:nvSpPr>
        <p:spPr>
          <a:xfrm>
            <a:off x="1770078" y="525224"/>
            <a:ext cx="7839511" cy="1134670"/>
          </a:xfrm>
          <a:prstGeom prst="rect">
            <a:avLst/>
          </a:prstGeom>
          <a:noFill/>
        </p:spPr>
        <p:txBody>
          <a:bodyPr wrap="square">
            <a:spAutoFit/>
          </a:bodyPr>
          <a:lstStyle/>
          <a:p>
            <a:pPr lvl="0" algn="ctr">
              <a:lnSpc>
                <a:spcPct val="90000"/>
              </a:lnSpc>
              <a:spcBef>
                <a:spcPts val="1000"/>
              </a:spcBef>
            </a:pPr>
            <a:endParaRPr lang="es-CO" sz="28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endParaRPr>
          </a:p>
          <a:p>
            <a:pPr lvl="0" algn="just">
              <a:lnSpc>
                <a:spcPct val="90000"/>
              </a:lnSpc>
              <a:spcBef>
                <a:spcPts val="1000"/>
              </a:spcBef>
            </a:pPr>
            <a:endParaRPr lang="es-CO" dirty="0">
              <a:solidFill>
                <a:prstClr val="black"/>
              </a:solidFill>
              <a:latin typeface="Leelawadee UI" panose="020B0502040204020203" pitchFamily="34" charset="-34"/>
              <a:ea typeface="Tahoma" panose="020B0604030504040204" pitchFamily="34" charset="0"/>
              <a:cs typeface="Leelawadee UI" panose="020B0502040204020203" pitchFamily="34" charset="-34"/>
            </a:endParaRPr>
          </a:p>
          <a:p>
            <a:pPr marL="285750" indent="-285750" algn="just">
              <a:buFont typeface="Wingdings" charset="2"/>
              <a:buChar char="q"/>
            </a:pPr>
            <a:endParaRPr lang="es-ES_tradnl" dirty="0"/>
          </a:p>
        </p:txBody>
      </p:sp>
      <p:graphicFrame>
        <p:nvGraphicFramePr>
          <p:cNvPr id="5" name="Tabla 4">
            <a:extLst>
              <a:ext uri="{FF2B5EF4-FFF2-40B4-BE49-F238E27FC236}">
                <a16:creationId xmlns:a16="http://schemas.microsoft.com/office/drawing/2014/main" id="{495EA823-5B15-404B-AC15-3AA778B9D03B}"/>
              </a:ext>
            </a:extLst>
          </p:cNvPr>
          <p:cNvGraphicFramePr>
            <a:graphicFrameLocks noGrp="1"/>
          </p:cNvGraphicFramePr>
          <p:nvPr>
            <p:extLst>
              <p:ext uri="{D42A27DB-BD31-4B8C-83A1-F6EECF244321}">
                <p14:modId xmlns:p14="http://schemas.microsoft.com/office/powerpoint/2010/main" val="4082590452"/>
              </p:ext>
            </p:extLst>
          </p:nvPr>
        </p:nvGraphicFramePr>
        <p:xfrm>
          <a:off x="3952321" y="1152357"/>
          <a:ext cx="3622937" cy="2865969"/>
        </p:xfrm>
        <a:graphic>
          <a:graphicData uri="http://schemas.openxmlformats.org/drawingml/2006/table">
            <a:tbl>
              <a:tblPr/>
              <a:tblGrid>
                <a:gridCol w="844999">
                  <a:extLst>
                    <a:ext uri="{9D8B030D-6E8A-4147-A177-3AD203B41FA5}">
                      <a16:colId xmlns:a16="http://schemas.microsoft.com/office/drawing/2014/main" val="3655734955"/>
                    </a:ext>
                  </a:extLst>
                </a:gridCol>
                <a:gridCol w="2777938">
                  <a:extLst>
                    <a:ext uri="{9D8B030D-6E8A-4147-A177-3AD203B41FA5}">
                      <a16:colId xmlns:a16="http://schemas.microsoft.com/office/drawing/2014/main" val="3502746134"/>
                    </a:ext>
                  </a:extLst>
                </a:gridCol>
              </a:tblGrid>
              <a:tr h="264551">
                <a:tc>
                  <a:txBody>
                    <a:bodyPr/>
                    <a:lstStyle/>
                    <a:p>
                      <a:pPr algn="ctr" fontAlgn="ctr"/>
                      <a:r>
                        <a:rPr lang="es-CO" sz="1100" b="1" i="0" u="none" strike="noStrike" dirty="0">
                          <a:solidFill>
                            <a:srgbClr val="FFFFFF"/>
                          </a:solidFill>
                          <a:effectLst/>
                          <a:latin typeface="Leelawadee UI" panose="020B0502040204020203" pitchFamily="34" charset="-34"/>
                          <a:cs typeface="Leelawadee UI" panose="020B0502040204020203" pitchFamily="34" charset="-34"/>
                        </a:rPr>
                        <a:t>Ítem</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99"/>
                    </a:solidFill>
                  </a:tcPr>
                </a:tc>
                <a:tc>
                  <a:txBody>
                    <a:bodyPr/>
                    <a:lstStyle/>
                    <a:p>
                      <a:pPr algn="ctr" fontAlgn="ctr"/>
                      <a:r>
                        <a:rPr lang="es-CO" sz="1200" b="1" i="0" u="none" strike="noStrike">
                          <a:solidFill>
                            <a:srgbClr val="FFFFFF"/>
                          </a:solidFill>
                          <a:effectLst/>
                          <a:latin typeface="Leelawadee UI" panose="020B0502040204020203" pitchFamily="34" charset="-34"/>
                          <a:cs typeface="Leelawadee UI" panose="020B0502040204020203" pitchFamily="34" charset="-34"/>
                        </a:rPr>
                        <a:t>Actividad</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99"/>
                    </a:solidFill>
                  </a:tcPr>
                </a:tc>
                <a:extLst>
                  <a:ext uri="{0D108BD9-81ED-4DB2-BD59-A6C34878D82A}">
                    <a16:rowId xmlns:a16="http://schemas.microsoft.com/office/drawing/2014/main" val="3090195794"/>
                  </a:ext>
                </a:extLst>
              </a:tr>
              <a:tr h="518079">
                <a:tc>
                  <a:txBody>
                    <a:bodyPr/>
                    <a:lstStyle/>
                    <a:p>
                      <a:pPr algn="ctr" fontAlgn="ctr"/>
                      <a:r>
                        <a:rPr lang="es-CO" sz="1100" b="0" i="0" u="none" strike="noStrike">
                          <a:solidFill>
                            <a:srgbClr val="000000"/>
                          </a:solidFill>
                          <a:effectLst/>
                          <a:latin typeface="Leelawadee UI" panose="020B0502040204020203" pitchFamily="34" charset="-34"/>
                          <a:cs typeface="Leelawadee UI" panose="020B0502040204020203" pitchFamily="34" charset="-34"/>
                        </a:rPr>
                        <a:t>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s-ES" sz="1200" b="0" i="0" u="none" strike="noStrike">
                          <a:solidFill>
                            <a:srgbClr val="000000"/>
                          </a:solidFill>
                          <a:effectLst/>
                          <a:latin typeface="Leelawadee UI" panose="020B0502040204020203" pitchFamily="34" charset="-34"/>
                          <a:cs typeface="Leelawadee UI" panose="020B0502040204020203" pitchFamily="34" charset="-34"/>
                        </a:rPr>
                        <a:t>Capacitación de los Registros públicos delegados por el Gobierno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2046021130"/>
                  </a:ext>
                </a:extLst>
              </a:tr>
              <a:tr h="264551">
                <a:tc>
                  <a:txBody>
                    <a:bodyPr/>
                    <a:lstStyle/>
                    <a:p>
                      <a:pPr algn="ctr" fontAlgn="ctr"/>
                      <a:r>
                        <a:rPr lang="es-CO" sz="1100" b="0" i="0" u="none" strike="noStrike">
                          <a:solidFill>
                            <a:srgbClr val="000000"/>
                          </a:solidFill>
                          <a:effectLst/>
                          <a:latin typeface="Leelawadee UI" panose="020B0502040204020203" pitchFamily="34" charset="-34"/>
                          <a:cs typeface="Leelawadee UI" panose="020B0502040204020203" pitchFamily="34" charset="-34"/>
                        </a:rPr>
                        <a:t>2</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s-CO" sz="1200" b="0" i="0" u="none" strike="noStrike">
                          <a:solidFill>
                            <a:srgbClr val="000000"/>
                          </a:solidFill>
                          <a:effectLst/>
                          <a:latin typeface="Leelawadee UI" panose="020B0502040204020203" pitchFamily="34" charset="-34"/>
                          <a:cs typeface="Leelawadee UI" panose="020B0502040204020203" pitchFamily="34" charset="-34"/>
                        </a:rPr>
                        <a:t>Capacitación de Servicios Publicos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118156866"/>
                  </a:ext>
                </a:extLst>
              </a:tr>
              <a:tr h="518079">
                <a:tc>
                  <a:txBody>
                    <a:bodyPr/>
                    <a:lstStyle/>
                    <a:p>
                      <a:pPr algn="ctr" fontAlgn="ctr"/>
                      <a:r>
                        <a:rPr lang="es-CO" sz="1100" b="0" i="0" u="none" strike="noStrike">
                          <a:solidFill>
                            <a:srgbClr val="000000"/>
                          </a:solidFill>
                          <a:effectLst/>
                          <a:latin typeface="Leelawadee UI" panose="020B0502040204020203" pitchFamily="34" charset="-34"/>
                          <a:cs typeface="Leelawadee UI" panose="020B0502040204020203" pitchFamily="34" charset="-34"/>
                        </a:rPr>
                        <a:t>3</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s-ES" sz="1200" b="0" i="0" u="none" strike="noStrike">
                          <a:solidFill>
                            <a:srgbClr val="000000"/>
                          </a:solidFill>
                          <a:effectLst/>
                          <a:latin typeface="Leelawadee UI" panose="020B0502040204020203" pitchFamily="34" charset="-34"/>
                          <a:cs typeface="Leelawadee UI" panose="020B0502040204020203" pitchFamily="34" charset="-34"/>
                        </a:rPr>
                        <a:t>Capacitación de aplicación de protocolos de bioseguridad</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238897922"/>
                  </a:ext>
                </a:extLst>
              </a:tr>
              <a:tr h="264551">
                <a:tc>
                  <a:txBody>
                    <a:bodyPr/>
                    <a:lstStyle/>
                    <a:p>
                      <a:pPr algn="ctr" fontAlgn="ctr"/>
                      <a:r>
                        <a:rPr lang="es-CO" sz="1100" b="0" i="0" u="none" strike="noStrike">
                          <a:solidFill>
                            <a:srgbClr val="000000"/>
                          </a:solidFill>
                          <a:effectLst/>
                          <a:latin typeface="Leelawadee UI" panose="020B0502040204020203" pitchFamily="34" charset="-34"/>
                          <a:cs typeface="Leelawadee UI" panose="020B0502040204020203" pitchFamily="34" charset="-34"/>
                        </a:rPr>
                        <a:t>4</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s-CO" sz="1200" b="0" i="0" u="none" strike="noStrike">
                          <a:solidFill>
                            <a:srgbClr val="000000"/>
                          </a:solidFill>
                          <a:effectLst/>
                          <a:latin typeface="Leelawadee UI" panose="020B0502040204020203" pitchFamily="34" charset="-34"/>
                          <a:cs typeface="Leelawadee UI" panose="020B0502040204020203" pitchFamily="34" charset="-34"/>
                        </a:rPr>
                        <a:t>Capacitación NIIF</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2624593350"/>
                  </a:ext>
                </a:extLst>
              </a:tr>
              <a:tr h="518079">
                <a:tc>
                  <a:txBody>
                    <a:bodyPr/>
                    <a:lstStyle/>
                    <a:p>
                      <a:pPr algn="ctr" fontAlgn="ctr"/>
                      <a:r>
                        <a:rPr lang="es-CO" sz="1100" b="0" i="0" u="none" strike="noStrike">
                          <a:solidFill>
                            <a:srgbClr val="000000"/>
                          </a:solidFill>
                          <a:effectLst/>
                          <a:latin typeface="Leelawadee UI" panose="020B0502040204020203" pitchFamily="34" charset="-34"/>
                          <a:cs typeface="Leelawadee UI" panose="020B0502040204020203" pitchFamily="34" charset="-34"/>
                        </a:rPr>
                        <a:t>5</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s-CO" sz="1200" b="0" i="0" u="none" strike="noStrike">
                          <a:solidFill>
                            <a:srgbClr val="000000"/>
                          </a:solidFill>
                          <a:effectLst/>
                          <a:latin typeface="Leelawadee UI" panose="020B0502040204020203" pitchFamily="34" charset="-34"/>
                          <a:cs typeface="Leelawadee UI" panose="020B0502040204020203" pitchFamily="34" charset="-34"/>
                        </a:rPr>
                        <a:t>Capacitacion taxonomia aplicable XBRL</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2894508352"/>
                  </a:ext>
                </a:extLst>
              </a:tr>
              <a:tr h="518079">
                <a:tc>
                  <a:txBody>
                    <a:bodyPr/>
                    <a:lstStyle/>
                    <a:p>
                      <a:pPr algn="ctr" fontAlgn="ctr"/>
                      <a:r>
                        <a:rPr lang="es-CO" sz="1100" b="0" i="0" u="none" strike="noStrike">
                          <a:solidFill>
                            <a:srgbClr val="000000"/>
                          </a:solidFill>
                          <a:effectLst/>
                          <a:latin typeface="Leelawadee UI" panose="020B0502040204020203" pitchFamily="34" charset="-34"/>
                          <a:cs typeface="Leelawadee UI" panose="020B0502040204020203" pitchFamily="34" charset="-34"/>
                        </a:rPr>
                        <a:t>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s-ES" sz="1200" b="0" i="0" u="none" strike="noStrike" dirty="0">
                          <a:solidFill>
                            <a:srgbClr val="000000"/>
                          </a:solidFill>
                          <a:effectLst/>
                          <a:latin typeface="Leelawadee UI" panose="020B0502040204020203" pitchFamily="34" charset="-34"/>
                          <a:cs typeface="Leelawadee UI" panose="020B0502040204020203" pitchFamily="34" charset="-34"/>
                        </a:rPr>
                        <a:t>Capacitación Sistema de Gestión de Calidad</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2364673010"/>
                  </a:ext>
                </a:extLst>
              </a:tr>
            </a:tbl>
          </a:graphicData>
        </a:graphic>
      </p:graphicFrame>
    </p:spTree>
    <p:extLst>
      <p:ext uri="{BB962C8B-B14F-4D97-AF65-F5344CB8AC3E}">
        <p14:creationId xmlns:p14="http://schemas.microsoft.com/office/powerpoint/2010/main" val="222565091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0" y="0"/>
            <a:ext cx="12179809" cy="6858000"/>
          </a:xfrm>
          <a:prstGeom prst="rect">
            <a:avLst/>
          </a:prstGeom>
        </p:spPr>
      </p:pic>
      <p:sp>
        <p:nvSpPr>
          <p:cNvPr id="7" name="CuadroTexto 6">
            <a:extLst>
              <a:ext uri="{FF2B5EF4-FFF2-40B4-BE49-F238E27FC236}">
                <a16:creationId xmlns:a16="http://schemas.microsoft.com/office/drawing/2014/main" id="{B47BD7A0-71A4-440C-B090-9F7BE77E48B5}"/>
              </a:ext>
            </a:extLst>
          </p:cNvPr>
          <p:cNvSpPr txBox="1"/>
          <p:nvPr/>
        </p:nvSpPr>
        <p:spPr>
          <a:xfrm>
            <a:off x="1770078" y="525224"/>
            <a:ext cx="7839511" cy="1456809"/>
          </a:xfrm>
          <a:prstGeom prst="rect">
            <a:avLst/>
          </a:prstGeom>
          <a:noFill/>
        </p:spPr>
        <p:txBody>
          <a:bodyPr wrap="square">
            <a:spAutoFit/>
          </a:bodyPr>
          <a:lstStyle/>
          <a:p>
            <a:pPr lvl="0" algn="ctr">
              <a:lnSpc>
                <a:spcPct val="90000"/>
              </a:lnSpc>
              <a:spcBef>
                <a:spcPts val="1000"/>
              </a:spcBef>
            </a:pPr>
            <a:endParaRPr lang="es-CO" sz="28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endParaRPr>
          </a:p>
          <a:p>
            <a:pPr lvl="0" algn="just">
              <a:lnSpc>
                <a:spcPct val="90000"/>
              </a:lnSpc>
              <a:spcBef>
                <a:spcPts val="1000"/>
              </a:spcBef>
            </a:pPr>
            <a:endParaRPr lang="es-CO" sz="1400" dirty="0">
              <a:solidFill>
                <a:prstClr val="black"/>
              </a:solidFill>
              <a:latin typeface="Leelawadee UI" panose="020B0502040204020203" pitchFamily="34" charset="-34"/>
              <a:ea typeface="Tahoma" panose="020B0604030504040204" pitchFamily="34" charset="0"/>
              <a:cs typeface="Leelawadee UI" panose="020B0502040204020203" pitchFamily="34" charset="-34"/>
            </a:endParaRPr>
          </a:p>
          <a:p>
            <a:pPr lvl="0" algn="just">
              <a:lnSpc>
                <a:spcPct val="90000"/>
              </a:lnSpc>
              <a:spcBef>
                <a:spcPts val="1000"/>
              </a:spcBef>
            </a:pPr>
            <a:endParaRPr lang="es-CO" dirty="0">
              <a:solidFill>
                <a:prstClr val="black"/>
              </a:solidFill>
              <a:latin typeface="Leelawadee UI" panose="020B0502040204020203" pitchFamily="34" charset="-34"/>
              <a:ea typeface="Tahoma" panose="020B0604030504040204" pitchFamily="34" charset="0"/>
              <a:cs typeface="Leelawadee UI" panose="020B0502040204020203" pitchFamily="34" charset="-34"/>
            </a:endParaRPr>
          </a:p>
          <a:p>
            <a:pPr marL="285750" indent="-285750" algn="just">
              <a:buFont typeface="Wingdings" charset="2"/>
              <a:buChar char="q"/>
            </a:pPr>
            <a:endParaRPr lang="es-ES_tradnl" dirty="0"/>
          </a:p>
        </p:txBody>
      </p:sp>
      <p:pic>
        <p:nvPicPr>
          <p:cNvPr id="3" name="Imagen 2">
            <a:extLst>
              <a:ext uri="{FF2B5EF4-FFF2-40B4-BE49-F238E27FC236}">
                <a16:creationId xmlns:a16="http://schemas.microsoft.com/office/drawing/2014/main" id="{51D7135F-36DB-49A2-8B3F-E1383A11C3DD}"/>
              </a:ext>
            </a:extLst>
          </p:cNvPr>
          <p:cNvPicPr>
            <a:picLocks noChangeAspect="1"/>
          </p:cNvPicPr>
          <p:nvPr/>
        </p:nvPicPr>
        <p:blipFill>
          <a:blip r:embed="rId3"/>
          <a:stretch>
            <a:fillRect/>
          </a:stretch>
        </p:blipFill>
        <p:spPr>
          <a:xfrm>
            <a:off x="2366020" y="745414"/>
            <a:ext cx="3032103" cy="2183364"/>
          </a:xfrm>
          <a:prstGeom prst="rect">
            <a:avLst/>
          </a:prstGeom>
        </p:spPr>
      </p:pic>
      <p:pic>
        <p:nvPicPr>
          <p:cNvPr id="4" name="Imagen 3">
            <a:extLst>
              <a:ext uri="{FF2B5EF4-FFF2-40B4-BE49-F238E27FC236}">
                <a16:creationId xmlns:a16="http://schemas.microsoft.com/office/drawing/2014/main" id="{561F73F6-C37E-4370-ADB7-5D0CCD7F13BA}"/>
              </a:ext>
            </a:extLst>
          </p:cNvPr>
          <p:cNvPicPr>
            <a:picLocks noChangeAspect="1"/>
          </p:cNvPicPr>
          <p:nvPr/>
        </p:nvPicPr>
        <p:blipFill>
          <a:blip r:embed="rId4"/>
          <a:stretch>
            <a:fillRect/>
          </a:stretch>
        </p:blipFill>
        <p:spPr>
          <a:xfrm>
            <a:off x="6793879" y="745414"/>
            <a:ext cx="2926356" cy="2183364"/>
          </a:xfrm>
          <a:prstGeom prst="rect">
            <a:avLst/>
          </a:prstGeom>
        </p:spPr>
      </p:pic>
      <p:pic>
        <p:nvPicPr>
          <p:cNvPr id="5" name="Imagen 4">
            <a:extLst>
              <a:ext uri="{FF2B5EF4-FFF2-40B4-BE49-F238E27FC236}">
                <a16:creationId xmlns:a16="http://schemas.microsoft.com/office/drawing/2014/main" id="{52E61247-A37D-4224-827F-7126DC52C1B0}"/>
              </a:ext>
            </a:extLst>
          </p:cNvPr>
          <p:cNvPicPr>
            <a:picLocks noChangeAspect="1"/>
          </p:cNvPicPr>
          <p:nvPr/>
        </p:nvPicPr>
        <p:blipFill>
          <a:blip r:embed="rId5"/>
          <a:stretch>
            <a:fillRect/>
          </a:stretch>
        </p:blipFill>
        <p:spPr>
          <a:xfrm>
            <a:off x="4513537" y="3263317"/>
            <a:ext cx="3032103" cy="2038525"/>
          </a:xfrm>
          <a:prstGeom prst="rect">
            <a:avLst/>
          </a:prstGeom>
        </p:spPr>
      </p:pic>
    </p:spTree>
    <p:extLst>
      <p:ext uri="{BB962C8B-B14F-4D97-AF65-F5344CB8AC3E}">
        <p14:creationId xmlns:p14="http://schemas.microsoft.com/office/powerpoint/2010/main" val="36307002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81DAB230-30D0-4F78-A29B-E2F3FC588567}"/>
              </a:ext>
            </a:extLst>
          </p:cNvPr>
          <p:cNvPicPr>
            <a:picLocks noChangeAspect="1"/>
          </p:cNvPicPr>
          <p:nvPr/>
        </p:nvPicPr>
        <p:blipFill>
          <a:blip r:embed="rId2"/>
          <a:stretch>
            <a:fillRect/>
          </a:stretch>
        </p:blipFill>
        <p:spPr>
          <a:xfrm>
            <a:off x="0" y="0"/>
            <a:ext cx="12179809" cy="6858000"/>
          </a:xfrm>
          <a:prstGeom prst="rect">
            <a:avLst/>
          </a:prstGeom>
        </p:spPr>
      </p:pic>
      <p:sp>
        <p:nvSpPr>
          <p:cNvPr id="4" name="CuadroTexto 3">
            <a:extLst>
              <a:ext uri="{FF2B5EF4-FFF2-40B4-BE49-F238E27FC236}">
                <a16:creationId xmlns:a16="http://schemas.microsoft.com/office/drawing/2014/main" id="{A6671F1A-8FAA-4406-ACCD-5911D67C1F44}"/>
              </a:ext>
            </a:extLst>
          </p:cNvPr>
          <p:cNvSpPr txBox="1"/>
          <p:nvPr/>
        </p:nvSpPr>
        <p:spPr>
          <a:xfrm>
            <a:off x="831259" y="520522"/>
            <a:ext cx="3673629" cy="584775"/>
          </a:xfrm>
          <a:prstGeom prst="rect">
            <a:avLst/>
          </a:prstGeom>
          <a:noFill/>
        </p:spPr>
        <p:txBody>
          <a:bodyPr wrap="square">
            <a:spAutoFit/>
          </a:bodyPr>
          <a:lstStyle/>
          <a:p>
            <a:pPr algn="ctr" fontAlgn="base">
              <a:spcBef>
                <a:spcPct val="0"/>
              </a:spcBef>
              <a:spcAft>
                <a:spcPct val="0"/>
              </a:spcAft>
              <a:defRPr/>
            </a:pPr>
            <a:endParaRPr lang="es-ES" sz="32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itchFamily="34" charset="0"/>
              <a:cs typeface="Leelawadee UI" panose="020B0502040204020203" pitchFamily="34" charset="-34"/>
            </a:endParaRPr>
          </a:p>
        </p:txBody>
      </p:sp>
      <p:sp>
        <p:nvSpPr>
          <p:cNvPr id="6" name="CuadroTexto 5">
            <a:extLst>
              <a:ext uri="{FF2B5EF4-FFF2-40B4-BE49-F238E27FC236}">
                <a16:creationId xmlns:a16="http://schemas.microsoft.com/office/drawing/2014/main" id="{C872169B-61EF-4781-8B4A-65E0C45FDB10}"/>
              </a:ext>
            </a:extLst>
          </p:cNvPr>
          <p:cNvSpPr txBox="1"/>
          <p:nvPr/>
        </p:nvSpPr>
        <p:spPr>
          <a:xfrm>
            <a:off x="1329653" y="1169751"/>
            <a:ext cx="3071769" cy="369332"/>
          </a:xfrm>
          <a:prstGeom prst="rect">
            <a:avLst/>
          </a:prstGeom>
          <a:noFill/>
        </p:spPr>
        <p:txBody>
          <a:bodyPr wrap="square">
            <a:spAutoFit/>
          </a:bodyPr>
          <a:lstStyle/>
          <a:p>
            <a:pPr algn="just"/>
            <a:endParaRPr lang="es-CO" sz="1800" dirty="0">
              <a:latin typeface="Leelawadee UI" panose="020B0502040204020203" pitchFamily="34" charset="-34"/>
              <a:ea typeface="Tahoma" panose="020B0604030504040204" pitchFamily="34" charset="0"/>
              <a:cs typeface="Leelawadee UI" panose="020B0502040204020203" pitchFamily="34" charset="-34"/>
            </a:endParaRPr>
          </a:p>
        </p:txBody>
      </p:sp>
      <p:sp>
        <p:nvSpPr>
          <p:cNvPr id="8" name="CuadroTexto 7">
            <a:extLst>
              <a:ext uri="{FF2B5EF4-FFF2-40B4-BE49-F238E27FC236}">
                <a16:creationId xmlns:a16="http://schemas.microsoft.com/office/drawing/2014/main" id="{52E0F22B-D5B0-4A3B-9270-3FDD9C3155F0}"/>
              </a:ext>
            </a:extLst>
          </p:cNvPr>
          <p:cNvSpPr txBox="1"/>
          <p:nvPr/>
        </p:nvSpPr>
        <p:spPr>
          <a:xfrm>
            <a:off x="2474752" y="1208312"/>
            <a:ext cx="6174298" cy="584775"/>
          </a:xfrm>
          <a:prstGeom prst="rect">
            <a:avLst/>
          </a:prstGeom>
          <a:noFill/>
        </p:spPr>
        <p:txBody>
          <a:bodyPr wrap="square">
            <a:spAutoFit/>
          </a:bodyPr>
          <a:lstStyle/>
          <a:p>
            <a:pPr algn="ctr" fontAlgn="base">
              <a:spcBef>
                <a:spcPct val="0"/>
              </a:spcBef>
              <a:spcAft>
                <a:spcPct val="0"/>
              </a:spcAft>
              <a:defRPr/>
            </a:pPr>
            <a:endParaRPr lang="es-ES" sz="32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itchFamily="34" charset="0"/>
              <a:cs typeface="Leelawadee UI" panose="020B0502040204020203" pitchFamily="34" charset="-34"/>
            </a:endParaRPr>
          </a:p>
        </p:txBody>
      </p:sp>
      <p:sp>
        <p:nvSpPr>
          <p:cNvPr id="10" name="CuadroTexto 9">
            <a:extLst>
              <a:ext uri="{FF2B5EF4-FFF2-40B4-BE49-F238E27FC236}">
                <a16:creationId xmlns:a16="http://schemas.microsoft.com/office/drawing/2014/main" id="{B852530E-EFD0-47CE-81DD-95FB689A9CF4}"/>
              </a:ext>
            </a:extLst>
          </p:cNvPr>
          <p:cNvSpPr txBox="1"/>
          <p:nvPr/>
        </p:nvSpPr>
        <p:spPr>
          <a:xfrm>
            <a:off x="1828800" y="2226873"/>
            <a:ext cx="7789373" cy="646331"/>
          </a:xfrm>
          <a:prstGeom prst="rect">
            <a:avLst/>
          </a:prstGeom>
          <a:noFill/>
        </p:spPr>
        <p:txBody>
          <a:bodyPr wrap="square">
            <a:spAutoFit/>
          </a:bodyPr>
          <a:lstStyle/>
          <a:p>
            <a:pPr marL="285750" indent="-285750" algn="just" fontAlgn="base">
              <a:spcBef>
                <a:spcPct val="0"/>
              </a:spcBef>
              <a:spcAft>
                <a:spcPct val="0"/>
              </a:spcAft>
              <a:buFont typeface="Wingdings" panose="05000000000000000000" pitchFamily="2" charset="2"/>
              <a:buChar char="ü"/>
              <a:defRPr/>
            </a:pPr>
            <a:endParaRPr lang="es-CO" sz="1800" dirty="0">
              <a:solidFill>
                <a:prstClr val="black"/>
              </a:solidFill>
              <a:latin typeface="Leelawadee UI" panose="020B0502040204020203" pitchFamily="34" charset="-34"/>
              <a:ea typeface="Tahoma" panose="020B0604030504040204" pitchFamily="34" charset="0"/>
              <a:cs typeface="Leelawadee UI" panose="020B0502040204020203" pitchFamily="34" charset="-34"/>
            </a:endParaRPr>
          </a:p>
          <a:p>
            <a:pPr marL="285750" indent="-285750" algn="just" fontAlgn="base">
              <a:spcBef>
                <a:spcPct val="0"/>
              </a:spcBef>
              <a:spcAft>
                <a:spcPct val="0"/>
              </a:spcAft>
              <a:buFont typeface="Wingdings" panose="05000000000000000000" pitchFamily="2" charset="2"/>
              <a:buChar char="ü"/>
              <a:defRPr/>
            </a:pPr>
            <a:endParaRPr lang="es-CO" sz="1800" dirty="0">
              <a:solidFill>
                <a:prstClr val="black"/>
              </a:solidFill>
              <a:latin typeface="Leelawadee UI" panose="020B0502040204020203" pitchFamily="34" charset="-34"/>
              <a:ea typeface="Tahoma" panose="020B0604030504040204" pitchFamily="34" charset="0"/>
              <a:cs typeface="Leelawadee UI" panose="020B0502040204020203" pitchFamily="34" charset="-34"/>
            </a:endParaRPr>
          </a:p>
        </p:txBody>
      </p:sp>
      <p:pic>
        <p:nvPicPr>
          <p:cNvPr id="3" name="Imagen 2">
            <a:extLst>
              <a:ext uri="{FF2B5EF4-FFF2-40B4-BE49-F238E27FC236}">
                <a16:creationId xmlns:a16="http://schemas.microsoft.com/office/drawing/2014/main" id="{2BD8E278-55C7-4651-91AC-10074E8AC68D}"/>
              </a:ext>
            </a:extLst>
          </p:cNvPr>
          <p:cNvPicPr>
            <a:picLocks noChangeAspect="1"/>
          </p:cNvPicPr>
          <p:nvPr/>
        </p:nvPicPr>
        <p:blipFill>
          <a:blip r:embed="rId3"/>
          <a:stretch>
            <a:fillRect/>
          </a:stretch>
        </p:blipFill>
        <p:spPr>
          <a:xfrm>
            <a:off x="2562838" y="1577644"/>
            <a:ext cx="5951988" cy="3548030"/>
          </a:xfrm>
          <a:prstGeom prst="rect">
            <a:avLst/>
          </a:prstGeom>
        </p:spPr>
      </p:pic>
      <p:sp>
        <p:nvSpPr>
          <p:cNvPr id="9" name="CuadroTexto 8">
            <a:extLst>
              <a:ext uri="{FF2B5EF4-FFF2-40B4-BE49-F238E27FC236}">
                <a16:creationId xmlns:a16="http://schemas.microsoft.com/office/drawing/2014/main" id="{E5944A82-6410-43C6-9520-9F609D8595E1}"/>
              </a:ext>
            </a:extLst>
          </p:cNvPr>
          <p:cNvSpPr txBox="1"/>
          <p:nvPr/>
        </p:nvSpPr>
        <p:spPr>
          <a:xfrm>
            <a:off x="2562838" y="648974"/>
            <a:ext cx="6174298" cy="584775"/>
          </a:xfrm>
          <a:prstGeom prst="rect">
            <a:avLst/>
          </a:prstGeom>
          <a:noFill/>
        </p:spPr>
        <p:txBody>
          <a:bodyPr wrap="square">
            <a:spAutoFit/>
          </a:bodyPr>
          <a:lstStyle/>
          <a:p>
            <a:pPr algn="ctr" fontAlgn="base">
              <a:spcBef>
                <a:spcPct val="0"/>
              </a:spcBef>
              <a:spcAft>
                <a:spcPct val="0"/>
              </a:spcAft>
              <a:defRPr/>
            </a:pPr>
            <a:r>
              <a:rPr lang="es-ES" sz="32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itchFamily="34" charset="0"/>
                <a:cs typeface="Leelawadee UI" panose="020B0502040204020203" pitchFamily="34" charset="-34"/>
              </a:rPr>
              <a:t>MAPA DE PROCESOS</a:t>
            </a:r>
          </a:p>
        </p:txBody>
      </p:sp>
    </p:spTree>
    <p:extLst>
      <p:ext uri="{BB962C8B-B14F-4D97-AF65-F5344CB8AC3E}">
        <p14:creationId xmlns:p14="http://schemas.microsoft.com/office/powerpoint/2010/main" val="41555516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0" y="0"/>
            <a:ext cx="12179809" cy="6858000"/>
          </a:xfrm>
          <a:prstGeom prst="rect">
            <a:avLst/>
          </a:prstGeom>
        </p:spPr>
      </p:pic>
      <p:sp>
        <p:nvSpPr>
          <p:cNvPr id="7" name="CuadroTexto 6">
            <a:extLst>
              <a:ext uri="{FF2B5EF4-FFF2-40B4-BE49-F238E27FC236}">
                <a16:creationId xmlns:a16="http://schemas.microsoft.com/office/drawing/2014/main" id="{B47BD7A0-71A4-440C-B090-9F7BE77E48B5}"/>
              </a:ext>
            </a:extLst>
          </p:cNvPr>
          <p:cNvSpPr txBox="1"/>
          <p:nvPr/>
        </p:nvSpPr>
        <p:spPr>
          <a:xfrm>
            <a:off x="1770078" y="525224"/>
            <a:ext cx="7839511" cy="3880037"/>
          </a:xfrm>
          <a:prstGeom prst="rect">
            <a:avLst/>
          </a:prstGeom>
          <a:noFill/>
        </p:spPr>
        <p:txBody>
          <a:bodyPr wrap="square">
            <a:spAutoFit/>
          </a:bodyPr>
          <a:lstStyle/>
          <a:p>
            <a:pPr lvl="0" algn="ctr">
              <a:lnSpc>
                <a:spcPct val="90000"/>
              </a:lnSpc>
              <a:spcBef>
                <a:spcPts val="1000"/>
              </a:spcBef>
            </a:pPr>
            <a:endParaRPr lang="es-CO" sz="28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endParaRPr>
          </a:p>
          <a:p>
            <a:pPr lvl="0" algn="ctr"/>
            <a:r>
              <a:rPr lang="es-CO" sz="28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rPr>
              <a:t>Sistema de Gestión de Seguridad y Salud en el Trabajo</a:t>
            </a:r>
            <a:endParaRPr lang="es-CO" sz="2800" dirty="0">
              <a:solidFill>
                <a:srgbClr val="003399"/>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endParaRPr>
          </a:p>
          <a:p>
            <a:pPr lvl="0" algn="just">
              <a:lnSpc>
                <a:spcPct val="90000"/>
              </a:lnSpc>
              <a:spcBef>
                <a:spcPts val="1000"/>
              </a:spcBef>
            </a:pPr>
            <a:endParaRPr lang="es-CO" sz="1400" dirty="0">
              <a:solidFill>
                <a:prstClr val="black"/>
              </a:solidFill>
              <a:latin typeface="Leelawadee UI" panose="020B0502040204020203" pitchFamily="34" charset="-34"/>
              <a:ea typeface="Tahoma" panose="020B0604030504040204" pitchFamily="34" charset="0"/>
              <a:cs typeface="Leelawadee UI" panose="020B0502040204020203" pitchFamily="34" charset="-34"/>
            </a:endParaRPr>
          </a:p>
          <a:p>
            <a:pPr algn="just"/>
            <a:r>
              <a:rPr lang="es-CO" sz="1800" dirty="0">
                <a:latin typeface="Leelawadee UI" panose="020B0502040204020203" pitchFamily="34" charset="-34"/>
                <a:ea typeface="Tahoma" panose="020B0604030504040204" pitchFamily="34" charset="0"/>
                <a:cs typeface="Leelawadee UI" panose="020B0502040204020203" pitchFamily="34" charset="-34"/>
              </a:rPr>
              <a:t>La seguridad y salud laboral tiene como objeto la aplicación de las medidas necesarias para evitar, o al menos minimizar, los riesgos en el trabajo y promocionar la salud entre los trabajadores.</a:t>
            </a:r>
          </a:p>
          <a:p>
            <a:pPr algn="just"/>
            <a:endParaRPr lang="es-CO" sz="1800" dirty="0">
              <a:latin typeface="Leelawadee UI" panose="020B0502040204020203" pitchFamily="34" charset="-34"/>
              <a:ea typeface="Tahoma" panose="020B0604030504040204" pitchFamily="34" charset="0"/>
              <a:cs typeface="Leelawadee UI" panose="020B0502040204020203" pitchFamily="34" charset="-34"/>
            </a:endParaRPr>
          </a:p>
          <a:p>
            <a:pPr algn="just"/>
            <a:r>
              <a:rPr lang="es-CO" sz="1800" dirty="0">
                <a:latin typeface="Leelawadee UI" panose="020B0502040204020203" pitchFamily="34" charset="-34"/>
                <a:ea typeface="Tahoma" panose="020B0604030504040204" pitchFamily="34" charset="0"/>
                <a:cs typeface="Leelawadee UI" panose="020B0502040204020203" pitchFamily="34" charset="-34"/>
              </a:rPr>
              <a:t>Dentro de las actividades dispuestas en el Plan de Seguridad y Salud en el Trabajo en lo que corresponde al año 2020 se han ejecutado las siguientes actividades: </a:t>
            </a:r>
          </a:p>
          <a:p>
            <a:pPr marL="285750" indent="-285750" algn="just">
              <a:buFont typeface="Wingdings" charset="2"/>
              <a:buChar char="q"/>
            </a:pPr>
            <a:endParaRPr lang="es-ES_tradnl" dirty="0"/>
          </a:p>
        </p:txBody>
      </p:sp>
    </p:spTree>
    <p:extLst>
      <p:ext uri="{BB962C8B-B14F-4D97-AF65-F5344CB8AC3E}">
        <p14:creationId xmlns:p14="http://schemas.microsoft.com/office/powerpoint/2010/main" val="399630876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0" y="0"/>
            <a:ext cx="12179809" cy="6858000"/>
          </a:xfrm>
          <a:prstGeom prst="rect">
            <a:avLst/>
          </a:prstGeom>
        </p:spPr>
      </p:pic>
      <p:sp>
        <p:nvSpPr>
          <p:cNvPr id="7" name="CuadroTexto 6">
            <a:extLst>
              <a:ext uri="{FF2B5EF4-FFF2-40B4-BE49-F238E27FC236}">
                <a16:creationId xmlns:a16="http://schemas.microsoft.com/office/drawing/2014/main" id="{B47BD7A0-71A4-440C-B090-9F7BE77E48B5}"/>
              </a:ext>
            </a:extLst>
          </p:cNvPr>
          <p:cNvSpPr txBox="1"/>
          <p:nvPr/>
        </p:nvSpPr>
        <p:spPr>
          <a:xfrm>
            <a:off x="1798070" y="285223"/>
            <a:ext cx="7839511" cy="1941044"/>
          </a:xfrm>
          <a:prstGeom prst="rect">
            <a:avLst/>
          </a:prstGeom>
          <a:noFill/>
        </p:spPr>
        <p:txBody>
          <a:bodyPr wrap="square">
            <a:spAutoFit/>
          </a:bodyPr>
          <a:lstStyle/>
          <a:p>
            <a:pPr lvl="0" algn="ctr">
              <a:lnSpc>
                <a:spcPct val="90000"/>
              </a:lnSpc>
              <a:spcBef>
                <a:spcPts val="1000"/>
              </a:spcBef>
            </a:pPr>
            <a:endParaRPr lang="es-CO" sz="28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endParaRPr>
          </a:p>
          <a:p>
            <a:pPr lvl="0" algn="ctr"/>
            <a:r>
              <a:rPr lang="es-CO" sz="28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rPr>
              <a:t>Sistema de Gestión de Seguridad y Salud en el Trabajo</a:t>
            </a:r>
            <a:endParaRPr lang="es-CO" sz="2800" dirty="0">
              <a:solidFill>
                <a:srgbClr val="003399"/>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endParaRPr>
          </a:p>
          <a:p>
            <a:pPr lvl="0" algn="just">
              <a:lnSpc>
                <a:spcPct val="90000"/>
              </a:lnSpc>
              <a:spcBef>
                <a:spcPts val="1000"/>
              </a:spcBef>
            </a:pPr>
            <a:endParaRPr lang="es-CO" sz="1400" dirty="0">
              <a:solidFill>
                <a:prstClr val="black"/>
              </a:solidFill>
              <a:latin typeface="Leelawadee UI" panose="020B0502040204020203" pitchFamily="34" charset="-34"/>
              <a:ea typeface="Tahoma" panose="020B0604030504040204" pitchFamily="34" charset="0"/>
              <a:cs typeface="Leelawadee UI" panose="020B0502040204020203" pitchFamily="34" charset="-34"/>
            </a:endParaRPr>
          </a:p>
          <a:p>
            <a:pPr algn="just"/>
            <a:endParaRPr lang="es-ES_tradnl" dirty="0"/>
          </a:p>
        </p:txBody>
      </p:sp>
      <p:pic>
        <p:nvPicPr>
          <p:cNvPr id="4" name="Imagen 3">
            <a:extLst>
              <a:ext uri="{FF2B5EF4-FFF2-40B4-BE49-F238E27FC236}">
                <a16:creationId xmlns:a16="http://schemas.microsoft.com/office/drawing/2014/main" id="{E5BC61AF-E520-48FC-A2F3-4E26473EFE33}"/>
              </a:ext>
            </a:extLst>
          </p:cNvPr>
          <p:cNvPicPr>
            <a:picLocks noChangeAspect="1"/>
          </p:cNvPicPr>
          <p:nvPr/>
        </p:nvPicPr>
        <p:blipFill>
          <a:blip r:embed="rId3"/>
          <a:stretch>
            <a:fillRect/>
          </a:stretch>
        </p:blipFill>
        <p:spPr>
          <a:xfrm>
            <a:off x="3794379" y="2138099"/>
            <a:ext cx="4591050" cy="2867025"/>
          </a:xfrm>
          <a:prstGeom prst="rect">
            <a:avLst/>
          </a:prstGeom>
        </p:spPr>
      </p:pic>
    </p:spTree>
    <p:extLst>
      <p:ext uri="{BB962C8B-B14F-4D97-AF65-F5344CB8AC3E}">
        <p14:creationId xmlns:p14="http://schemas.microsoft.com/office/powerpoint/2010/main" val="256802716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0" y="-240251"/>
            <a:ext cx="12192000" cy="6858000"/>
          </a:xfrm>
          <a:prstGeom prst="rect">
            <a:avLst/>
          </a:prstGeom>
        </p:spPr>
      </p:pic>
      <p:sp>
        <p:nvSpPr>
          <p:cNvPr id="7" name="CuadroTexto 6">
            <a:extLst>
              <a:ext uri="{FF2B5EF4-FFF2-40B4-BE49-F238E27FC236}">
                <a16:creationId xmlns:a16="http://schemas.microsoft.com/office/drawing/2014/main" id="{B47BD7A0-71A4-440C-B090-9F7BE77E48B5}"/>
              </a:ext>
            </a:extLst>
          </p:cNvPr>
          <p:cNvSpPr txBox="1"/>
          <p:nvPr/>
        </p:nvSpPr>
        <p:spPr>
          <a:xfrm>
            <a:off x="1856424" y="-44307"/>
            <a:ext cx="7839511" cy="1618905"/>
          </a:xfrm>
          <a:prstGeom prst="rect">
            <a:avLst/>
          </a:prstGeom>
          <a:noFill/>
        </p:spPr>
        <p:txBody>
          <a:bodyPr wrap="square">
            <a:spAutoFit/>
          </a:bodyPr>
          <a:lstStyle/>
          <a:p>
            <a:pPr lvl="0" algn="ctr">
              <a:lnSpc>
                <a:spcPct val="90000"/>
              </a:lnSpc>
              <a:spcBef>
                <a:spcPts val="1000"/>
              </a:spcBef>
            </a:pPr>
            <a:endParaRPr lang="es-CO" sz="28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endParaRPr>
          </a:p>
          <a:p>
            <a:pPr lvl="0" algn="ctr"/>
            <a:endParaRPr lang="es-CO" sz="28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endParaRPr>
          </a:p>
          <a:p>
            <a:pPr lvl="0" algn="ctr"/>
            <a:r>
              <a:rPr lang="es-CO" sz="28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rPr>
              <a:t> </a:t>
            </a:r>
            <a:endParaRPr lang="es-CO" sz="1400" dirty="0">
              <a:solidFill>
                <a:prstClr val="black"/>
              </a:solidFill>
              <a:latin typeface="Leelawadee UI" panose="020B0502040204020203" pitchFamily="34" charset="-34"/>
              <a:ea typeface="Tahoma" panose="020B0604030504040204" pitchFamily="34" charset="0"/>
              <a:cs typeface="Leelawadee UI" panose="020B0502040204020203" pitchFamily="34" charset="-34"/>
            </a:endParaRPr>
          </a:p>
          <a:p>
            <a:pPr algn="just"/>
            <a:endParaRPr lang="es-ES_tradnl" dirty="0"/>
          </a:p>
        </p:txBody>
      </p:sp>
      <p:pic>
        <p:nvPicPr>
          <p:cNvPr id="3" name="Imagen 2">
            <a:extLst>
              <a:ext uri="{FF2B5EF4-FFF2-40B4-BE49-F238E27FC236}">
                <a16:creationId xmlns:a16="http://schemas.microsoft.com/office/drawing/2014/main" id="{79802FE9-7959-4A72-BDB9-E711D50E7DDD}"/>
              </a:ext>
            </a:extLst>
          </p:cNvPr>
          <p:cNvPicPr>
            <a:picLocks noChangeAspect="1"/>
          </p:cNvPicPr>
          <p:nvPr/>
        </p:nvPicPr>
        <p:blipFill>
          <a:blip r:embed="rId3"/>
          <a:stretch>
            <a:fillRect/>
          </a:stretch>
        </p:blipFill>
        <p:spPr>
          <a:xfrm>
            <a:off x="6801983" y="3429000"/>
            <a:ext cx="2564245" cy="1669409"/>
          </a:xfrm>
          <a:prstGeom prst="rect">
            <a:avLst/>
          </a:prstGeom>
        </p:spPr>
      </p:pic>
      <p:pic>
        <p:nvPicPr>
          <p:cNvPr id="4" name="Imagen 3">
            <a:extLst>
              <a:ext uri="{FF2B5EF4-FFF2-40B4-BE49-F238E27FC236}">
                <a16:creationId xmlns:a16="http://schemas.microsoft.com/office/drawing/2014/main" id="{F3C4D958-49F9-4C45-8A0C-BE7F0D510E96}"/>
              </a:ext>
            </a:extLst>
          </p:cNvPr>
          <p:cNvPicPr>
            <a:picLocks noChangeAspect="1"/>
          </p:cNvPicPr>
          <p:nvPr/>
        </p:nvPicPr>
        <p:blipFill>
          <a:blip r:embed="rId4"/>
          <a:stretch>
            <a:fillRect/>
          </a:stretch>
        </p:blipFill>
        <p:spPr>
          <a:xfrm>
            <a:off x="4894956" y="511681"/>
            <a:ext cx="2554151" cy="2031640"/>
          </a:xfrm>
          <a:prstGeom prst="rect">
            <a:avLst/>
          </a:prstGeom>
        </p:spPr>
      </p:pic>
      <p:pic>
        <p:nvPicPr>
          <p:cNvPr id="5" name="Imagen 4">
            <a:extLst>
              <a:ext uri="{FF2B5EF4-FFF2-40B4-BE49-F238E27FC236}">
                <a16:creationId xmlns:a16="http://schemas.microsoft.com/office/drawing/2014/main" id="{31696025-3BFF-4BBF-BA4E-D109A0C44EA6}"/>
              </a:ext>
            </a:extLst>
          </p:cNvPr>
          <p:cNvPicPr>
            <a:picLocks noChangeAspect="1"/>
          </p:cNvPicPr>
          <p:nvPr/>
        </p:nvPicPr>
        <p:blipFill>
          <a:blip r:embed="rId5"/>
          <a:stretch>
            <a:fillRect/>
          </a:stretch>
        </p:blipFill>
        <p:spPr>
          <a:xfrm>
            <a:off x="8367851" y="328517"/>
            <a:ext cx="2248677" cy="2492161"/>
          </a:xfrm>
          <a:prstGeom prst="rect">
            <a:avLst/>
          </a:prstGeom>
        </p:spPr>
      </p:pic>
      <p:pic>
        <p:nvPicPr>
          <p:cNvPr id="6" name="Imagen 5">
            <a:extLst>
              <a:ext uri="{FF2B5EF4-FFF2-40B4-BE49-F238E27FC236}">
                <a16:creationId xmlns:a16="http://schemas.microsoft.com/office/drawing/2014/main" id="{40FF2252-CEE4-4E8F-8AC8-C2ECE2618828}"/>
              </a:ext>
            </a:extLst>
          </p:cNvPr>
          <p:cNvPicPr>
            <a:picLocks noChangeAspect="1"/>
          </p:cNvPicPr>
          <p:nvPr/>
        </p:nvPicPr>
        <p:blipFill>
          <a:blip r:embed="rId6"/>
          <a:stretch>
            <a:fillRect/>
          </a:stretch>
        </p:blipFill>
        <p:spPr>
          <a:xfrm>
            <a:off x="3278850" y="3428999"/>
            <a:ext cx="2292897" cy="1669409"/>
          </a:xfrm>
          <a:prstGeom prst="rect">
            <a:avLst/>
          </a:prstGeom>
        </p:spPr>
      </p:pic>
      <p:pic>
        <p:nvPicPr>
          <p:cNvPr id="9" name="Imagen 8">
            <a:extLst>
              <a:ext uri="{FF2B5EF4-FFF2-40B4-BE49-F238E27FC236}">
                <a16:creationId xmlns:a16="http://schemas.microsoft.com/office/drawing/2014/main" id="{5D7E3238-211D-4673-BFAF-43E49476E94B}"/>
              </a:ext>
            </a:extLst>
          </p:cNvPr>
          <p:cNvPicPr>
            <a:picLocks noChangeAspect="1"/>
          </p:cNvPicPr>
          <p:nvPr/>
        </p:nvPicPr>
        <p:blipFill>
          <a:blip r:embed="rId7"/>
          <a:stretch>
            <a:fillRect/>
          </a:stretch>
        </p:blipFill>
        <p:spPr>
          <a:xfrm>
            <a:off x="1683315" y="328517"/>
            <a:ext cx="2292897" cy="2397968"/>
          </a:xfrm>
          <a:prstGeom prst="rect">
            <a:avLst/>
          </a:prstGeom>
        </p:spPr>
      </p:pic>
    </p:spTree>
    <p:extLst>
      <p:ext uri="{BB962C8B-B14F-4D97-AF65-F5344CB8AC3E}">
        <p14:creationId xmlns:p14="http://schemas.microsoft.com/office/powerpoint/2010/main" val="11291247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6095" y="0"/>
            <a:ext cx="12179809" cy="6858000"/>
          </a:xfrm>
          <a:prstGeom prst="rect">
            <a:avLst/>
          </a:prstGeom>
        </p:spPr>
      </p:pic>
      <p:sp>
        <p:nvSpPr>
          <p:cNvPr id="7" name="CuadroTexto 6">
            <a:extLst>
              <a:ext uri="{FF2B5EF4-FFF2-40B4-BE49-F238E27FC236}">
                <a16:creationId xmlns:a16="http://schemas.microsoft.com/office/drawing/2014/main" id="{B47BD7A0-71A4-440C-B090-9F7BE77E48B5}"/>
              </a:ext>
            </a:extLst>
          </p:cNvPr>
          <p:cNvSpPr txBox="1"/>
          <p:nvPr/>
        </p:nvSpPr>
        <p:spPr>
          <a:xfrm>
            <a:off x="1761689" y="273555"/>
            <a:ext cx="8841995" cy="2263184"/>
          </a:xfrm>
          <a:prstGeom prst="rect">
            <a:avLst/>
          </a:prstGeom>
          <a:noFill/>
        </p:spPr>
        <p:txBody>
          <a:bodyPr wrap="square">
            <a:spAutoFit/>
          </a:bodyPr>
          <a:lstStyle/>
          <a:p>
            <a:pPr lvl="0" algn="ctr"/>
            <a:r>
              <a:rPr lang="es-CO" sz="2800" b="1" dirty="0">
                <a:solidFill>
                  <a:srgbClr val="003399"/>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ENCUESTA DE SATISFACCIÓN DEL CLIENTE INTERNO:</a:t>
            </a:r>
          </a:p>
          <a:p>
            <a:pPr algn="just">
              <a:lnSpc>
                <a:spcPct val="90000"/>
              </a:lnSpc>
              <a:spcBef>
                <a:spcPts val="1000"/>
              </a:spcBef>
            </a:pPr>
            <a:r>
              <a:rPr lang="es-CO" sz="1400" dirty="0">
                <a:latin typeface="Leelawadee UI" panose="020B0502040204020203" pitchFamily="34" charset="-34"/>
                <a:cs typeface="Leelawadee UI" panose="020B0502040204020203" pitchFamily="34" charset="-34"/>
              </a:rPr>
              <a:t>Luego de tabular, revisar y analizar las respuestas de los funcionarios en la aplicación de la encuesta de satisfacción del cliente interno podemos observar que existe un grado de satisfacción de un 81%, lo cual nos llevara a crear nuevas estrategias para lograr un 100% de satisfacción. </a:t>
            </a:r>
          </a:p>
          <a:p>
            <a:pPr lvl="0" algn="just">
              <a:lnSpc>
                <a:spcPct val="90000"/>
              </a:lnSpc>
              <a:spcBef>
                <a:spcPts val="1000"/>
              </a:spcBef>
            </a:pPr>
            <a:endParaRPr lang="es-CO" sz="1400" dirty="0">
              <a:solidFill>
                <a:prstClr val="black"/>
              </a:solidFill>
              <a:latin typeface="Leelawadee UI" panose="020B0502040204020203" pitchFamily="34" charset="-34"/>
              <a:ea typeface="Tahoma" panose="020B0604030504040204" pitchFamily="34" charset="0"/>
              <a:cs typeface="Leelawadee UI" panose="020B0502040204020203" pitchFamily="34" charset="-34"/>
            </a:endParaRPr>
          </a:p>
          <a:p>
            <a:pPr algn="just"/>
            <a:endParaRPr lang="es-ES_tradnl" dirty="0"/>
          </a:p>
        </p:txBody>
      </p:sp>
      <p:graphicFrame>
        <p:nvGraphicFramePr>
          <p:cNvPr id="4" name="Gráfico 3">
            <a:extLst>
              <a:ext uri="{FF2B5EF4-FFF2-40B4-BE49-F238E27FC236}">
                <a16:creationId xmlns:a16="http://schemas.microsoft.com/office/drawing/2014/main" id="{057F2DD8-0A6B-4187-9DBE-71D8C9FFB7D5}"/>
              </a:ext>
            </a:extLst>
          </p:cNvPr>
          <p:cNvGraphicFramePr>
            <a:graphicFrameLocks/>
          </p:cNvGraphicFramePr>
          <p:nvPr>
            <p:extLst>
              <p:ext uri="{D42A27DB-BD31-4B8C-83A1-F6EECF244321}">
                <p14:modId xmlns:p14="http://schemas.microsoft.com/office/powerpoint/2010/main" val="1577691797"/>
              </p:ext>
            </p:extLst>
          </p:nvPr>
        </p:nvGraphicFramePr>
        <p:xfrm>
          <a:off x="6031684" y="2300680"/>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Tabla 2">
            <a:extLst>
              <a:ext uri="{FF2B5EF4-FFF2-40B4-BE49-F238E27FC236}">
                <a16:creationId xmlns:a16="http://schemas.microsoft.com/office/drawing/2014/main" id="{EEDE92CC-67C3-42FC-85BD-729881126A89}"/>
              </a:ext>
            </a:extLst>
          </p:cNvPr>
          <p:cNvGraphicFramePr>
            <a:graphicFrameLocks noGrp="1"/>
          </p:cNvGraphicFramePr>
          <p:nvPr>
            <p:extLst>
              <p:ext uri="{D42A27DB-BD31-4B8C-83A1-F6EECF244321}">
                <p14:modId xmlns:p14="http://schemas.microsoft.com/office/powerpoint/2010/main" val="2990999240"/>
              </p:ext>
            </p:extLst>
          </p:nvPr>
        </p:nvGraphicFramePr>
        <p:xfrm>
          <a:off x="1867967" y="2788391"/>
          <a:ext cx="2184400" cy="1466850"/>
        </p:xfrm>
        <a:graphic>
          <a:graphicData uri="http://schemas.openxmlformats.org/drawingml/2006/table">
            <a:tbl>
              <a:tblPr/>
              <a:tblGrid>
                <a:gridCol w="1181100">
                  <a:extLst>
                    <a:ext uri="{9D8B030D-6E8A-4147-A177-3AD203B41FA5}">
                      <a16:colId xmlns:a16="http://schemas.microsoft.com/office/drawing/2014/main" val="2979435817"/>
                    </a:ext>
                  </a:extLst>
                </a:gridCol>
                <a:gridCol w="1003300">
                  <a:extLst>
                    <a:ext uri="{9D8B030D-6E8A-4147-A177-3AD203B41FA5}">
                      <a16:colId xmlns:a16="http://schemas.microsoft.com/office/drawing/2014/main" val="2785630203"/>
                    </a:ext>
                  </a:extLst>
                </a:gridCol>
              </a:tblGrid>
              <a:tr h="419100">
                <a:tc>
                  <a:txBody>
                    <a:bodyPr/>
                    <a:lstStyle/>
                    <a:p>
                      <a:pPr algn="ctr" fontAlgn="ctr"/>
                      <a:r>
                        <a:rPr lang="es-CO" sz="1100" b="1" i="0" u="none" strike="noStrike">
                          <a:solidFill>
                            <a:srgbClr val="FFFFFF"/>
                          </a:solidFill>
                          <a:effectLst/>
                          <a:latin typeface="Leelawadee UI" panose="020B0502040204020203" pitchFamily="34" charset="-34"/>
                          <a:cs typeface="Leelawadee UI" panose="020B0502040204020203" pitchFamily="34" charset="-34"/>
                        </a:rPr>
                        <a:t>Patrón de respuesta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3399"/>
                    </a:solidFill>
                  </a:tcPr>
                </a:tc>
                <a:tc>
                  <a:txBody>
                    <a:bodyPr/>
                    <a:lstStyle/>
                    <a:p>
                      <a:pPr algn="ctr" fontAlgn="ctr"/>
                      <a:r>
                        <a:rPr lang="es-CO" sz="1100" b="1" i="0" u="none" strike="noStrike">
                          <a:solidFill>
                            <a:srgbClr val="FFFFFF"/>
                          </a:solidFill>
                          <a:effectLst/>
                          <a:latin typeface="Leelawadee UI" panose="020B0502040204020203" pitchFamily="34" charset="-34"/>
                          <a:cs typeface="Leelawadee UI" panose="020B0502040204020203" pitchFamily="34" charset="-34"/>
                        </a:rPr>
                        <a:t>Número de funcionarios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3399"/>
                    </a:solidFill>
                  </a:tcPr>
                </a:tc>
                <a:extLst>
                  <a:ext uri="{0D108BD9-81ED-4DB2-BD59-A6C34878D82A}">
                    <a16:rowId xmlns:a16="http://schemas.microsoft.com/office/drawing/2014/main" val="4031925613"/>
                  </a:ext>
                </a:extLst>
              </a:tr>
              <a:tr h="209550">
                <a:tc>
                  <a:txBody>
                    <a:bodyPr/>
                    <a:lstStyle/>
                    <a:p>
                      <a:pPr algn="ctr" fontAlgn="b"/>
                      <a:r>
                        <a:rPr lang="es-CO" sz="1100" b="0" i="0" u="none" strike="noStrike">
                          <a:solidFill>
                            <a:srgbClr val="000000"/>
                          </a:solidFill>
                          <a:effectLst/>
                          <a:latin typeface="Leelawadee UI" panose="020B0502040204020203" pitchFamily="34" charset="-34"/>
                          <a:cs typeface="Leelawadee UI" panose="020B0502040204020203" pitchFamily="34" charset="-34"/>
                        </a:rPr>
                        <a:t>SI</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s-CO" sz="1100" b="0" i="0" u="none" strike="noStrike">
                          <a:solidFill>
                            <a:srgbClr val="000000"/>
                          </a:solidFill>
                          <a:effectLst/>
                          <a:latin typeface="Leelawadee UI" panose="020B0502040204020203" pitchFamily="34" charset="-34"/>
                          <a:cs typeface="Leelawadee UI" panose="020B0502040204020203" pitchFamily="34" charset="-34"/>
                        </a:rPr>
                        <a:t>122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734840141"/>
                  </a:ext>
                </a:extLst>
              </a:tr>
              <a:tr h="209550">
                <a:tc>
                  <a:txBody>
                    <a:bodyPr/>
                    <a:lstStyle/>
                    <a:p>
                      <a:pPr algn="ctr" fontAlgn="b"/>
                      <a:r>
                        <a:rPr lang="es-CO" sz="1100" b="0" i="0" u="none" strike="noStrike">
                          <a:solidFill>
                            <a:srgbClr val="000000"/>
                          </a:solidFill>
                          <a:effectLst/>
                          <a:latin typeface="Leelawadee UI" panose="020B0502040204020203" pitchFamily="34" charset="-34"/>
                          <a:cs typeface="Leelawadee UI" panose="020B0502040204020203" pitchFamily="34" charset="-34"/>
                        </a:rPr>
                        <a:t>Muchas veces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s-CO" sz="1100" b="0" i="0" u="none" strike="noStrike">
                          <a:solidFill>
                            <a:srgbClr val="000000"/>
                          </a:solidFill>
                          <a:effectLst/>
                          <a:latin typeface="Leelawadee UI" panose="020B0502040204020203" pitchFamily="34" charset="-34"/>
                          <a:cs typeface="Leelawadee UI" panose="020B0502040204020203" pitchFamily="34" charset="-34"/>
                        </a:rPr>
                        <a:t>42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2128115665"/>
                  </a:ext>
                </a:extLst>
              </a:tr>
              <a:tr h="209550">
                <a:tc>
                  <a:txBody>
                    <a:bodyPr/>
                    <a:lstStyle/>
                    <a:p>
                      <a:pPr algn="ctr" fontAlgn="b"/>
                      <a:r>
                        <a:rPr lang="es-CO" sz="1100" b="0" i="0" u="none" strike="noStrike">
                          <a:solidFill>
                            <a:srgbClr val="000000"/>
                          </a:solidFill>
                          <a:effectLst/>
                          <a:latin typeface="Leelawadee UI" panose="020B0502040204020203" pitchFamily="34" charset="-34"/>
                          <a:cs typeface="Leelawadee UI" panose="020B0502040204020203" pitchFamily="34" charset="-34"/>
                        </a:rPr>
                        <a:t>pocas veces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s-CO" sz="1100" b="0" i="0" u="none" strike="noStrike">
                          <a:solidFill>
                            <a:srgbClr val="000000"/>
                          </a:solidFill>
                          <a:effectLst/>
                          <a:latin typeface="Leelawadee UI" panose="020B0502040204020203" pitchFamily="34" charset="-34"/>
                          <a:cs typeface="Leelawadee UI" panose="020B0502040204020203" pitchFamily="34" charset="-34"/>
                        </a:rPr>
                        <a:t>19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2993924661"/>
                  </a:ext>
                </a:extLst>
              </a:tr>
              <a:tr h="209550">
                <a:tc>
                  <a:txBody>
                    <a:bodyPr/>
                    <a:lstStyle/>
                    <a:p>
                      <a:pPr algn="ctr" fontAlgn="b"/>
                      <a:r>
                        <a:rPr lang="es-CO" sz="1100" b="0" i="0" u="none" strike="noStrike">
                          <a:solidFill>
                            <a:srgbClr val="000000"/>
                          </a:solidFill>
                          <a:effectLst/>
                          <a:latin typeface="Leelawadee UI" panose="020B0502040204020203" pitchFamily="34" charset="-34"/>
                          <a:cs typeface="Leelawadee UI" panose="020B0502040204020203" pitchFamily="34" charset="-34"/>
                        </a:rPr>
                        <a:t>No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s-CO" sz="1100" b="0" i="0" u="none" strike="noStrike">
                          <a:solidFill>
                            <a:srgbClr val="000000"/>
                          </a:solidFill>
                          <a:effectLst/>
                          <a:latin typeface="Leelawadee UI" panose="020B0502040204020203" pitchFamily="34" charset="-34"/>
                          <a:cs typeface="Leelawadee UI" panose="020B0502040204020203" pitchFamily="34" charset="-34"/>
                        </a:rPr>
                        <a:t>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09105320"/>
                  </a:ext>
                </a:extLst>
              </a:tr>
              <a:tr h="209550">
                <a:tc>
                  <a:txBody>
                    <a:bodyPr/>
                    <a:lstStyle/>
                    <a:p>
                      <a:pPr algn="ctr" fontAlgn="b"/>
                      <a:r>
                        <a:rPr lang="es-CO" sz="1100" b="1" i="0" u="none" strike="noStrike">
                          <a:solidFill>
                            <a:srgbClr val="000000"/>
                          </a:solidFill>
                          <a:effectLst/>
                          <a:latin typeface="Leelawadee UI" panose="020B0502040204020203" pitchFamily="34" charset="-34"/>
                          <a:cs typeface="Leelawadee UI" panose="020B0502040204020203" pitchFamily="34" charset="-34"/>
                        </a:rPr>
                        <a:t>Total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b"/>
                      <a:r>
                        <a:rPr lang="es-CO" sz="1100" b="1" i="0" u="none" strike="noStrike" dirty="0">
                          <a:solidFill>
                            <a:srgbClr val="000000"/>
                          </a:solidFill>
                          <a:effectLst/>
                          <a:latin typeface="Leelawadee UI" panose="020B0502040204020203" pitchFamily="34" charset="-34"/>
                          <a:cs typeface="Leelawadee UI" panose="020B0502040204020203" pitchFamily="34" charset="-34"/>
                        </a:rPr>
                        <a:t>198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253205845"/>
                  </a:ext>
                </a:extLst>
              </a:tr>
            </a:tbl>
          </a:graphicData>
        </a:graphic>
      </p:graphicFrame>
    </p:spTree>
    <p:extLst>
      <p:ext uri="{BB962C8B-B14F-4D97-AF65-F5344CB8AC3E}">
        <p14:creationId xmlns:p14="http://schemas.microsoft.com/office/powerpoint/2010/main" val="42232254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12191" y="0"/>
            <a:ext cx="12179809" cy="6858000"/>
          </a:xfrm>
          <a:prstGeom prst="rect">
            <a:avLst/>
          </a:prstGeom>
        </p:spPr>
      </p:pic>
      <p:sp>
        <p:nvSpPr>
          <p:cNvPr id="7" name="CuadroTexto 6">
            <a:extLst>
              <a:ext uri="{FF2B5EF4-FFF2-40B4-BE49-F238E27FC236}">
                <a16:creationId xmlns:a16="http://schemas.microsoft.com/office/drawing/2014/main" id="{B47BD7A0-71A4-440C-B090-9F7BE77E48B5}"/>
              </a:ext>
            </a:extLst>
          </p:cNvPr>
          <p:cNvSpPr txBox="1"/>
          <p:nvPr/>
        </p:nvSpPr>
        <p:spPr>
          <a:xfrm>
            <a:off x="1233182" y="0"/>
            <a:ext cx="8892330" cy="2341154"/>
          </a:xfrm>
          <a:prstGeom prst="rect">
            <a:avLst/>
          </a:prstGeom>
          <a:noFill/>
        </p:spPr>
        <p:txBody>
          <a:bodyPr wrap="square">
            <a:spAutoFit/>
          </a:bodyPr>
          <a:lstStyle/>
          <a:p>
            <a:pPr lvl="0" algn="ctr">
              <a:lnSpc>
                <a:spcPct val="90000"/>
              </a:lnSpc>
              <a:spcBef>
                <a:spcPts val="1000"/>
              </a:spcBef>
            </a:pPr>
            <a:endParaRPr lang="es-CO" sz="28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endParaRPr>
          </a:p>
          <a:p>
            <a:pPr lvl="0" algn="ctr"/>
            <a:r>
              <a:rPr lang="es-CO" sz="28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rPr>
              <a:t>PLAN DE MANTENIMIENTOS</a:t>
            </a:r>
          </a:p>
          <a:p>
            <a:pPr lvl="0" algn="just">
              <a:lnSpc>
                <a:spcPct val="90000"/>
              </a:lnSpc>
              <a:spcBef>
                <a:spcPts val="1000"/>
              </a:spcBef>
            </a:pPr>
            <a:endParaRPr lang="es-CO" sz="1400" dirty="0">
              <a:solidFill>
                <a:prstClr val="black"/>
              </a:solidFill>
              <a:latin typeface="Leelawadee UI" panose="020B0502040204020203" pitchFamily="34" charset="-34"/>
              <a:ea typeface="Tahoma" panose="020B0604030504040204" pitchFamily="34" charset="0"/>
              <a:cs typeface="Leelawadee UI" panose="020B0502040204020203" pitchFamily="34" charset="-34"/>
            </a:endParaRPr>
          </a:p>
          <a:p>
            <a:pPr algn="just"/>
            <a:r>
              <a:rPr lang="es-CO" sz="1800" dirty="0">
                <a:latin typeface="Leelawadee UI" panose="020B0502040204020203" pitchFamily="34" charset="-34"/>
                <a:ea typeface="Tahoma" panose="020B0604030504040204" pitchFamily="34" charset="0"/>
                <a:cs typeface="Leelawadee UI" panose="020B0502040204020203" pitchFamily="34" charset="-34"/>
              </a:rPr>
              <a:t>El plan de mantenimiento tiene como objetivo mantener en buen estado las instalaciones de la entidad, realizando diferentes actividades para la conservación de estas. </a:t>
            </a:r>
          </a:p>
          <a:p>
            <a:pPr algn="just"/>
            <a:endParaRPr lang="es-ES_tradnl" dirty="0"/>
          </a:p>
        </p:txBody>
      </p:sp>
      <p:pic>
        <p:nvPicPr>
          <p:cNvPr id="3" name="Imagen 2">
            <a:extLst>
              <a:ext uri="{FF2B5EF4-FFF2-40B4-BE49-F238E27FC236}">
                <a16:creationId xmlns:a16="http://schemas.microsoft.com/office/drawing/2014/main" id="{86A96E4D-0083-4726-A625-27C641057885}"/>
              </a:ext>
            </a:extLst>
          </p:cNvPr>
          <p:cNvPicPr>
            <a:picLocks noChangeAspect="1"/>
          </p:cNvPicPr>
          <p:nvPr/>
        </p:nvPicPr>
        <p:blipFill>
          <a:blip r:embed="rId3"/>
          <a:stretch>
            <a:fillRect/>
          </a:stretch>
        </p:blipFill>
        <p:spPr>
          <a:xfrm>
            <a:off x="2886074" y="2508308"/>
            <a:ext cx="4798241" cy="1770077"/>
          </a:xfrm>
          <a:prstGeom prst="rect">
            <a:avLst/>
          </a:prstGeom>
        </p:spPr>
      </p:pic>
    </p:spTree>
    <p:extLst>
      <p:ext uri="{BB962C8B-B14F-4D97-AF65-F5344CB8AC3E}">
        <p14:creationId xmlns:p14="http://schemas.microsoft.com/office/powerpoint/2010/main" val="371551266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12191" y="0"/>
            <a:ext cx="12179809" cy="6858000"/>
          </a:xfrm>
          <a:prstGeom prst="rect">
            <a:avLst/>
          </a:prstGeom>
        </p:spPr>
      </p:pic>
      <p:sp>
        <p:nvSpPr>
          <p:cNvPr id="7" name="CuadroTexto 6">
            <a:extLst>
              <a:ext uri="{FF2B5EF4-FFF2-40B4-BE49-F238E27FC236}">
                <a16:creationId xmlns:a16="http://schemas.microsoft.com/office/drawing/2014/main" id="{B47BD7A0-71A4-440C-B090-9F7BE77E48B5}"/>
              </a:ext>
            </a:extLst>
          </p:cNvPr>
          <p:cNvSpPr txBox="1"/>
          <p:nvPr/>
        </p:nvSpPr>
        <p:spPr>
          <a:xfrm>
            <a:off x="2176244" y="476270"/>
            <a:ext cx="7839511" cy="1177758"/>
          </a:xfrm>
          <a:prstGeom prst="rect">
            <a:avLst/>
          </a:prstGeom>
          <a:noFill/>
        </p:spPr>
        <p:txBody>
          <a:bodyPr wrap="square">
            <a:spAutoFit/>
          </a:bodyPr>
          <a:lstStyle/>
          <a:p>
            <a:pPr lvl="0" algn="ctr"/>
            <a:r>
              <a:rPr lang="es-CO" sz="28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rPr>
              <a:t>PLAN DE MANTENIMIENTOS</a:t>
            </a:r>
          </a:p>
          <a:p>
            <a:pPr lvl="0" algn="just">
              <a:lnSpc>
                <a:spcPct val="90000"/>
              </a:lnSpc>
              <a:spcBef>
                <a:spcPts val="1000"/>
              </a:spcBef>
            </a:pPr>
            <a:endParaRPr lang="es-CO" sz="1800" dirty="0">
              <a:latin typeface="Leelawadee UI" panose="020B0502040204020203" pitchFamily="34" charset="-34"/>
              <a:ea typeface="Tahoma" panose="020B0604030504040204" pitchFamily="34" charset="0"/>
              <a:cs typeface="Leelawadee UI" panose="020B0502040204020203" pitchFamily="34" charset="-34"/>
            </a:endParaRPr>
          </a:p>
          <a:p>
            <a:pPr algn="just"/>
            <a:endParaRPr lang="es-ES_tradnl" dirty="0"/>
          </a:p>
        </p:txBody>
      </p:sp>
      <p:pic>
        <p:nvPicPr>
          <p:cNvPr id="3" name="Imagen 2">
            <a:extLst>
              <a:ext uri="{FF2B5EF4-FFF2-40B4-BE49-F238E27FC236}">
                <a16:creationId xmlns:a16="http://schemas.microsoft.com/office/drawing/2014/main" id="{C237B434-4824-4B80-8194-03899CBED3C6}"/>
              </a:ext>
            </a:extLst>
          </p:cNvPr>
          <p:cNvPicPr>
            <a:picLocks noChangeAspect="1"/>
          </p:cNvPicPr>
          <p:nvPr/>
        </p:nvPicPr>
        <p:blipFill>
          <a:blip r:embed="rId3"/>
          <a:stretch>
            <a:fillRect/>
          </a:stretch>
        </p:blipFill>
        <p:spPr>
          <a:xfrm>
            <a:off x="6289295" y="1813419"/>
            <a:ext cx="1861443" cy="2597404"/>
          </a:xfrm>
          <a:prstGeom prst="rect">
            <a:avLst/>
          </a:prstGeom>
        </p:spPr>
      </p:pic>
      <p:pic>
        <p:nvPicPr>
          <p:cNvPr id="4" name="Imagen 3">
            <a:extLst>
              <a:ext uri="{FF2B5EF4-FFF2-40B4-BE49-F238E27FC236}">
                <a16:creationId xmlns:a16="http://schemas.microsoft.com/office/drawing/2014/main" id="{EEFF458C-530C-4655-B85D-3711C05D177A}"/>
              </a:ext>
            </a:extLst>
          </p:cNvPr>
          <p:cNvPicPr>
            <a:picLocks noChangeAspect="1"/>
          </p:cNvPicPr>
          <p:nvPr/>
        </p:nvPicPr>
        <p:blipFill>
          <a:blip r:embed="rId4"/>
          <a:stretch>
            <a:fillRect/>
          </a:stretch>
        </p:blipFill>
        <p:spPr>
          <a:xfrm>
            <a:off x="4109476" y="1813419"/>
            <a:ext cx="1861443" cy="2601985"/>
          </a:xfrm>
          <a:prstGeom prst="rect">
            <a:avLst/>
          </a:prstGeom>
        </p:spPr>
      </p:pic>
      <p:pic>
        <p:nvPicPr>
          <p:cNvPr id="5" name="Imagen 4">
            <a:extLst>
              <a:ext uri="{FF2B5EF4-FFF2-40B4-BE49-F238E27FC236}">
                <a16:creationId xmlns:a16="http://schemas.microsoft.com/office/drawing/2014/main" id="{84730491-F398-4715-873D-7BCE5F2D1EB0}"/>
              </a:ext>
            </a:extLst>
          </p:cNvPr>
          <p:cNvPicPr>
            <a:picLocks noChangeAspect="1"/>
          </p:cNvPicPr>
          <p:nvPr/>
        </p:nvPicPr>
        <p:blipFill>
          <a:blip r:embed="rId5"/>
          <a:stretch>
            <a:fillRect/>
          </a:stretch>
        </p:blipFill>
        <p:spPr>
          <a:xfrm>
            <a:off x="606680" y="2110221"/>
            <a:ext cx="2908307" cy="1765494"/>
          </a:xfrm>
          <a:prstGeom prst="rect">
            <a:avLst/>
          </a:prstGeom>
        </p:spPr>
      </p:pic>
      <p:pic>
        <p:nvPicPr>
          <p:cNvPr id="6" name="Imagen 5">
            <a:extLst>
              <a:ext uri="{FF2B5EF4-FFF2-40B4-BE49-F238E27FC236}">
                <a16:creationId xmlns:a16="http://schemas.microsoft.com/office/drawing/2014/main" id="{4F839278-94D0-476C-841B-51D2E701C049}"/>
              </a:ext>
            </a:extLst>
          </p:cNvPr>
          <p:cNvPicPr>
            <a:picLocks noChangeAspect="1"/>
          </p:cNvPicPr>
          <p:nvPr/>
        </p:nvPicPr>
        <p:blipFill>
          <a:blip r:embed="rId6"/>
          <a:stretch>
            <a:fillRect/>
          </a:stretch>
        </p:blipFill>
        <p:spPr>
          <a:xfrm>
            <a:off x="8696706" y="2110221"/>
            <a:ext cx="2949325" cy="1765494"/>
          </a:xfrm>
          <a:prstGeom prst="rect">
            <a:avLst/>
          </a:prstGeom>
        </p:spPr>
      </p:pic>
    </p:spTree>
    <p:extLst>
      <p:ext uri="{BB962C8B-B14F-4D97-AF65-F5344CB8AC3E}">
        <p14:creationId xmlns:p14="http://schemas.microsoft.com/office/powerpoint/2010/main" val="375860274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6095" y="0"/>
            <a:ext cx="12179809" cy="6858000"/>
          </a:xfrm>
          <a:prstGeom prst="rect">
            <a:avLst/>
          </a:prstGeom>
        </p:spPr>
      </p:pic>
      <p:sp>
        <p:nvSpPr>
          <p:cNvPr id="7" name="CuadroTexto 6">
            <a:extLst>
              <a:ext uri="{FF2B5EF4-FFF2-40B4-BE49-F238E27FC236}">
                <a16:creationId xmlns:a16="http://schemas.microsoft.com/office/drawing/2014/main" id="{B47BD7A0-71A4-440C-B090-9F7BE77E48B5}"/>
              </a:ext>
            </a:extLst>
          </p:cNvPr>
          <p:cNvSpPr txBox="1"/>
          <p:nvPr/>
        </p:nvSpPr>
        <p:spPr>
          <a:xfrm>
            <a:off x="2046915" y="63830"/>
            <a:ext cx="7839511" cy="1565557"/>
          </a:xfrm>
          <a:prstGeom prst="rect">
            <a:avLst/>
          </a:prstGeom>
          <a:noFill/>
        </p:spPr>
        <p:txBody>
          <a:bodyPr wrap="square">
            <a:spAutoFit/>
          </a:bodyPr>
          <a:lstStyle/>
          <a:p>
            <a:pPr lvl="0" algn="ctr">
              <a:lnSpc>
                <a:spcPct val="90000"/>
              </a:lnSpc>
              <a:spcBef>
                <a:spcPts val="1000"/>
              </a:spcBef>
            </a:pPr>
            <a:endParaRPr lang="es-CO" sz="28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endParaRPr>
          </a:p>
          <a:p>
            <a:pPr lvl="0" algn="ctr"/>
            <a:r>
              <a:rPr lang="es-ES" sz="28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rPr>
              <a:t>PLAN DE SISTEMAS</a:t>
            </a:r>
          </a:p>
          <a:p>
            <a:pPr lvl="0" algn="just">
              <a:lnSpc>
                <a:spcPct val="90000"/>
              </a:lnSpc>
              <a:spcBef>
                <a:spcPts val="1000"/>
              </a:spcBef>
            </a:pPr>
            <a:endParaRPr lang="es-CO" sz="1800" dirty="0">
              <a:latin typeface="Leelawadee UI" panose="020B0502040204020203" pitchFamily="34" charset="-34"/>
              <a:ea typeface="Tahoma" panose="020B0604030504040204" pitchFamily="34" charset="0"/>
              <a:cs typeface="Leelawadee UI" panose="020B0502040204020203" pitchFamily="34" charset="-34"/>
            </a:endParaRPr>
          </a:p>
          <a:p>
            <a:pPr algn="just"/>
            <a:endParaRPr lang="es-ES_tradnl" dirty="0"/>
          </a:p>
        </p:txBody>
      </p:sp>
      <p:sp>
        <p:nvSpPr>
          <p:cNvPr id="5" name="CuadroTexto 4">
            <a:extLst>
              <a:ext uri="{FF2B5EF4-FFF2-40B4-BE49-F238E27FC236}">
                <a16:creationId xmlns:a16="http://schemas.microsoft.com/office/drawing/2014/main" id="{15248228-057C-43D4-BF55-4A8C4D3EBEC6}"/>
              </a:ext>
            </a:extLst>
          </p:cNvPr>
          <p:cNvSpPr txBox="1"/>
          <p:nvPr/>
        </p:nvSpPr>
        <p:spPr>
          <a:xfrm>
            <a:off x="2764172" y="1224414"/>
            <a:ext cx="6149130" cy="1292662"/>
          </a:xfrm>
          <a:prstGeom prst="rect">
            <a:avLst/>
          </a:prstGeom>
          <a:noFill/>
        </p:spPr>
        <p:txBody>
          <a:bodyPr wrap="square">
            <a:spAutoFit/>
          </a:bodyPr>
          <a:lstStyle/>
          <a:p>
            <a:r>
              <a:rPr lang="es-CO" dirty="0">
                <a:latin typeface="Leelawadee UI" panose="020B0502040204020203" pitchFamily="34" charset="-34"/>
                <a:ea typeface="Tahoma" panose="020B0604030504040204" pitchFamily="34" charset="0"/>
                <a:cs typeface="Leelawadee UI" panose="020B0502040204020203" pitchFamily="34" charset="-34"/>
              </a:rPr>
              <a:t>De conformidad a lo establecido en el plan de sistemas a ejecutar durante la vigencia 2020 se desarrollaron las siguientes actividades:</a:t>
            </a:r>
            <a:endParaRPr lang="es-ES_tradnl" dirty="0">
              <a:latin typeface="Leelawadee UI" panose="020B0502040204020203" pitchFamily="34" charset="-34"/>
              <a:ea typeface="Tahoma" panose="020B0604030504040204" pitchFamily="34" charset="0"/>
              <a:cs typeface="Leelawadee UI" panose="020B0502040204020203" pitchFamily="34" charset="-34"/>
            </a:endParaRPr>
          </a:p>
          <a:p>
            <a:pPr lvl="0" algn="just"/>
            <a:endParaRPr lang="es-ES" sz="2400" dirty="0">
              <a:solidFill>
                <a:schemeClr val="accent4">
                  <a:lumMod val="50000"/>
                </a:schemeClr>
              </a:solidFill>
            </a:endParaRPr>
          </a:p>
        </p:txBody>
      </p:sp>
      <p:pic>
        <p:nvPicPr>
          <p:cNvPr id="4" name="Imagen 3">
            <a:extLst>
              <a:ext uri="{FF2B5EF4-FFF2-40B4-BE49-F238E27FC236}">
                <a16:creationId xmlns:a16="http://schemas.microsoft.com/office/drawing/2014/main" id="{169DE939-AE7D-47E2-9844-74A899A87056}"/>
              </a:ext>
            </a:extLst>
          </p:cNvPr>
          <p:cNvPicPr>
            <a:picLocks noChangeAspect="1"/>
          </p:cNvPicPr>
          <p:nvPr/>
        </p:nvPicPr>
        <p:blipFill>
          <a:blip r:embed="rId3"/>
          <a:stretch>
            <a:fillRect/>
          </a:stretch>
        </p:blipFill>
        <p:spPr>
          <a:xfrm>
            <a:off x="3506598" y="2382473"/>
            <a:ext cx="4522977" cy="2583810"/>
          </a:xfrm>
          <a:prstGeom prst="rect">
            <a:avLst/>
          </a:prstGeom>
        </p:spPr>
      </p:pic>
    </p:spTree>
    <p:extLst>
      <p:ext uri="{BB962C8B-B14F-4D97-AF65-F5344CB8AC3E}">
        <p14:creationId xmlns:p14="http://schemas.microsoft.com/office/powerpoint/2010/main" val="2431251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0" y="0"/>
            <a:ext cx="12179809" cy="6858000"/>
          </a:xfrm>
          <a:prstGeom prst="rect">
            <a:avLst/>
          </a:prstGeom>
        </p:spPr>
      </p:pic>
      <p:sp>
        <p:nvSpPr>
          <p:cNvPr id="4" name="CuadroTexto 3">
            <a:extLst>
              <a:ext uri="{FF2B5EF4-FFF2-40B4-BE49-F238E27FC236}">
                <a16:creationId xmlns:a16="http://schemas.microsoft.com/office/drawing/2014/main" id="{5C71AAA5-88CA-4950-BFBA-BB8765E0C398}"/>
              </a:ext>
            </a:extLst>
          </p:cNvPr>
          <p:cNvSpPr txBox="1"/>
          <p:nvPr/>
        </p:nvSpPr>
        <p:spPr>
          <a:xfrm>
            <a:off x="3013135" y="1591594"/>
            <a:ext cx="6153538" cy="1754326"/>
          </a:xfrm>
          <a:prstGeom prst="rect">
            <a:avLst/>
          </a:prstGeom>
          <a:noFill/>
        </p:spPr>
        <p:txBody>
          <a:bodyPr wrap="square">
            <a:spAutoFit/>
          </a:bodyPr>
          <a:lstStyle/>
          <a:p>
            <a:pPr algn="ctr" fontAlgn="base">
              <a:spcBef>
                <a:spcPct val="0"/>
              </a:spcBef>
              <a:spcAft>
                <a:spcPct val="0"/>
              </a:spcAft>
              <a:defRPr/>
            </a:pPr>
            <a:r>
              <a:rPr lang="es-ES" sz="54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rPr>
              <a:t>REGISTROS PÚBLICOS</a:t>
            </a:r>
          </a:p>
        </p:txBody>
      </p:sp>
    </p:spTree>
    <p:extLst>
      <p:ext uri="{BB962C8B-B14F-4D97-AF65-F5344CB8AC3E}">
        <p14:creationId xmlns:p14="http://schemas.microsoft.com/office/powerpoint/2010/main" val="23984256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83890" y="0"/>
            <a:ext cx="12179809" cy="6858000"/>
          </a:xfrm>
          <a:prstGeom prst="rect">
            <a:avLst/>
          </a:prstGeom>
        </p:spPr>
      </p:pic>
      <p:sp>
        <p:nvSpPr>
          <p:cNvPr id="4" name="CuadroTexto 3">
            <a:extLst>
              <a:ext uri="{FF2B5EF4-FFF2-40B4-BE49-F238E27FC236}">
                <a16:creationId xmlns:a16="http://schemas.microsoft.com/office/drawing/2014/main" id="{5C71AAA5-88CA-4950-BFBA-BB8765E0C398}"/>
              </a:ext>
            </a:extLst>
          </p:cNvPr>
          <p:cNvSpPr txBox="1"/>
          <p:nvPr/>
        </p:nvSpPr>
        <p:spPr>
          <a:xfrm>
            <a:off x="2110071" y="157076"/>
            <a:ext cx="8367779" cy="3508653"/>
          </a:xfrm>
          <a:prstGeom prst="rect">
            <a:avLst/>
          </a:prstGeom>
          <a:noFill/>
        </p:spPr>
        <p:txBody>
          <a:bodyPr wrap="square">
            <a:spAutoFit/>
          </a:bodyPr>
          <a:lstStyle/>
          <a:p>
            <a:pPr algn="ctr" fontAlgn="base">
              <a:spcBef>
                <a:spcPct val="0"/>
              </a:spcBef>
              <a:spcAft>
                <a:spcPct val="0"/>
              </a:spcAft>
              <a:defRPr/>
            </a:pPr>
            <a:r>
              <a:rPr lang="es-CO" sz="3600" b="1" dirty="0">
                <a:solidFill>
                  <a:srgbClr val="003399"/>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SERVICIOS REGISTRALES</a:t>
            </a:r>
          </a:p>
          <a:p>
            <a:pPr algn="just" fontAlgn="base">
              <a:spcBef>
                <a:spcPct val="0"/>
              </a:spcBef>
              <a:spcAft>
                <a:spcPct val="0"/>
              </a:spcAft>
              <a:defRPr/>
            </a:pPr>
            <a:endParaRPr lang="es-CO" sz="3200" b="1" dirty="0">
              <a:solidFill>
                <a:srgbClr val="003399"/>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endParaRPr>
          </a:p>
          <a:p>
            <a:pPr algn="just" fontAlgn="base">
              <a:spcBef>
                <a:spcPct val="0"/>
              </a:spcBef>
              <a:spcAft>
                <a:spcPct val="0"/>
              </a:spcAft>
              <a:defRPr/>
            </a:pPr>
            <a:r>
              <a:rPr lang="es-CO" sz="2000" dirty="0">
                <a:latin typeface="Leelawadee UI" panose="020B0502040204020203" pitchFamily="34" charset="-34"/>
                <a:ea typeface="Tahoma" panose="020B0604030504040204" pitchFamily="34" charset="0"/>
                <a:cs typeface="Leelawadee UI" panose="020B0502040204020203" pitchFamily="34" charset="-34"/>
              </a:rPr>
              <a:t>Durante la vigencia 2020 adelantamos actividades todas encaminadas a fortalecer la prestación del servicio en todo sentido, consientes que la administración de los Registros Públicos es la columna vertebral y verdadera razón de ser nuestra, con la que pretendemos contribuir  al desarrollo de la Región.</a:t>
            </a:r>
          </a:p>
          <a:p>
            <a:pPr algn="ctr" fontAlgn="base">
              <a:spcBef>
                <a:spcPct val="0"/>
              </a:spcBef>
              <a:spcAft>
                <a:spcPct val="0"/>
              </a:spcAft>
              <a:defRPr/>
            </a:pPr>
            <a:endParaRPr lang="es-ES" sz="54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endParaRPr>
          </a:p>
        </p:txBody>
      </p:sp>
      <p:sp>
        <p:nvSpPr>
          <p:cNvPr id="5" name="CuadroTexto 4">
            <a:extLst>
              <a:ext uri="{FF2B5EF4-FFF2-40B4-BE49-F238E27FC236}">
                <a16:creationId xmlns:a16="http://schemas.microsoft.com/office/drawing/2014/main" id="{9BBB6801-721C-4B4D-ACFD-9032224BBF09}"/>
              </a:ext>
            </a:extLst>
          </p:cNvPr>
          <p:cNvSpPr txBox="1"/>
          <p:nvPr/>
        </p:nvSpPr>
        <p:spPr>
          <a:xfrm>
            <a:off x="3357694" y="2841554"/>
            <a:ext cx="6161714" cy="369332"/>
          </a:xfrm>
          <a:prstGeom prst="rect">
            <a:avLst/>
          </a:prstGeom>
          <a:noFill/>
        </p:spPr>
        <p:txBody>
          <a:bodyPr wrap="square">
            <a:spAutoFit/>
          </a:bodyPr>
          <a:lstStyle/>
          <a:p>
            <a:r>
              <a:rPr lang="es-ES" b="1" dirty="0">
                <a:solidFill>
                  <a:srgbClr val="003399"/>
                </a:solidFill>
                <a:latin typeface="Leelawadee UI" panose="020B0502040204020203" pitchFamily="34" charset="-34"/>
                <a:cs typeface="Leelawadee UI" panose="020B0502040204020203" pitchFamily="34" charset="-34"/>
              </a:rPr>
              <a:t>SATISFACCIÓN  DEL CLIENTE REGISTRO PÚBLICO</a:t>
            </a:r>
          </a:p>
        </p:txBody>
      </p:sp>
      <p:graphicFrame>
        <p:nvGraphicFramePr>
          <p:cNvPr id="3" name="Tabla 2">
            <a:extLst>
              <a:ext uri="{FF2B5EF4-FFF2-40B4-BE49-F238E27FC236}">
                <a16:creationId xmlns:a16="http://schemas.microsoft.com/office/drawing/2014/main" id="{CD2D3204-7F52-41F8-A399-2F03039BC954}"/>
              </a:ext>
            </a:extLst>
          </p:cNvPr>
          <p:cNvGraphicFramePr>
            <a:graphicFrameLocks noGrp="1"/>
          </p:cNvGraphicFramePr>
          <p:nvPr>
            <p:extLst>
              <p:ext uri="{D42A27DB-BD31-4B8C-83A1-F6EECF244321}">
                <p14:modId xmlns:p14="http://schemas.microsoft.com/office/powerpoint/2010/main" val="1728375085"/>
              </p:ext>
            </p:extLst>
          </p:nvPr>
        </p:nvGraphicFramePr>
        <p:xfrm>
          <a:off x="4603750" y="3580429"/>
          <a:ext cx="2984500" cy="1177290"/>
        </p:xfrm>
        <a:graphic>
          <a:graphicData uri="http://schemas.openxmlformats.org/drawingml/2006/table">
            <a:tbl>
              <a:tblPr/>
              <a:tblGrid>
                <a:gridCol w="1926099">
                  <a:extLst>
                    <a:ext uri="{9D8B030D-6E8A-4147-A177-3AD203B41FA5}">
                      <a16:colId xmlns:a16="http://schemas.microsoft.com/office/drawing/2014/main" val="622508976"/>
                    </a:ext>
                  </a:extLst>
                </a:gridCol>
                <a:gridCol w="1058401">
                  <a:extLst>
                    <a:ext uri="{9D8B030D-6E8A-4147-A177-3AD203B41FA5}">
                      <a16:colId xmlns:a16="http://schemas.microsoft.com/office/drawing/2014/main" val="1068381116"/>
                    </a:ext>
                  </a:extLst>
                </a:gridCol>
              </a:tblGrid>
              <a:tr h="0">
                <a:tc gridSpan="2">
                  <a:txBody>
                    <a:bodyPr/>
                    <a:lstStyle/>
                    <a:p>
                      <a:pPr algn="ctr" fontAlgn="b"/>
                      <a:r>
                        <a:rPr lang="es-ES" sz="1100" b="1" i="0" u="none" strike="noStrike">
                          <a:solidFill>
                            <a:srgbClr val="FFFFFF"/>
                          </a:solidFill>
                          <a:effectLst/>
                          <a:latin typeface="Leelawadee UI" panose="020B0502040204020203" pitchFamily="34" charset="-34"/>
                          <a:cs typeface="Leelawadee UI" panose="020B0502040204020203" pitchFamily="34" charset="-34"/>
                        </a:rPr>
                        <a:t>NIVEL DE SATISFACCION DE LOS USUARIOS</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99"/>
                    </a:solidFill>
                  </a:tcPr>
                </a:tc>
                <a:tc hMerge="1">
                  <a:txBody>
                    <a:bodyPr/>
                    <a:lstStyle/>
                    <a:p>
                      <a:endParaRPr lang="es-CO"/>
                    </a:p>
                  </a:txBody>
                  <a:tcPr/>
                </a:tc>
                <a:extLst>
                  <a:ext uri="{0D108BD9-81ED-4DB2-BD59-A6C34878D82A}">
                    <a16:rowId xmlns:a16="http://schemas.microsoft.com/office/drawing/2014/main" val="772843128"/>
                  </a:ext>
                </a:extLst>
              </a:tr>
              <a:tr h="200025">
                <a:tc>
                  <a:txBody>
                    <a:bodyPr/>
                    <a:lstStyle/>
                    <a:p>
                      <a:pPr algn="ctr" fontAlgn="b"/>
                      <a:r>
                        <a:rPr lang="es-CO" sz="900" b="0" i="0" u="none" strike="noStrike">
                          <a:solidFill>
                            <a:srgbClr val="000000"/>
                          </a:solidFill>
                          <a:effectLst/>
                          <a:latin typeface="Leelawadee UI" panose="020B0502040204020203" pitchFamily="34" charset="-34"/>
                          <a:cs typeface="Leelawadee UI" panose="020B0502040204020203" pitchFamily="34" charset="-34"/>
                        </a:rPr>
                        <a:t>EXCELENTE</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b"/>
                      <a:r>
                        <a:rPr lang="es-CO" sz="900" b="0" i="0" u="none" strike="noStrike">
                          <a:solidFill>
                            <a:srgbClr val="000000"/>
                          </a:solidFill>
                          <a:effectLst/>
                          <a:latin typeface="Leelawadee UI" panose="020B0502040204020203" pitchFamily="34" charset="-34"/>
                          <a:cs typeface="Leelawadee UI" panose="020B0502040204020203" pitchFamily="34" charset="-34"/>
                        </a:rPr>
                        <a:t>1352</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3683870083"/>
                  </a:ext>
                </a:extLst>
              </a:tr>
              <a:tr h="200025">
                <a:tc>
                  <a:txBody>
                    <a:bodyPr/>
                    <a:lstStyle/>
                    <a:p>
                      <a:pPr algn="ctr" fontAlgn="b"/>
                      <a:r>
                        <a:rPr lang="es-CO" sz="900" b="0" i="0" u="none" strike="noStrike">
                          <a:solidFill>
                            <a:srgbClr val="000000"/>
                          </a:solidFill>
                          <a:effectLst/>
                          <a:latin typeface="Leelawadee UI" panose="020B0502040204020203" pitchFamily="34" charset="-34"/>
                          <a:cs typeface="Leelawadee UI" panose="020B0502040204020203" pitchFamily="34" charset="-34"/>
                        </a:rPr>
                        <a:t>BUENO</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b"/>
                      <a:r>
                        <a:rPr lang="es-CO" sz="900" b="0" i="0" u="none" strike="noStrike">
                          <a:solidFill>
                            <a:srgbClr val="000000"/>
                          </a:solidFill>
                          <a:effectLst/>
                          <a:latin typeface="Leelawadee UI" panose="020B0502040204020203" pitchFamily="34" charset="-34"/>
                          <a:cs typeface="Leelawadee UI" panose="020B0502040204020203" pitchFamily="34" charset="-34"/>
                        </a:rPr>
                        <a:t>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611331972"/>
                  </a:ext>
                </a:extLst>
              </a:tr>
              <a:tr h="200025">
                <a:tc>
                  <a:txBody>
                    <a:bodyPr/>
                    <a:lstStyle/>
                    <a:p>
                      <a:pPr algn="ctr" fontAlgn="b"/>
                      <a:r>
                        <a:rPr lang="es-CO" sz="900" b="0" i="0" u="none" strike="noStrike">
                          <a:solidFill>
                            <a:srgbClr val="000000"/>
                          </a:solidFill>
                          <a:effectLst/>
                          <a:latin typeface="Leelawadee UI" panose="020B0502040204020203" pitchFamily="34" charset="-34"/>
                          <a:cs typeface="Leelawadee UI" panose="020B0502040204020203" pitchFamily="34" charset="-34"/>
                        </a:rPr>
                        <a:t>REGULAR</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b"/>
                      <a:r>
                        <a:rPr lang="es-CO" sz="900" b="0" i="0" u="none" strike="noStrike">
                          <a:solidFill>
                            <a:srgbClr val="000000"/>
                          </a:solidFill>
                          <a:effectLst/>
                          <a:latin typeface="Leelawadee UI" panose="020B0502040204020203" pitchFamily="34" charset="-34"/>
                          <a:cs typeface="Leelawadee UI" panose="020B0502040204020203" pitchFamily="34" charset="-34"/>
                        </a:rPr>
                        <a:t>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1314564614"/>
                  </a:ext>
                </a:extLst>
              </a:tr>
              <a:tr h="200025">
                <a:tc>
                  <a:txBody>
                    <a:bodyPr/>
                    <a:lstStyle/>
                    <a:p>
                      <a:pPr algn="ctr" fontAlgn="b"/>
                      <a:r>
                        <a:rPr lang="es-CO" sz="900" b="0" i="0" u="none" strike="noStrike">
                          <a:solidFill>
                            <a:srgbClr val="000000"/>
                          </a:solidFill>
                          <a:effectLst/>
                          <a:latin typeface="Leelawadee UI" panose="020B0502040204020203" pitchFamily="34" charset="-34"/>
                          <a:cs typeface="Leelawadee UI" panose="020B0502040204020203" pitchFamily="34" charset="-34"/>
                        </a:rPr>
                        <a:t>MALO</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b"/>
                      <a:r>
                        <a:rPr lang="es-CO" sz="900" b="0" i="0" u="none" strike="noStrike">
                          <a:solidFill>
                            <a:srgbClr val="000000"/>
                          </a:solidFill>
                          <a:effectLst/>
                          <a:latin typeface="Leelawadee UI" panose="020B0502040204020203" pitchFamily="34" charset="-34"/>
                          <a:cs typeface="Leelawadee UI" panose="020B0502040204020203" pitchFamily="34" charset="-34"/>
                        </a:rPr>
                        <a:t>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2999162921"/>
                  </a:ext>
                </a:extLst>
              </a:tr>
              <a:tr h="200025">
                <a:tc>
                  <a:txBody>
                    <a:bodyPr/>
                    <a:lstStyle/>
                    <a:p>
                      <a:pPr algn="ctr" fontAlgn="b"/>
                      <a:r>
                        <a:rPr lang="es-CO" sz="900" b="0" i="0" u="none" strike="noStrike">
                          <a:solidFill>
                            <a:srgbClr val="000000"/>
                          </a:solidFill>
                          <a:effectLst/>
                          <a:latin typeface="Leelawadee UI" panose="020B0502040204020203" pitchFamily="34" charset="-34"/>
                          <a:cs typeface="Leelawadee UI" panose="020B0502040204020203" pitchFamily="34" charset="-34"/>
                        </a:rPr>
                        <a:t>PORCENTAJE DE SATISFACCIÓN</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b"/>
                      <a:r>
                        <a:rPr lang="es-CO" sz="900" b="0" i="0" u="none" strike="noStrike" dirty="0">
                          <a:solidFill>
                            <a:srgbClr val="000000"/>
                          </a:solidFill>
                          <a:effectLst/>
                          <a:latin typeface="Leelawadee UI" panose="020B0502040204020203" pitchFamily="34" charset="-34"/>
                          <a:cs typeface="Leelawadee UI" panose="020B0502040204020203" pitchFamily="34" charset="-34"/>
                        </a:rPr>
                        <a:t>100%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2420223250"/>
                  </a:ext>
                </a:extLst>
              </a:tr>
            </a:tbl>
          </a:graphicData>
        </a:graphic>
      </p:graphicFrame>
    </p:spTree>
    <p:extLst>
      <p:ext uri="{BB962C8B-B14F-4D97-AF65-F5344CB8AC3E}">
        <p14:creationId xmlns:p14="http://schemas.microsoft.com/office/powerpoint/2010/main" val="3336526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12191" y="0"/>
            <a:ext cx="12179809" cy="6858000"/>
          </a:xfrm>
          <a:prstGeom prst="rect">
            <a:avLst/>
          </a:prstGeom>
        </p:spPr>
      </p:pic>
      <p:sp>
        <p:nvSpPr>
          <p:cNvPr id="4" name="CuadroTexto 3">
            <a:extLst>
              <a:ext uri="{FF2B5EF4-FFF2-40B4-BE49-F238E27FC236}">
                <a16:creationId xmlns:a16="http://schemas.microsoft.com/office/drawing/2014/main" id="{5C71AAA5-88CA-4950-BFBA-BB8765E0C398}"/>
              </a:ext>
            </a:extLst>
          </p:cNvPr>
          <p:cNvSpPr txBox="1"/>
          <p:nvPr/>
        </p:nvSpPr>
        <p:spPr>
          <a:xfrm>
            <a:off x="2110071" y="157076"/>
            <a:ext cx="8367779" cy="2893100"/>
          </a:xfrm>
          <a:prstGeom prst="rect">
            <a:avLst/>
          </a:prstGeom>
          <a:noFill/>
        </p:spPr>
        <p:txBody>
          <a:bodyPr wrap="square">
            <a:spAutoFit/>
          </a:bodyPr>
          <a:lstStyle/>
          <a:p>
            <a:pPr algn="ctr" fontAlgn="base">
              <a:spcBef>
                <a:spcPct val="0"/>
              </a:spcBef>
              <a:spcAft>
                <a:spcPct val="0"/>
              </a:spcAft>
              <a:defRPr/>
            </a:pPr>
            <a:endParaRPr lang="es-CO" sz="3600" b="1" dirty="0">
              <a:solidFill>
                <a:srgbClr val="003399"/>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endParaRPr>
          </a:p>
          <a:p>
            <a:pPr algn="ctr" fontAlgn="base">
              <a:spcBef>
                <a:spcPct val="0"/>
              </a:spcBef>
              <a:spcAft>
                <a:spcPct val="0"/>
              </a:spcAft>
              <a:defRPr/>
            </a:pPr>
            <a:r>
              <a:rPr lang="es-CO" sz="3600" b="1" dirty="0">
                <a:solidFill>
                  <a:srgbClr val="003399"/>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SERVICIOS REGISTRALES</a:t>
            </a:r>
          </a:p>
          <a:p>
            <a:pPr algn="just" fontAlgn="base">
              <a:spcBef>
                <a:spcPct val="0"/>
              </a:spcBef>
              <a:spcAft>
                <a:spcPct val="0"/>
              </a:spcAft>
              <a:defRPr/>
            </a:pPr>
            <a:endParaRPr lang="es-CO" sz="3200" b="1" dirty="0">
              <a:solidFill>
                <a:srgbClr val="003399"/>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endParaRPr>
          </a:p>
          <a:p>
            <a:pPr algn="ctr" fontAlgn="base">
              <a:spcBef>
                <a:spcPct val="0"/>
              </a:spcBef>
              <a:spcAft>
                <a:spcPct val="0"/>
              </a:spcAft>
              <a:defRPr/>
            </a:pPr>
            <a:r>
              <a:rPr lang="es-ES" sz="2400" b="1" dirty="0">
                <a:solidFill>
                  <a:srgbClr val="003399"/>
                </a:solidFill>
                <a:latin typeface="Leelawadee UI" panose="020B0502040204020203" pitchFamily="34" charset="-34"/>
                <a:ea typeface="Tahoma" panose="020B0604030504040204" pitchFamily="34" charset="0"/>
                <a:cs typeface="Leelawadee UI" panose="020B0502040204020203" pitchFamily="34" charset="-34"/>
              </a:rPr>
              <a:t>FORMALIZACIÓN DE EMPRESAS</a:t>
            </a:r>
          </a:p>
          <a:p>
            <a:pPr algn="ctr" fontAlgn="base">
              <a:spcBef>
                <a:spcPct val="0"/>
              </a:spcBef>
              <a:spcAft>
                <a:spcPct val="0"/>
              </a:spcAft>
              <a:defRPr/>
            </a:pPr>
            <a:endParaRPr lang="es-ES" sz="54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endParaRPr>
          </a:p>
        </p:txBody>
      </p:sp>
      <p:graphicFrame>
        <p:nvGraphicFramePr>
          <p:cNvPr id="7" name="Tabla 6">
            <a:extLst>
              <a:ext uri="{FF2B5EF4-FFF2-40B4-BE49-F238E27FC236}">
                <a16:creationId xmlns:a16="http://schemas.microsoft.com/office/drawing/2014/main" id="{3A0FC255-63D0-4A0B-8E9C-05ECD18AEDD1}"/>
              </a:ext>
            </a:extLst>
          </p:cNvPr>
          <p:cNvGraphicFramePr>
            <a:graphicFrameLocks noGrp="1"/>
          </p:cNvGraphicFramePr>
          <p:nvPr>
            <p:extLst>
              <p:ext uri="{D42A27DB-BD31-4B8C-83A1-F6EECF244321}">
                <p14:modId xmlns:p14="http://schemas.microsoft.com/office/powerpoint/2010/main" val="3656410072"/>
              </p:ext>
            </p:extLst>
          </p:nvPr>
        </p:nvGraphicFramePr>
        <p:xfrm>
          <a:off x="4616450" y="2686101"/>
          <a:ext cx="2959100" cy="1304925"/>
        </p:xfrm>
        <a:graphic>
          <a:graphicData uri="http://schemas.openxmlformats.org/drawingml/2006/table">
            <a:tbl>
              <a:tblPr/>
              <a:tblGrid>
                <a:gridCol w="2195461">
                  <a:extLst>
                    <a:ext uri="{9D8B030D-6E8A-4147-A177-3AD203B41FA5}">
                      <a16:colId xmlns:a16="http://schemas.microsoft.com/office/drawing/2014/main" val="149434289"/>
                    </a:ext>
                  </a:extLst>
                </a:gridCol>
                <a:gridCol w="763639">
                  <a:extLst>
                    <a:ext uri="{9D8B030D-6E8A-4147-A177-3AD203B41FA5}">
                      <a16:colId xmlns:a16="http://schemas.microsoft.com/office/drawing/2014/main" val="1169824067"/>
                    </a:ext>
                  </a:extLst>
                </a:gridCol>
              </a:tblGrid>
              <a:tr h="209550">
                <a:tc gridSpan="2">
                  <a:txBody>
                    <a:bodyPr/>
                    <a:lstStyle/>
                    <a:p>
                      <a:pPr algn="ctr" fontAlgn="b"/>
                      <a:r>
                        <a:rPr lang="es-CO" sz="1100" b="1" i="0" u="none" strike="noStrike">
                          <a:solidFill>
                            <a:srgbClr val="FFFFFF"/>
                          </a:solidFill>
                          <a:effectLst/>
                          <a:latin typeface="Leelawadee UI" panose="020B0502040204020203" pitchFamily="34" charset="-34"/>
                          <a:cs typeface="Leelawadee UI" panose="020B0502040204020203" pitchFamily="34" charset="-34"/>
                        </a:rPr>
                        <a:t>FORMALIZADOS</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99"/>
                    </a:solidFill>
                  </a:tcPr>
                </a:tc>
                <a:tc hMerge="1">
                  <a:txBody>
                    <a:bodyPr/>
                    <a:lstStyle/>
                    <a:p>
                      <a:endParaRPr lang="es-CO"/>
                    </a:p>
                  </a:txBody>
                  <a:tcPr/>
                </a:tc>
                <a:extLst>
                  <a:ext uri="{0D108BD9-81ED-4DB2-BD59-A6C34878D82A}">
                    <a16:rowId xmlns:a16="http://schemas.microsoft.com/office/drawing/2014/main" val="71395617"/>
                  </a:ext>
                </a:extLst>
              </a:tr>
              <a:tr h="219075">
                <a:tc>
                  <a:txBody>
                    <a:bodyPr/>
                    <a:lstStyle/>
                    <a:p>
                      <a:pPr algn="ctr" fontAlgn="b"/>
                      <a:r>
                        <a:rPr lang="es-CO" sz="1100" b="0" i="0" u="none" strike="noStrike">
                          <a:solidFill>
                            <a:srgbClr val="000000"/>
                          </a:solidFill>
                          <a:effectLst/>
                          <a:latin typeface="Leelawadee UI" panose="020B0502040204020203" pitchFamily="34" charset="-34"/>
                          <a:cs typeface="Leelawadee UI" panose="020B0502040204020203" pitchFamily="34" charset="-34"/>
                        </a:rPr>
                        <a:t>Total Asesorias</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b"/>
                      <a:r>
                        <a:rPr lang="es-CO" sz="1100" b="0" i="0" u="none" strike="noStrike">
                          <a:solidFill>
                            <a:srgbClr val="000000"/>
                          </a:solidFill>
                          <a:effectLst/>
                          <a:latin typeface="Leelawadee UI" panose="020B0502040204020203" pitchFamily="34" charset="-34"/>
                          <a:cs typeface="Leelawadee UI" panose="020B0502040204020203" pitchFamily="34" charset="-34"/>
                        </a:rPr>
                        <a:t>1352</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2982097560"/>
                  </a:ext>
                </a:extLst>
              </a:tr>
              <a:tr h="219075">
                <a:tc>
                  <a:txBody>
                    <a:bodyPr/>
                    <a:lstStyle/>
                    <a:p>
                      <a:pPr algn="ctr" fontAlgn="b"/>
                      <a:r>
                        <a:rPr lang="es-CO" sz="1100" b="0" i="0" u="none" strike="noStrike">
                          <a:solidFill>
                            <a:srgbClr val="000000"/>
                          </a:solidFill>
                          <a:effectLst/>
                          <a:latin typeface="Leelawadee UI" panose="020B0502040204020203" pitchFamily="34" charset="-34"/>
                          <a:cs typeface="Leelawadee UI" panose="020B0502040204020203" pitchFamily="34" charset="-34"/>
                        </a:rPr>
                        <a:t>Total Asesorias en Formalización</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b"/>
                      <a:r>
                        <a:rPr lang="es-CO" sz="1100" b="0" i="0" u="none" strike="noStrike">
                          <a:solidFill>
                            <a:srgbClr val="000000"/>
                          </a:solidFill>
                          <a:effectLst/>
                          <a:latin typeface="Leelawadee UI" panose="020B0502040204020203" pitchFamily="34" charset="-34"/>
                          <a:cs typeface="Leelawadee UI" panose="020B0502040204020203" pitchFamily="34" charset="-34"/>
                        </a:rPr>
                        <a:t>1100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2309099218"/>
                  </a:ext>
                </a:extLst>
              </a:tr>
              <a:tr h="219075">
                <a:tc>
                  <a:txBody>
                    <a:bodyPr/>
                    <a:lstStyle/>
                    <a:p>
                      <a:pPr algn="ctr" fontAlgn="b"/>
                      <a:r>
                        <a:rPr lang="es-CO" sz="1100" b="0" i="0" u="none" strike="noStrike">
                          <a:solidFill>
                            <a:srgbClr val="000000"/>
                          </a:solidFill>
                          <a:effectLst/>
                          <a:latin typeface="Leelawadee UI" panose="020B0502040204020203" pitchFamily="34" charset="-34"/>
                          <a:cs typeface="Leelawadee UI" panose="020B0502040204020203" pitchFamily="34" charset="-34"/>
                        </a:rPr>
                        <a:t>Total Formalizados</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b"/>
                      <a:r>
                        <a:rPr lang="es-CO" sz="1100" b="0" i="0" u="none" strike="noStrike">
                          <a:solidFill>
                            <a:srgbClr val="000000"/>
                          </a:solidFill>
                          <a:effectLst/>
                          <a:latin typeface="Leelawadee UI" panose="020B0502040204020203" pitchFamily="34" charset="-34"/>
                          <a:cs typeface="Leelawadee UI" panose="020B0502040204020203" pitchFamily="34" charset="-34"/>
                        </a:rPr>
                        <a:t>794</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799585927"/>
                  </a:ext>
                </a:extLst>
              </a:tr>
              <a:tr h="219075">
                <a:tc>
                  <a:txBody>
                    <a:bodyPr/>
                    <a:lstStyle/>
                    <a:p>
                      <a:pPr algn="ctr" fontAlgn="b"/>
                      <a:r>
                        <a:rPr lang="es-CO" sz="1100" b="0" i="0" u="none" strike="noStrike">
                          <a:solidFill>
                            <a:srgbClr val="000000"/>
                          </a:solidFill>
                          <a:effectLst/>
                          <a:latin typeface="Leelawadee UI" panose="020B0502040204020203" pitchFamily="34" charset="-34"/>
                          <a:cs typeface="Leelawadee UI" panose="020B0502040204020203" pitchFamily="34" charset="-34"/>
                        </a:rPr>
                        <a:t>No Formalizados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b"/>
                      <a:r>
                        <a:rPr lang="es-CO" sz="1100" b="0" i="0" u="none" strike="noStrike">
                          <a:solidFill>
                            <a:srgbClr val="000000"/>
                          </a:solidFill>
                          <a:effectLst/>
                          <a:latin typeface="Leelawadee UI" panose="020B0502040204020203" pitchFamily="34" charset="-34"/>
                          <a:cs typeface="Leelawadee UI" panose="020B0502040204020203" pitchFamily="34" charset="-34"/>
                        </a:rPr>
                        <a:t>306</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1492332845"/>
                  </a:ext>
                </a:extLst>
              </a:tr>
              <a:tr h="219075">
                <a:tc>
                  <a:txBody>
                    <a:bodyPr/>
                    <a:lstStyle/>
                    <a:p>
                      <a:pPr algn="ctr" fontAlgn="b"/>
                      <a:r>
                        <a:rPr lang="es-CO" sz="1100" b="0" i="0" u="none" strike="noStrike">
                          <a:solidFill>
                            <a:srgbClr val="000000"/>
                          </a:solidFill>
                          <a:effectLst/>
                          <a:latin typeface="Leelawadee UI" panose="020B0502040204020203" pitchFamily="34" charset="-34"/>
                          <a:cs typeface="Leelawadee UI" panose="020B0502040204020203" pitchFamily="34" charset="-34"/>
                        </a:rPr>
                        <a:t>Porcentaje Formalizado</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b"/>
                      <a:r>
                        <a:rPr lang="es-CO" sz="1100" b="0" i="0" u="none" strike="noStrike" dirty="0">
                          <a:solidFill>
                            <a:srgbClr val="000000"/>
                          </a:solidFill>
                          <a:effectLst/>
                          <a:latin typeface="Leelawadee UI" panose="020B0502040204020203" pitchFamily="34" charset="-34"/>
                          <a:cs typeface="Leelawadee UI" panose="020B0502040204020203" pitchFamily="34" charset="-34"/>
                        </a:rPr>
                        <a:t>72,18%</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1431902530"/>
                  </a:ext>
                </a:extLst>
              </a:tr>
            </a:tbl>
          </a:graphicData>
        </a:graphic>
      </p:graphicFrame>
    </p:spTree>
    <p:extLst>
      <p:ext uri="{BB962C8B-B14F-4D97-AF65-F5344CB8AC3E}">
        <p14:creationId xmlns:p14="http://schemas.microsoft.com/office/powerpoint/2010/main" val="27045510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A8074CAA-964E-4C40-B18A-105EFECEF5DF}"/>
              </a:ext>
            </a:extLst>
          </p:cNvPr>
          <p:cNvPicPr>
            <a:picLocks noChangeAspect="1"/>
          </p:cNvPicPr>
          <p:nvPr/>
        </p:nvPicPr>
        <p:blipFill>
          <a:blip r:embed="rId2"/>
          <a:stretch>
            <a:fillRect/>
          </a:stretch>
        </p:blipFill>
        <p:spPr>
          <a:xfrm>
            <a:off x="6095" y="6292"/>
            <a:ext cx="12179809" cy="6858000"/>
          </a:xfrm>
          <a:prstGeom prst="rect">
            <a:avLst/>
          </a:prstGeom>
        </p:spPr>
      </p:pic>
      <p:sp>
        <p:nvSpPr>
          <p:cNvPr id="4" name="CuadroTexto 3">
            <a:extLst>
              <a:ext uri="{FF2B5EF4-FFF2-40B4-BE49-F238E27FC236}">
                <a16:creationId xmlns:a16="http://schemas.microsoft.com/office/drawing/2014/main" id="{5C71AAA5-88CA-4950-BFBA-BB8765E0C398}"/>
              </a:ext>
            </a:extLst>
          </p:cNvPr>
          <p:cNvSpPr txBox="1"/>
          <p:nvPr/>
        </p:nvSpPr>
        <p:spPr>
          <a:xfrm>
            <a:off x="2110071" y="157076"/>
            <a:ext cx="8367779" cy="2893100"/>
          </a:xfrm>
          <a:prstGeom prst="rect">
            <a:avLst/>
          </a:prstGeom>
          <a:noFill/>
        </p:spPr>
        <p:txBody>
          <a:bodyPr wrap="square">
            <a:spAutoFit/>
          </a:bodyPr>
          <a:lstStyle/>
          <a:p>
            <a:pPr algn="ctr" fontAlgn="base">
              <a:spcBef>
                <a:spcPct val="0"/>
              </a:spcBef>
              <a:spcAft>
                <a:spcPct val="0"/>
              </a:spcAft>
              <a:defRPr/>
            </a:pPr>
            <a:endParaRPr lang="es-CO" sz="3600" b="1" dirty="0">
              <a:solidFill>
                <a:srgbClr val="003399"/>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endParaRPr>
          </a:p>
          <a:p>
            <a:pPr algn="ctr" fontAlgn="base">
              <a:spcBef>
                <a:spcPct val="0"/>
              </a:spcBef>
              <a:spcAft>
                <a:spcPct val="0"/>
              </a:spcAft>
              <a:defRPr/>
            </a:pPr>
            <a:r>
              <a:rPr lang="es-CO" sz="3600" b="1" dirty="0">
                <a:solidFill>
                  <a:srgbClr val="003399"/>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rPr>
              <a:t>SERVICIOS REGISTRALES</a:t>
            </a:r>
          </a:p>
          <a:p>
            <a:pPr algn="just" fontAlgn="base">
              <a:spcBef>
                <a:spcPct val="0"/>
              </a:spcBef>
              <a:spcAft>
                <a:spcPct val="0"/>
              </a:spcAft>
              <a:defRPr/>
            </a:pPr>
            <a:endParaRPr lang="es-CO" sz="3200" b="1" dirty="0">
              <a:solidFill>
                <a:srgbClr val="003399"/>
              </a:solidFill>
              <a:effectLst>
                <a:outerShdw blurRad="38100" dist="38100" dir="2700000" algn="tl">
                  <a:srgbClr val="000000">
                    <a:alpha val="43137"/>
                  </a:srgbClr>
                </a:outerShdw>
              </a:effectLst>
              <a:latin typeface="Leelawadee UI" panose="020B0502040204020203" pitchFamily="34" charset="-34"/>
              <a:cs typeface="Leelawadee UI" panose="020B0502040204020203" pitchFamily="34" charset="-34"/>
            </a:endParaRPr>
          </a:p>
          <a:p>
            <a:pPr algn="ctr" fontAlgn="base">
              <a:spcBef>
                <a:spcPct val="0"/>
              </a:spcBef>
              <a:spcAft>
                <a:spcPct val="0"/>
              </a:spcAft>
              <a:defRPr/>
            </a:pPr>
            <a:r>
              <a:rPr lang="es-ES" sz="2400" b="1" dirty="0">
                <a:solidFill>
                  <a:srgbClr val="003399"/>
                </a:solidFill>
                <a:latin typeface="Leelawadee UI" panose="020B0502040204020203" pitchFamily="34" charset="-34"/>
                <a:ea typeface="Tahoma" panose="020B0604030504040204" pitchFamily="34" charset="0"/>
                <a:cs typeface="Leelawadee UI" panose="020B0502040204020203" pitchFamily="34" charset="-34"/>
              </a:rPr>
              <a:t>COMPARATIVO RENOVACIONES</a:t>
            </a:r>
          </a:p>
          <a:p>
            <a:pPr algn="ctr" fontAlgn="base">
              <a:spcBef>
                <a:spcPct val="0"/>
              </a:spcBef>
              <a:spcAft>
                <a:spcPct val="0"/>
              </a:spcAft>
              <a:defRPr/>
            </a:pPr>
            <a:endParaRPr lang="es-ES" sz="5400" b="1" dirty="0">
              <a:solidFill>
                <a:srgbClr val="003399"/>
              </a:solidFill>
              <a:effectLst>
                <a:outerShdw blurRad="38100" dist="38100" dir="2700000" algn="tl">
                  <a:srgbClr val="000000">
                    <a:alpha val="43137"/>
                  </a:srgbClr>
                </a:outerShdw>
              </a:effectLst>
              <a:latin typeface="Leelawadee UI" panose="020B0502040204020203" pitchFamily="34" charset="-34"/>
              <a:ea typeface="Tahoma" panose="020B0604030504040204" pitchFamily="34" charset="0"/>
              <a:cs typeface="Leelawadee UI" panose="020B0502040204020203" pitchFamily="34" charset="-34"/>
            </a:endParaRPr>
          </a:p>
        </p:txBody>
      </p:sp>
      <p:graphicFrame>
        <p:nvGraphicFramePr>
          <p:cNvPr id="3" name="Tabla 2">
            <a:extLst>
              <a:ext uri="{FF2B5EF4-FFF2-40B4-BE49-F238E27FC236}">
                <a16:creationId xmlns:a16="http://schemas.microsoft.com/office/drawing/2014/main" id="{82F66CCC-B70C-4E50-8996-4553A92059E3}"/>
              </a:ext>
            </a:extLst>
          </p:cNvPr>
          <p:cNvGraphicFramePr>
            <a:graphicFrameLocks noGrp="1"/>
          </p:cNvGraphicFramePr>
          <p:nvPr>
            <p:extLst>
              <p:ext uri="{D42A27DB-BD31-4B8C-83A1-F6EECF244321}">
                <p14:modId xmlns:p14="http://schemas.microsoft.com/office/powerpoint/2010/main" val="637071388"/>
              </p:ext>
            </p:extLst>
          </p:nvPr>
        </p:nvGraphicFramePr>
        <p:xfrm>
          <a:off x="4160360" y="2778627"/>
          <a:ext cx="4267200" cy="857250"/>
        </p:xfrm>
        <a:graphic>
          <a:graphicData uri="http://schemas.openxmlformats.org/drawingml/2006/table">
            <a:tbl>
              <a:tblPr/>
              <a:tblGrid>
                <a:gridCol w="1383271">
                  <a:extLst>
                    <a:ext uri="{9D8B030D-6E8A-4147-A177-3AD203B41FA5}">
                      <a16:colId xmlns:a16="http://schemas.microsoft.com/office/drawing/2014/main" val="3895833220"/>
                    </a:ext>
                  </a:extLst>
                </a:gridCol>
                <a:gridCol w="1132632">
                  <a:extLst>
                    <a:ext uri="{9D8B030D-6E8A-4147-A177-3AD203B41FA5}">
                      <a16:colId xmlns:a16="http://schemas.microsoft.com/office/drawing/2014/main" val="4092645464"/>
                    </a:ext>
                  </a:extLst>
                </a:gridCol>
                <a:gridCol w="1751297">
                  <a:extLst>
                    <a:ext uri="{9D8B030D-6E8A-4147-A177-3AD203B41FA5}">
                      <a16:colId xmlns:a16="http://schemas.microsoft.com/office/drawing/2014/main" val="3631754511"/>
                    </a:ext>
                  </a:extLst>
                </a:gridCol>
              </a:tblGrid>
              <a:tr h="638175">
                <a:tc>
                  <a:txBody>
                    <a:bodyPr/>
                    <a:lstStyle/>
                    <a:p>
                      <a:pPr algn="ctr" fontAlgn="ctr"/>
                      <a:r>
                        <a:rPr lang="es-CO" sz="1100" b="1" i="0" u="none" strike="noStrike" dirty="0">
                          <a:solidFill>
                            <a:srgbClr val="FFFFFF"/>
                          </a:solidFill>
                          <a:effectLst/>
                          <a:latin typeface="Leelawadee UI" panose="020B0502040204020203" pitchFamily="34" charset="-34"/>
                          <a:cs typeface="Leelawadee UI" panose="020B0502040204020203" pitchFamily="34" charset="-34"/>
                        </a:rPr>
                        <a:t>VIGENCIA ACTUAL</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99"/>
                    </a:solidFill>
                  </a:tcPr>
                </a:tc>
                <a:tc>
                  <a:txBody>
                    <a:bodyPr/>
                    <a:lstStyle/>
                    <a:p>
                      <a:pPr algn="ctr" fontAlgn="ctr"/>
                      <a:r>
                        <a:rPr lang="es-CO" sz="1100" b="1" i="0" u="none" strike="noStrike">
                          <a:solidFill>
                            <a:srgbClr val="FFFFFF"/>
                          </a:solidFill>
                          <a:effectLst/>
                          <a:latin typeface="Leelawadee UI" panose="020B0502040204020203" pitchFamily="34" charset="-34"/>
                          <a:cs typeface="Leelawadee UI" panose="020B0502040204020203" pitchFamily="34" charset="-34"/>
                        </a:rPr>
                        <a:t>VIGENCIA ANTERIOR</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99"/>
                    </a:solidFill>
                  </a:tcPr>
                </a:tc>
                <a:tc>
                  <a:txBody>
                    <a:bodyPr/>
                    <a:lstStyle/>
                    <a:p>
                      <a:pPr algn="ctr" fontAlgn="ctr"/>
                      <a:r>
                        <a:rPr lang="es-ES" sz="1100" b="1" i="0" u="none" strike="noStrike" dirty="0">
                          <a:solidFill>
                            <a:srgbClr val="FFFFFF"/>
                          </a:solidFill>
                          <a:effectLst/>
                          <a:latin typeface="Leelawadee UI" panose="020B0502040204020203" pitchFamily="34" charset="-34"/>
                          <a:cs typeface="Leelawadee UI" panose="020B0502040204020203" pitchFamily="34" charset="-34"/>
                        </a:rPr>
                        <a:t>% RENOVACIONES CON RESPCTO A LA VIGENCIA ANTERIOR</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3399"/>
                    </a:solidFill>
                  </a:tcPr>
                </a:tc>
                <a:extLst>
                  <a:ext uri="{0D108BD9-81ED-4DB2-BD59-A6C34878D82A}">
                    <a16:rowId xmlns:a16="http://schemas.microsoft.com/office/drawing/2014/main" val="3246060348"/>
                  </a:ext>
                </a:extLst>
              </a:tr>
              <a:tr h="219075">
                <a:tc>
                  <a:txBody>
                    <a:bodyPr/>
                    <a:lstStyle/>
                    <a:p>
                      <a:pPr algn="ctr" fontAlgn="b"/>
                      <a:r>
                        <a:rPr lang="es-CO" sz="1100" b="0" i="0" u="none" strike="noStrike">
                          <a:solidFill>
                            <a:srgbClr val="000000"/>
                          </a:solidFill>
                          <a:effectLst/>
                          <a:latin typeface="Leelawadee UI" panose="020B0502040204020203" pitchFamily="34" charset="-34"/>
                          <a:cs typeface="Leelawadee UI" panose="020B0502040204020203" pitchFamily="34" charset="-34"/>
                        </a:rPr>
                        <a:t>6911</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b"/>
                      <a:r>
                        <a:rPr lang="es-CO" sz="1100" b="0" i="0" u="none" strike="noStrike">
                          <a:solidFill>
                            <a:srgbClr val="000000"/>
                          </a:solidFill>
                          <a:effectLst/>
                          <a:latin typeface="Leelawadee UI" panose="020B0502040204020203" pitchFamily="34" charset="-34"/>
                          <a:cs typeface="Leelawadee UI" panose="020B0502040204020203" pitchFamily="34" charset="-34"/>
                        </a:rPr>
                        <a:t>7792</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fontAlgn="b"/>
                      <a:r>
                        <a:rPr lang="es-CO" sz="1100" b="0" i="0" u="none" strike="noStrike" dirty="0">
                          <a:solidFill>
                            <a:srgbClr val="000000"/>
                          </a:solidFill>
                          <a:effectLst/>
                          <a:latin typeface="Leelawadee UI" panose="020B0502040204020203" pitchFamily="34" charset="-34"/>
                          <a:cs typeface="Leelawadee UI" panose="020B0502040204020203" pitchFamily="34" charset="-34"/>
                        </a:rPr>
                        <a:t>88,69%</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1689818495"/>
                  </a:ext>
                </a:extLst>
              </a:tr>
            </a:tbl>
          </a:graphicData>
        </a:graphic>
      </p:graphicFrame>
    </p:spTree>
    <p:extLst>
      <p:ext uri="{BB962C8B-B14F-4D97-AF65-F5344CB8AC3E}">
        <p14:creationId xmlns:p14="http://schemas.microsoft.com/office/powerpoint/2010/main" val="4148275834"/>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954</TotalTime>
  <Words>3439</Words>
  <Application>Microsoft Office PowerPoint</Application>
  <PresentationFormat>Widescreen</PresentationFormat>
  <Paragraphs>472</Paragraphs>
  <Slides>56</Slides>
  <Notes>0</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56</vt:i4>
      </vt:variant>
    </vt:vector>
  </HeadingPairs>
  <TitlesOfParts>
    <vt:vector size="65" baseType="lpstr">
      <vt:lpstr>Arial</vt:lpstr>
      <vt:lpstr>Calibri</vt:lpstr>
      <vt:lpstr>Calibri Light</vt:lpstr>
      <vt:lpstr>Leelawadee</vt:lpstr>
      <vt:lpstr>Leelawadee UI</vt:lpstr>
      <vt:lpstr>Tahoma</vt:lpstr>
      <vt:lpstr>Wingdings</vt:lpstr>
      <vt:lpstr>Tema de Office</vt:lpstr>
      <vt:lpstr>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Facturacion electronica</dc:creator>
  <cp:lastModifiedBy>Presidencia</cp:lastModifiedBy>
  <cp:revision>36</cp:revision>
  <dcterms:created xsi:type="dcterms:W3CDTF">2021-03-19T21:02:55Z</dcterms:created>
  <dcterms:modified xsi:type="dcterms:W3CDTF">2021-04-09T13:33:46Z</dcterms:modified>
</cp:coreProperties>
</file>