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300" r:id="rId8"/>
    <p:sldId id="301" r:id="rId9"/>
    <p:sldId id="302" r:id="rId10"/>
    <p:sldId id="303" r:id="rId11"/>
    <p:sldId id="304" r:id="rId12"/>
    <p:sldId id="305" r:id="rId13"/>
    <p:sldId id="306" r:id="rId14"/>
    <p:sldId id="307" r:id="rId15"/>
    <p:sldId id="308" r:id="rId16"/>
    <p:sldId id="309" r:id="rId17"/>
    <p:sldId id="311" r:id="rId18"/>
    <p:sldId id="312" r:id="rId19"/>
    <p:sldId id="263" r:id="rId20"/>
    <p:sldId id="265" r:id="rId21"/>
    <p:sldId id="269" r:id="rId22"/>
    <p:sldId id="266" r:id="rId23"/>
    <p:sldId id="267" r:id="rId24"/>
    <p:sldId id="268" r:id="rId25"/>
    <p:sldId id="270" r:id="rId26"/>
    <p:sldId id="271" r:id="rId27"/>
    <p:sldId id="272" r:id="rId28"/>
    <p:sldId id="273" r:id="rId29"/>
    <p:sldId id="274" r:id="rId30"/>
    <p:sldId id="314" r:id="rId31"/>
    <p:sldId id="264" r:id="rId32"/>
    <p:sldId id="287" r:id="rId33"/>
    <p:sldId id="288" r:id="rId34"/>
    <p:sldId id="289" r:id="rId35"/>
    <p:sldId id="290" r:id="rId36"/>
    <p:sldId id="291" r:id="rId37"/>
    <p:sldId id="292" r:id="rId38"/>
    <p:sldId id="293" r:id="rId39"/>
    <p:sldId id="294" r:id="rId40"/>
    <p:sldId id="295" r:id="rId41"/>
    <p:sldId id="313" r:id="rId42"/>
    <p:sldId id="297" r:id="rId43"/>
    <p:sldId id="298" r:id="rId44"/>
    <p:sldId id="299" r:id="rId4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CO"/>
              <a:t>Comparativo Matriculados, Renovados y Cancelados 2021-2020</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Hoja1!$M$76</c:f>
              <c:strCache>
                <c:ptCount val="1"/>
                <c:pt idx="0">
                  <c:v>2021</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cat>
            <c:strRef>
              <c:f>Hoja1!$L$77:$L$79</c:f>
              <c:strCache>
                <c:ptCount val="3"/>
                <c:pt idx="0">
                  <c:v>Matriculados</c:v>
                </c:pt>
                <c:pt idx="1">
                  <c:v>Renovados</c:v>
                </c:pt>
                <c:pt idx="2">
                  <c:v>Cancelados</c:v>
                </c:pt>
              </c:strCache>
            </c:strRef>
          </c:cat>
          <c:val>
            <c:numRef>
              <c:f>Hoja1!$M$77:$M$79</c:f>
              <c:numCache>
                <c:formatCode>General</c:formatCode>
                <c:ptCount val="3"/>
                <c:pt idx="0">
                  <c:v>928</c:v>
                </c:pt>
                <c:pt idx="1">
                  <c:v>7755</c:v>
                </c:pt>
                <c:pt idx="2">
                  <c:v>98</c:v>
                </c:pt>
              </c:numCache>
            </c:numRef>
          </c:val>
          <c:extLst>
            <c:ext xmlns:c16="http://schemas.microsoft.com/office/drawing/2014/chart" uri="{C3380CC4-5D6E-409C-BE32-E72D297353CC}">
              <c16:uniqueId val="{00000000-94B1-4459-A256-BEC77298F09B}"/>
            </c:ext>
          </c:extLst>
        </c:ser>
        <c:ser>
          <c:idx val="1"/>
          <c:order val="1"/>
          <c:tx>
            <c:strRef>
              <c:f>Hoja1!$N$76</c:f>
              <c:strCache>
                <c:ptCount val="1"/>
                <c:pt idx="0">
                  <c:v>2020</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cat>
            <c:strRef>
              <c:f>Hoja1!$L$77:$L$79</c:f>
              <c:strCache>
                <c:ptCount val="3"/>
                <c:pt idx="0">
                  <c:v>Matriculados</c:v>
                </c:pt>
                <c:pt idx="1">
                  <c:v>Renovados</c:v>
                </c:pt>
                <c:pt idx="2">
                  <c:v>Cancelados</c:v>
                </c:pt>
              </c:strCache>
            </c:strRef>
          </c:cat>
          <c:val>
            <c:numRef>
              <c:f>Hoja1!$N$77:$N$79</c:f>
              <c:numCache>
                <c:formatCode>General</c:formatCode>
                <c:ptCount val="3"/>
                <c:pt idx="0">
                  <c:v>794</c:v>
                </c:pt>
                <c:pt idx="1">
                  <c:v>6911</c:v>
                </c:pt>
                <c:pt idx="2">
                  <c:v>873</c:v>
                </c:pt>
              </c:numCache>
            </c:numRef>
          </c:val>
          <c:extLst>
            <c:ext xmlns:c16="http://schemas.microsoft.com/office/drawing/2014/chart" uri="{C3380CC4-5D6E-409C-BE32-E72D297353CC}">
              <c16:uniqueId val="{00000001-94B1-4459-A256-BEC77298F09B}"/>
            </c:ext>
          </c:extLst>
        </c:ser>
        <c:dLbls>
          <c:showLegendKey val="0"/>
          <c:showVal val="0"/>
          <c:showCatName val="0"/>
          <c:showSerName val="0"/>
          <c:showPercent val="0"/>
          <c:showBubbleSize val="0"/>
        </c:dLbls>
        <c:gapWidth val="65"/>
        <c:shape val="box"/>
        <c:axId val="1437148751"/>
        <c:axId val="1437143759"/>
        <c:axId val="0"/>
      </c:bar3DChart>
      <c:catAx>
        <c:axId val="1437148751"/>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1437143759"/>
        <c:crosses val="autoZero"/>
        <c:auto val="1"/>
        <c:lblAlgn val="ctr"/>
        <c:lblOffset val="100"/>
        <c:noMultiLvlLbl val="0"/>
      </c:catAx>
      <c:valAx>
        <c:axId val="1437143759"/>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1437148751"/>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CO" sz="1600">
                <a:latin typeface="Leelawadee UI" panose="020B0502040204020203" pitchFamily="34" charset="-34"/>
                <a:cs typeface="Leelawadee UI" panose="020B0502040204020203" pitchFamily="34" charset="-34"/>
              </a:rPr>
              <a:t>ENCUESTA</a:t>
            </a:r>
            <a:r>
              <a:rPr lang="es-CO" sz="1600" baseline="0">
                <a:latin typeface="Leelawadee UI" panose="020B0502040204020203" pitchFamily="34" charset="-34"/>
                <a:cs typeface="Leelawadee UI" panose="020B0502040204020203" pitchFamily="34" charset="-34"/>
              </a:rPr>
              <a:t> DE SATISFACCION DEL CLIENTE INTERNO</a:t>
            </a:r>
            <a:endParaRPr lang="es-CO" sz="1600">
              <a:latin typeface="Leelawadee UI" panose="020B0502040204020203" pitchFamily="34" charset="-34"/>
              <a:cs typeface="Leelawadee UI" panose="020B0502040204020203" pitchFamily="34" charset="-34"/>
            </a:endParaRP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plotArea>
      <c:layout/>
      <c:pieChart>
        <c:varyColors val="1"/>
        <c:ser>
          <c:idx val="0"/>
          <c:order val="0"/>
          <c:dPt>
            <c:idx val="0"/>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079-4AEA-A0CE-5734F25ABDCE}"/>
              </c:ext>
            </c:extLst>
          </c:dPt>
          <c:dPt>
            <c:idx val="1"/>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079-4AEA-A0CE-5734F25ABDCE}"/>
              </c:ext>
            </c:extLst>
          </c:dPt>
          <c:dPt>
            <c:idx val="2"/>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A079-4AEA-A0CE-5734F25ABDCE}"/>
              </c:ext>
            </c:extLst>
          </c:dPt>
          <c:dPt>
            <c:idx val="3"/>
            <c:bubble3D val="0"/>
            <c:spPr>
              <a:solidFill>
                <a:schemeClr val="accent6">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A079-4AEA-A0CE-5734F25ABDCE}"/>
              </c:ext>
            </c:extLst>
          </c:dPt>
          <c:dPt>
            <c:idx val="4"/>
            <c:bubble3D val="0"/>
            <c:spPr>
              <a:solidFill>
                <a:schemeClr val="accent5">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A079-4AEA-A0CE-5734F25ABDCE}"/>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s-CO"/>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[1]Hoja1!$A$118:$A$122</c:f>
              <c:strCache>
                <c:ptCount val="5"/>
                <c:pt idx="0">
                  <c:v>SI</c:v>
                </c:pt>
                <c:pt idx="1">
                  <c:v>MUCHAS VECES</c:v>
                </c:pt>
                <c:pt idx="2">
                  <c:v>POCAS VECES</c:v>
                </c:pt>
                <c:pt idx="3">
                  <c:v>NO</c:v>
                </c:pt>
                <c:pt idx="4">
                  <c:v>OTRO</c:v>
                </c:pt>
              </c:strCache>
            </c:strRef>
          </c:cat>
          <c:val>
            <c:numRef>
              <c:f>[1]Hoja1!$B$118:$B$122</c:f>
              <c:numCache>
                <c:formatCode>General</c:formatCode>
                <c:ptCount val="5"/>
                <c:pt idx="0">
                  <c:v>12</c:v>
                </c:pt>
                <c:pt idx="1">
                  <c:v>6</c:v>
                </c:pt>
                <c:pt idx="2">
                  <c:v>2</c:v>
                </c:pt>
              </c:numCache>
            </c:numRef>
          </c:val>
          <c:extLst>
            <c:ext xmlns:c16="http://schemas.microsoft.com/office/drawing/2014/chart" uri="{C3380CC4-5D6E-409C-BE32-E72D297353CC}">
              <c16:uniqueId val="{0000000A-A079-4AEA-A0CE-5734F25ABDCE}"/>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466D43-9B9A-4F2B-8581-CBAC1A4A495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3DC00ED8-B00D-44C8-B82D-578C4BF9C3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2BAC6C96-60F1-4C68-9C55-7A6E9435F46E}"/>
              </a:ext>
            </a:extLst>
          </p:cNvPr>
          <p:cNvSpPr>
            <a:spLocks noGrp="1"/>
          </p:cNvSpPr>
          <p:nvPr>
            <p:ph type="dt" sz="half" idx="10"/>
          </p:nvPr>
        </p:nvSpPr>
        <p:spPr/>
        <p:txBody>
          <a:bodyPr/>
          <a:lstStyle/>
          <a:p>
            <a:fld id="{338D6856-67CB-45BF-BD12-6C9E4871DF81}" type="datetimeFigureOut">
              <a:rPr lang="es-CO" smtClean="0"/>
              <a:t>25/03/2022</a:t>
            </a:fld>
            <a:endParaRPr lang="es-CO"/>
          </a:p>
        </p:txBody>
      </p:sp>
      <p:sp>
        <p:nvSpPr>
          <p:cNvPr id="5" name="Marcador de pie de página 4">
            <a:extLst>
              <a:ext uri="{FF2B5EF4-FFF2-40B4-BE49-F238E27FC236}">
                <a16:creationId xmlns:a16="http://schemas.microsoft.com/office/drawing/2014/main" id="{9CB27552-A0BA-478A-9B7A-57E55BABF1C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DE7F375-54BA-48BD-ACA8-62FC29FFA2C0}"/>
              </a:ext>
            </a:extLst>
          </p:cNvPr>
          <p:cNvSpPr>
            <a:spLocks noGrp="1"/>
          </p:cNvSpPr>
          <p:nvPr>
            <p:ph type="sldNum" sz="quarter" idx="12"/>
          </p:nvPr>
        </p:nvSpPr>
        <p:spPr/>
        <p:txBody>
          <a:bodyPr/>
          <a:lstStyle/>
          <a:p>
            <a:fld id="{4311EDD4-C98B-4AC4-8CB3-2138A82E69CA}" type="slidenum">
              <a:rPr lang="es-CO" smtClean="0"/>
              <a:t>‹Nº›</a:t>
            </a:fld>
            <a:endParaRPr lang="es-CO"/>
          </a:p>
        </p:txBody>
      </p:sp>
    </p:spTree>
    <p:extLst>
      <p:ext uri="{BB962C8B-B14F-4D97-AF65-F5344CB8AC3E}">
        <p14:creationId xmlns:p14="http://schemas.microsoft.com/office/powerpoint/2010/main" val="493294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C44E07-0DBC-4CE5-AF4A-0139B3F12BD5}"/>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C979EFE8-464E-4519-8ECC-B5AA273DDC5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DB9F99B-0A9D-440F-823E-991DDBCBDBAB}"/>
              </a:ext>
            </a:extLst>
          </p:cNvPr>
          <p:cNvSpPr>
            <a:spLocks noGrp="1"/>
          </p:cNvSpPr>
          <p:nvPr>
            <p:ph type="dt" sz="half" idx="10"/>
          </p:nvPr>
        </p:nvSpPr>
        <p:spPr/>
        <p:txBody>
          <a:bodyPr/>
          <a:lstStyle/>
          <a:p>
            <a:fld id="{338D6856-67CB-45BF-BD12-6C9E4871DF81}" type="datetimeFigureOut">
              <a:rPr lang="es-CO" smtClean="0"/>
              <a:t>25/03/2022</a:t>
            </a:fld>
            <a:endParaRPr lang="es-CO"/>
          </a:p>
        </p:txBody>
      </p:sp>
      <p:sp>
        <p:nvSpPr>
          <p:cNvPr id="5" name="Marcador de pie de página 4">
            <a:extLst>
              <a:ext uri="{FF2B5EF4-FFF2-40B4-BE49-F238E27FC236}">
                <a16:creationId xmlns:a16="http://schemas.microsoft.com/office/drawing/2014/main" id="{A45E0720-7535-475F-A497-9BE79B637667}"/>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E7A62EFD-96B3-4722-9691-629A5BBE1578}"/>
              </a:ext>
            </a:extLst>
          </p:cNvPr>
          <p:cNvSpPr>
            <a:spLocks noGrp="1"/>
          </p:cNvSpPr>
          <p:nvPr>
            <p:ph type="sldNum" sz="quarter" idx="12"/>
          </p:nvPr>
        </p:nvSpPr>
        <p:spPr/>
        <p:txBody>
          <a:bodyPr/>
          <a:lstStyle/>
          <a:p>
            <a:fld id="{4311EDD4-C98B-4AC4-8CB3-2138A82E69CA}" type="slidenum">
              <a:rPr lang="es-CO" smtClean="0"/>
              <a:t>‹Nº›</a:t>
            </a:fld>
            <a:endParaRPr lang="es-CO"/>
          </a:p>
        </p:txBody>
      </p:sp>
    </p:spTree>
    <p:extLst>
      <p:ext uri="{BB962C8B-B14F-4D97-AF65-F5344CB8AC3E}">
        <p14:creationId xmlns:p14="http://schemas.microsoft.com/office/powerpoint/2010/main" val="3955267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13B7D57-18CD-47D1-9A98-EF0BB6F3620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2C6F07F8-BACA-4A47-B2CF-23178C1E12D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CAAF57D1-0804-447E-979E-3FABACF3C6FF}"/>
              </a:ext>
            </a:extLst>
          </p:cNvPr>
          <p:cNvSpPr>
            <a:spLocks noGrp="1"/>
          </p:cNvSpPr>
          <p:nvPr>
            <p:ph type="dt" sz="half" idx="10"/>
          </p:nvPr>
        </p:nvSpPr>
        <p:spPr/>
        <p:txBody>
          <a:bodyPr/>
          <a:lstStyle/>
          <a:p>
            <a:fld id="{338D6856-67CB-45BF-BD12-6C9E4871DF81}" type="datetimeFigureOut">
              <a:rPr lang="es-CO" smtClean="0"/>
              <a:t>25/03/2022</a:t>
            </a:fld>
            <a:endParaRPr lang="es-CO"/>
          </a:p>
        </p:txBody>
      </p:sp>
      <p:sp>
        <p:nvSpPr>
          <p:cNvPr id="5" name="Marcador de pie de página 4">
            <a:extLst>
              <a:ext uri="{FF2B5EF4-FFF2-40B4-BE49-F238E27FC236}">
                <a16:creationId xmlns:a16="http://schemas.microsoft.com/office/drawing/2014/main" id="{167FF67C-A6C6-4690-917D-F07E76716748}"/>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2B7EF4D-4F63-4867-AD71-C930709A3244}"/>
              </a:ext>
            </a:extLst>
          </p:cNvPr>
          <p:cNvSpPr>
            <a:spLocks noGrp="1"/>
          </p:cNvSpPr>
          <p:nvPr>
            <p:ph type="sldNum" sz="quarter" idx="12"/>
          </p:nvPr>
        </p:nvSpPr>
        <p:spPr/>
        <p:txBody>
          <a:bodyPr/>
          <a:lstStyle/>
          <a:p>
            <a:fld id="{4311EDD4-C98B-4AC4-8CB3-2138A82E69CA}" type="slidenum">
              <a:rPr lang="es-CO" smtClean="0"/>
              <a:t>‹Nº›</a:t>
            </a:fld>
            <a:endParaRPr lang="es-CO"/>
          </a:p>
        </p:txBody>
      </p:sp>
    </p:spTree>
    <p:extLst>
      <p:ext uri="{BB962C8B-B14F-4D97-AF65-F5344CB8AC3E}">
        <p14:creationId xmlns:p14="http://schemas.microsoft.com/office/powerpoint/2010/main" val="3656586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39341-E0CB-441C-9867-03143973769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E3F15E94-2AE4-4D5F-9904-B6FE180BCBB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331786B-A0DB-4025-BBAB-769682D03483}"/>
              </a:ext>
            </a:extLst>
          </p:cNvPr>
          <p:cNvSpPr>
            <a:spLocks noGrp="1"/>
          </p:cNvSpPr>
          <p:nvPr>
            <p:ph type="dt" sz="half" idx="10"/>
          </p:nvPr>
        </p:nvSpPr>
        <p:spPr/>
        <p:txBody>
          <a:bodyPr/>
          <a:lstStyle/>
          <a:p>
            <a:fld id="{338D6856-67CB-45BF-BD12-6C9E4871DF81}" type="datetimeFigureOut">
              <a:rPr lang="es-CO" smtClean="0"/>
              <a:t>25/03/2022</a:t>
            </a:fld>
            <a:endParaRPr lang="es-CO"/>
          </a:p>
        </p:txBody>
      </p:sp>
      <p:sp>
        <p:nvSpPr>
          <p:cNvPr id="5" name="Marcador de pie de página 4">
            <a:extLst>
              <a:ext uri="{FF2B5EF4-FFF2-40B4-BE49-F238E27FC236}">
                <a16:creationId xmlns:a16="http://schemas.microsoft.com/office/drawing/2014/main" id="{A431ADE5-4266-4493-8C99-4B92A8DEE50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E5247D26-AC4F-4033-B93D-530A4C93DFAF}"/>
              </a:ext>
            </a:extLst>
          </p:cNvPr>
          <p:cNvSpPr>
            <a:spLocks noGrp="1"/>
          </p:cNvSpPr>
          <p:nvPr>
            <p:ph type="sldNum" sz="quarter" idx="12"/>
          </p:nvPr>
        </p:nvSpPr>
        <p:spPr/>
        <p:txBody>
          <a:bodyPr/>
          <a:lstStyle/>
          <a:p>
            <a:fld id="{4311EDD4-C98B-4AC4-8CB3-2138A82E69CA}" type="slidenum">
              <a:rPr lang="es-CO" smtClean="0"/>
              <a:t>‹Nº›</a:t>
            </a:fld>
            <a:endParaRPr lang="es-CO"/>
          </a:p>
        </p:txBody>
      </p:sp>
    </p:spTree>
    <p:extLst>
      <p:ext uri="{BB962C8B-B14F-4D97-AF65-F5344CB8AC3E}">
        <p14:creationId xmlns:p14="http://schemas.microsoft.com/office/powerpoint/2010/main" val="3016690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523D7E-C891-4A1A-94EB-065CFE4134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B6C76E1-03D7-4D81-84AC-83F22E4F5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3B033B4-732D-46EB-A54F-ECF24B092B60}"/>
              </a:ext>
            </a:extLst>
          </p:cNvPr>
          <p:cNvSpPr>
            <a:spLocks noGrp="1"/>
          </p:cNvSpPr>
          <p:nvPr>
            <p:ph type="dt" sz="half" idx="10"/>
          </p:nvPr>
        </p:nvSpPr>
        <p:spPr/>
        <p:txBody>
          <a:bodyPr/>
          <a:lstStyle/>
          <a:p>
            <a:fld id="{338D6856-67CB-45BF-BD12-6C9E4871DF81}" type="datetimeFigureOut">
              <a:rPr lang="es-CO" smtClean="0"/>
              <a:t>25/03/2022</a:t>
            </a:fld>
            <a:endParaRPr lang="es-CO"/>
          </a:p>
        </p:txBody>
      </p:sp>
      <p:sp>
        <p:nvSpPr>
          <p:cNvPr id="5" name="Marcador de pie de página 4">
            <a:extLst>
              <a:ext uri="{FF2B5EF4-FFF2-40B4-BE49-F238E27FC236}">
                <a16:creationId xmlns:a16="http://schemas.microsoft.com/office/drawing/2014/main" id="{62E88154-2208-4F96-8753-D6F3521A7A1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30162608-C926-49C1-B105-BB2CB8E6532D}"/>
              </a:ext>
            </a:extLst>
          </p:cNvPr>
          <p:cNvSpPr>
            <a:spLocks noGrp="1"/>
          </p:cNvSpPr>
          <p:nvPr>
            <p:ph type="sldNum" sz="quarter" idx="12"/>
          </p:nvPr>
        </p:nvSpPr>
        <p:spPr/>
        <p:txBody>
          <a:bodyPr/>
          <a:lstStyle/>
          <a:p>
            <a:fld id="{4311EDD4-C98B-4AC4-8CB3-2138A82E69CA}" type="slidenum">
              <a:rPr lang="es-CO" smtClean="0"/>
              <a:t>‹Nº›</a:t>
            </a:fld>
            <a:endParaRPr lang="es-CO"/>
          </a:p>
        </p:txBody>
      </p:sp>
    </p:spTree>
    <p:extLst>
      <p:ext uri="{BB962C8B-B14F-4D97-AF65-F5344CB8AC3E}">
        <p14:creationId xmlns:p14="http://schemas.microsoft.com/office/powerpoint/2010/main" val="2883171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6AAA40-3208-440E-A3B7-59B6E4445CC5}"/>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5D148EEB-7584-4C9A-B50B-CF82F464E2ED}"/>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EEB5112C-2457-45D5-9D6F-7C73C0833CB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1693147D-E1BB-4A56-9A7C-0176972DC135}"/>
              </a:ext>
            </a:extLst>
          </p:cNvPr>
          <p:cNvSpPr>
            <a:spLocks noGrp="1"/>
          </p:cNvSpPr>
          <p:nvPr>
            <p:ph type="dt" sz="half" idx="10"/>
          </p:nvPr>
        </p:nvSpPr>
        <p:spPr/>
        <p:txBody>
          <a:bodyPr/>
          <a:lstStyle/>
          <a:p>
            <a:fld id="{338D6856-67CB-45BF-BD12-6C9E4871DF81}" type="datetimeFigureOut">
              <a:rPr lang="es-CO" smtClean="0"/>
              <a:t>25/03/2022</a:t>
            </a:fld>
            <a:endParaRPr lang="es-CO"/>
          </a:p>
        </p:txBody>
      </p:sp>
      <p:sp>
        <p:nvSpPr>
          <p:cNvPr id="6" name="Marcador de pie de página 5">
            <a:extLst>
              <a:ext uri="{FF2B5EF4-FFF2-40B4-BE49-F238E27FC236}">
                <a16:creationId xmlns:a16="http://schemas.microsoft.com/office/drawing/2014/main" id="{CDCC79DD-A660-480A-8B9B-6D8E6355AC3D}"/>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9C47609-3505-419B-BC38-8E14FDAF2017}"/>
              </a:ext>
            </a:extLst>
          </p:cNvPr>
          <p:cNvSpPr>
            <a:spLocks noGrp="1"/>
          </p:cNvSpPr>
          <p:nvPr>
            <p:ph type="sldNum" sz="quarter" idx="12"/>
          </p:nvPr>
        </p:nvSpPr>
        <p:spPr/>
        <p:txBody>
          <a:bodyPr/>
          <a:lstStyle/>
          <a:p>
            <a:fld id="{4311EDD4-C98B-4AC4-8CB3-2138A82E69CA}" type="slidenum">
              <a:rPr lang="es-CO" smtClean="0"/>
              <a:t>‹Nº›</a:t>
            </a:fld>
            <a:endParaRPr lang="es-CO"/>
          </a:p>
        </p:txBody>
      </p:sp>
    </p:spTree>
    <p:extLst>
      <p:ext uri="{BB962C8B-B14F-4D97-AF65-F5344CB8AC3E}">
        <p14:creationId xmlns:p14="http://schemas.microsoft.com/office/powerpoint/2010/main" val="2132391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D6D243-44FE-4A35-B786-067F9B110001}"/>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44010C8C-1628-4000-AC05-A4424E3157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4EABCD2-3CF2-4051-AD11-FD2A7095381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E232DC74-C8A1-4C7C-B69A-DFB87371F1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D7E6493-2054-4774-ADE8-DFD0D3C444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CAC3286B-8484-4D77-BA40-F27244791BEC}"/>
              </a:ext>
            </a:extLst>
          </p:cNvPr>
          <p:cNvSpPr>
            <a:spLocks noGrp="1"/>
          </p:cNvSpPr>
          <p:nvPr>
            <p:ph type="dt" sz="half" idx="10"/>
          </p:nvPr>
        </p:nvSpPr>
        <p:spPr/>
        <p:txBody>
          <a:bodyPr/>
          <a:lstStyle/>
          <a:p>
            <a:fld id="{338D6856-67CB-45BF-BD12-6C9E4871DF81}" type="datetimeFigureOut">
              <a:rPr lang="es-CO" smtClean="0"/>
              <a:t>25/03/2022</a:t>
            </a:fld>
            <a:endParaRPr lang="es-CO"/>
          </a:p>
        </p:txBody>
      </p:sp>
      <p:sp>
        <p:nvSpPr>
          <p:cNvPr id="8" name="Marcador de pie de página 7">
            <a:extLst>
              <a:ext uri="{FF2B5EF4-FFF2-40B4-BE49-F238E27FC236}">
                <a16:creationId xmlns:a16="http://schemas.microsoft.com/office/drawing/2014/main" id="{8F408E12-E97B-44B5-B04C-F4FAA6716B3D}"/>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BF40E74-0DDE-47DD-8AF8-3BB0FF7BBBBB}"/>
              </a:ext>
            </a:extLst>
          </p:cNvPr>
          <p:cNvSpPr>
            <a:spLocks noGrp="1"/>
          </p:cNvSpPr>
          <p:nvPr>
            <p:ph type="sldNum" sz="quarter" idx="12"/>
          </p:nvPr>
        </p:nvSpPr>
        <p:spPr/>
        <p:txBody>
          <a:bodyPr/>
          <a:lstStyle/>
          <a:p>
            <a:fld id="{4311EDD4-C98B-4AC4-8CB3-2138A82E69CA}" type="slidenum">
              <a:rPr lang="es-CO" smtClean="0"/>
              <a:t>‹Nº›</a:t>
            </a:fld>
            <a:endParaRPr lang="es-CO"/>
          </a:p>
        </p:txBody>
      </p:sp>
    </p:spTree>
    <p:extLst>
      <p:ext uri="{BB962C8B-B14F-4D97-AF65-F5344CB8AC3E}">
        <p14:creationId xmlns:p14="http://schemas.microsoft.com/office/powerpoint/2010/main" val="3621175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40EAA9-F675-4401-9B1B-87E5CB8DFD7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8825CCC8-F897-457A-86E1-B4BF297E7176}"/>
              </a:ext>
            </a:extLst>
          </p:cNvPr>
          <p:cNvSpPr>
            <a:spLocks noGrp="1"/>
          </p:cNvSpPr>
          <p:nvPr>
            <p:ph type="dt" sz="half" idx="10"/>
          </p:nvPr>
        </p:nvSpPr>
        <p:spPr/>
        <p:txBody>
          <a:bodyPr/>
          <a:lstStyle/>
          <a:p>
            <a:fld id="{338D6856-67CB-45BF-BD12-6C9E4871DF81}" type="datetimeFigureOut">
              <a:rPr lang="es-CO" smtClean="0"/>
              <a:t>25/03/2022</a:t>
            </a:fld>
            <a:endParaRPr lang="es-CO"/>
          </a:p>
        </p:txBody>
      </p:sp>
      <p:sp>
        <p:nvSpPr>
          <p:cNvPr id="4" name="Marcador de pie de página 3">
            <a:extLst>
              <a:ext uri="{FF2B5EF4-FFF2-40B4-BE49-F238E27FC236}">
                <a16:creationId xmlns:a16="http://schemas.microsoft.com/office/drawing/2014/main" id="{F6B0B949-FA3F-4BEE-970E-7C13F596B06B}"/>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7466C62E-D829-4A75-B7AD-6B7338FD8395}"/>
              </a:ext>
            </a:extLst>
          </p:cNvPr>
          <p:cNvSpPr>
            <a:spLocks noGrp="1"/>
          </p:cNvSpPr>
          <p:nvPr>
            <p:ph type="sldNum" sz="quarter" idx="12"/>
          </p:nvPr>
        </p:nvSpPr>
        <p:spPr/>
        <p:txBody>
          <a:bodyPr/>
          <a:lstStyle/>
          <a:p>
            <a:fld id="{4311EDD4-C98B-4AC4-8CB3-2138A82E69CA}" type="slidenum">
              <a:rPr lang="es-CO" smtClean="0"/>
              <a:t>‹Nº›</a:t>
            </a:fld>
            <a:endParaRPr lang="es-CO"/>
          </a:p>
        </p:txBody>
      </p:sp>
    </p:spTree>
    <p:extLst>
      <p:ext uri="{BB962C8B-B14F-4D97-AF65-F5344CB8AC3E}">
        <p14:creationId xmlns:p14="http://schemas.microsoft.com/office/powerpoint/2010/main" val="355116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51786F8-7271-4189-8EE4-33767B37F6C0}"/>
              </a:ext>
            </a:extLst>
          </p:cNvPr>
          <p:cNvSpPr>
            <a:spLocks noGrp="1"/>
          </p:cNvSpPr>
          <p:nvPr>
            <p:ph type="dt" sz="half" idx="10"/>
          </p:nvPr>
        </p:nvSpPr>
        <p:spPr/>
        <p:txBody>
          <a:bodyPr/>
          <a:lstStyle/>
          <a:p>
            <a:fld id="{338D6856-67CB-45BF-BD12-6C9E4871DF81}" type="datetimeFigureOut">
              <a:rPr lang="es-CO" smtClean="0"/>
              <a:t>25/03/2022</a:t>
            </a:fld>
            <a:endParaRPr lang="es-CO"/>
          </a:p>
        </p:txBody>
      </p:sp>
      <p:sp>
        <p:nvSpPr>
          <p:cNvPr id="3" name="Marcador de pie de página 2">
            <a:extLst>
              <a:ext uri="{FF2B5EF4-FFF2-40B4-BE49-F238E27FC236}">
                <a16:creationId xmlns:a16="http://schemas.microsoft.com/office/drawing/2014/main" id="{7CE34021-A964-4499-8EDF-9D390DFABFFC}"/>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AAE83DEE-A06A-4962-9768-5EF26B436284}"/>
              </a:ext>
            </a:extLst>
          </p:cNvPr>
          <p:cNvSpPr>
            <a:spLocks noGrp="1"/>
          </p:cNvSpPr>
          <p:nvPr>
            <p:ph type="sldNum" sz="quarter" idx="12"/>
          </p:nvPr>
        </p:nvSpPr>
        <p:spPr/>
        <p:txBody>
          <a:bodyPr/>
          <a:lstStyle/>
          <a:p>
            <a:fld id="{4311EDD4-C98B-4AC4-8CB3-2138A82E69CA}" type="slidenum">
              <a:rPr lang="es-CO" smtClean="0"/>
              <a:t>‹Nº›</a:t>
            </a:fld>
            <a:endParaRPr lang="es-CO"/>
          </a:p>
        </p:txBody>
      </p:sp>
    </p:spTree>
    <p:extLst>
      <p:ext uri="{BB962C8B-B14F-4D97-AF65-F5344CB8AC3E}">
        <p14:creationId xmlns:p14="http://schemas.microsoft.com/office/powerpoint/2010/main" val="3638872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C0E5E4-D882-41E5-A3F7-CD8393ACF41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4DD45B2B-0EF9-4FC8-BC69-4B7A413EE5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634111CB-A209-4D63-BE6B-17D7B30940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8FD0249-63F6-435D-820C-1B8DE30C84FA}"/>
              </a:ext>
            </a:extLst>
          </p:cNvPr>
          <p:cNvSpPr>
            <a:spLocks noGrp="1"/>
          </p:cNvSpPr>
          <p:nvPr>
            <p:ph type="dt" sz="half" idx="10"/>
          </p:nvPr>
        </p:nvSpPr>
        <p:spPr/>
        <p:txBody>
          <a:bodyPr/>
          <a:lstStyle/>
          <a:p>
            <a:fld id="{338D6856-67CB-45BF-BD12-6C9E4871DF81}" type="datetimeFigureOut">
              <a:rPr lang="es-CO" smtClean="0"/>
              <a:t>25/03/2022</a:t>
            </a:fld>
            <a:endParaRPr lang="es-CO"/>
          </a:p>
        </p:txBody>
      </p:sp>
      <p:sp>
        <p:nvSpPr>
          <p:cNvPr id="6" name="Marcador de pie de página 5">
            <a:extLst>
              <a:ext uri="{FF2B5EF4-FFF2-40B4-BE49-F238E27FC236}">
                <a16:creationId xmlns:a16="http://schemas.microsoft.com/office/drawing/2014/main" id="{6B5E873C-8242-4861-9388-1B60ABAF6F08}"/>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955438E0-AE86-4A16-BE83-E0CB363968F6}"/>
              </a:ext>
            </a:extLst>
          </p:cNvPr>
          <p:cNvSpPr>
            <a:spLocks noGrp="1"/>
          </p:cNvSpPr>
          <p:nvPr>
            <p:ph type="sldNum" sz="quarter" idx="12"/>
          </p:nvPr>
        </p:nvSpPr>
        <p:spPr/>
        <p:txBody>
          <a:bodyPr/>
          <a:lstStyle/>
          <a:p>
            <a:fld id="{4311EDD4-C98B-4AC4-8CB3-2138A82E69CA}" type="slidenum">
              <a:rPr lang="es-CO" smtClean="0"/>
              <a:t>‹Nº›</a:t>
            </a:fld>
            <a:endParaRPr lang="es-CO"/>
          </a:p>
        </p:txBody>
      </p:sp>
    </p:spTree>
    <p:extLst>
      <p:ext uri="{BB962C8B-B14F-4D97-AF65-F5344CB8AC3E}">
        <p14:creationId xmlns:p14="http://schemas.microsoft.com/office/powerpoint/2010/main" val="1571500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7E4475-4123-4285-9B7C-DEB1FDFEA94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CCEE2320-A7B5-446A-AEE1-70A8BA5239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79BE0AA5-6FF2-42F1-932E-57D78E602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01ECAF7-B555-48A3-9035-0D6880458BD0}"/>
              </a:ext>
            </a:extLst>
          </p:cNvPr>
          <p:cNvSpPr>
            <a:spLocks noGrp="1"/>
          </p:cNvSpPr>
          <p:nvPr>
            <p:ph type="dt" sz="half" idx="10"/>
          </p:nvPr>
        </p:nvSpPr>
        <p:spPr/>
        <p:txBody>
          <a:bodyPr/>
          <a:lstStyle/>
          <a:p>
            <a:fld id="{338D6856-67CB-45BF-BD12-6C9E4871DF81}" type="datetimeFigureOut">
              <a:rPr lang="es-CO" smtClean="0"/>
              <a:t>25/03/2022</a:t>
            </a:fld>
            <a:endParaRPr lang="es-CO"/>
          </a:p>
        </p:txBody>
      </p:sp>
      <p:sp>
        <p:nvSpPr>
          <p:cNvPr id="6" name="Marcador de pie de página 5">
            <a:extLst>
              <a:ext uri="{FF2B5EF4-FFF2-40B4-BE49-F238E27FC236}">
                <a16:creationId xmlns:a16="http://schemas.microsoft.com/office/drawing/2014/main" id="{D69B07E5-F8B1-4A01-A906-D8999813A014}"/>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B19ED478-EE21-4D4B-83B8-9EB81A3F99AC}"/>
              </a:ext>
            </a:extLst>
          </p:cNvPr>
          <p:cNvSpPr>
            <a:spLocks noGrp="1"/>
          </p:cNvSpPr>
          <p:nvPr>
            <p:ph type="sldNum" sz="quarter" idx="12"/>
          </p:nvPr>
        </p:nvSpPr>
        <p:spPr/>
        <p:txBody>
          <a:bodyPr/>
          <a:lstStyle/>
          <a:p>
            <a:fld id="{4311EDD4-C98B-4AC4-8CB3-2138A82E69CA}" type="slidenum">
              <a:rPr lang="es-CO" smtClean="0"/>
              <a:t>‹Nº›</a:t>
            </a:fld>
            <a:endParaRPr lang="es-CO"/>
          </a:p>
        </p:txBody>
      </p:sp>
    </p:spTree>
    <p:extLst>
      <p:ext uri="{BB962C8B-B14F-4D97-AF65-F5344CB8AC3E}">
        <p14:creationId xmlns:p14="http://schemas.microsoft.com/office/powerpoint/2010/main" val="531907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12BF332-6F89-4A6A-BCAA-5F3A835FC9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F63C80E1-DA98-40F5-8B66-D8A8DAA50D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44A7F25C-7BE9-47FA-B087-CEB4533AC2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8D6856-67CB-45BF-BD12-6C9E4871DF81}" type="datetimeFigureOut">
              <a:rPr lang="es-CO" smtClean="0"/>
              <a:t>25/03/2022</a:t>
            </a:fld>
            <a:endParaRPr lang="es-CO"/>
          </a:p>
        </p:txBody>
      </p:sp>
      <p:sp>
        <p:nvSpPr>
          <p:cNvPr id="5" name="Marcador de pie de página 4">
            <a:extLst>
              <a:ext uri="{FF2B5EF4-FFF2-40B4-BE49-F238E27FC236}">
                <a16:creationId xmlns:a16="http://schemas.microsoft.com/office/drawing/2014/main" id="{743C1B21-B1E2-4ACD-928E-3819FF7E02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7EEAF4BF-7E81-4CDB-992E-4F0A5D401D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11EDD4-C98B-4AC4-8CB3-2138A82E69CA}" type="slidenum">
              <a:rPr lang="es-CO" smtClean="0"/>
              <a:t>‹Nº›</a:t>
            </a:fld>
            <a:endParaRPr lang="es-CO"/>
          </a:p>
        </p:txBody>
      </p:sp>
    </p:spTree>
    <p:extLst>
      <p:ext uri="{BB962C8B-B14F-4D97-AF65-F5344CB8AC3E}">
        <p14:creationId xmlns:p14="http://schemas.microsoft.com/office/powerpoint/2010/main" val="1689166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9.emf"/><Relationship Id="rId5" Type="http://schemas.openxmlformats.org/officeDocument/2006/relationships/image" Target="../media/image8.png"/><Relationship Id="rId4" Type="http://schemas.openxmlformats.org/officeDocument/2006/relationships/image" Target="../media/image7.emf"/></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5.emf"/><Relationship Id="rId4" Type="http://schemas.openxmlformats.org/officeDocument/2006/relationships/package" Target="../embeddings/Microsoft_Excel_Worksheet1.xlsx"/></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B0116A-27BD-4B50-9DCD-C14A772F215E}"/>
              </a:ext>
            </a:extLst>
          </p:cNvPr>
          <p:cNvSpPr>
            <a:spLocks noGrp="1"/>
          </p:cNvSpPr>
          <p:nvPr>
            <p:ph type="ctrTitle"/>
          </p:nvPr>
        </p:nvSpPr>
        <p:spPr/>
        <p:txBody>
          <a:bodyPr/>
          <a:lstStyle/>
          <a:p>
            <a:endParaRPr lang="es-CO"/>
          </a:p>
        </p:txBody>
      </p:sp>
      <p:sp>
        <p:nvSpPr>
          <p:cNvPr id="3" name="Subtítulo 2">
            <a:extLst>
              <a:ext uri="{FF2B5EF4-FFF2-40B4-BE49-F238E27FC236}">
                <a16:creationId xmlns:a16="http://schemas.microsoft.com/office/drawing/2014/main" id="{22FBC8C6-0478-4663-9D88-08FA34ED1D1A}"/>
              </a:ext>
            </a:extLst>
          </p:cNvPr>
          <p:cNvSpPr>
            <a:spLocks noGrp="1"/>
          </p:cNvSpPr>
          <p:nvPr>
            <p:ph type="subTitle" idx="1"/>
          </p:nvPr>
        </p:nvSpPr>
        <p:spPr/>
        <p:txBody>
          <a:bodyPr/>
          <a:lstStyle/>
          <a:p>
            <a:endParaRPr lang="es-CO"/>
          </a:p>
        </p:txBody>
      </p:sp>
      <p:pic>
        <p:nvPicPr>
          <p:cNvPr id="4" name="Imagen 3">
            <a:extLst>
              <a:ext uri="{FF2B5EF4-FFF2-40B4-BE49-F238E27FC236}">
                <a16:creationId xmlns:a16="http://schemas.microsoft.com/office/drawing/2014/main" id="{86BAEC09-C87C-4487-BE3E-D89159793710}"/>
              </a:ext>
            </a:extLst>
          </p:cNvPr>
          <p:cNvPicPr>
            <a:picLocks noChangeAspect="1"/>
          </p:cNvPicPr>
          <p:nvPr/>
        </p:nvPicPr>
        <p:blipFill>
          <a:blip r:embed="rId2"/>
          <a:stretch>
            <a:fillRect/>
          </a:stretch>
        </p:blipFill>
        <p:spPr>
          <a:xfrm>
            <a:off x="6095" y="0"/>
            <a:ext cx="12179809" cy="6858000"/>
          </a:xfrm>
          <a:prstGeom prst="rect">
            <a:avLst/>
          </a:prstGeom>
        </p:spPr>
      </p:pic>
      <p:sp>
        <p:nvSpPr>
          <p:cNvPr id="6" name="CuadroTexto 5">
            <a:extLst>
              <a:ext uri="{FF2B5EF4-FFF2-40B4-BE49-F238E27FC236}">
                <a16:creationId xmlns:a16="http://schemas.microsoft.com/office/drawing/2014/main" id="{E8CF4936-8080-4BCD-AE28-5C40A1200E5E}"/>
              </a:ext>
            </a:extLst>
          </p:cNvPr>
          <p:cNvSpPr txBox="1"/>
          <p:nvPr/>
        </p:nvSpPr>
        <p:spPr>
          <a:xfrm>
            <a:off x="378254" y="3871520"/>
            <a:ext cx="6153538" cy="1754326"/>
          </a:xfrm>
          <a:prstGeom prst="rect">
            <a:avLst/>
          </a:prstGeom>
          <a:noFill/>
        </p:spPr>
        <p:txBody>
          <a:bodyPr wrap="square">
            <a:spAutoFit/>
          </a:bodyPr>
          <a:lstStyle/>
          <a:p>
            <a:pPr algn="ctr" fontAlgn="base">
              <a:spcBef>
                <a:spcPct val="0"/>
              </a:spcBef>
              <a:spcAft>
                <a:spcPct val="0"/>
              </a:spcAft>
              <a:defRPr/>
            </a:pPr>
            <a:r>
              <a:rPr lang="es-ES" sz="1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CÁMARA DE COMERCIO DE SAN ANDRÉS, PROVIDENCIA Y SANTA CATALINA</a:t>
            </a:r>
          </a:p>
          <a:p>
            <a:pPr algn="ctr" fontAlgn="base">
              <a:spcBef>
                <a:spcPct val="0"/>
              </a:spcBef>
              <a:spcAft>
                <a:spcPct val="0"/>
              </a:spcAft>
              <a:defRPr/>
            </a:pPr>
            <a:endParaRPr lang="es-ES" sz="1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algn="ctr" fontAlgn="base">
              <a:spcBef>
                <a:spcPct val="0"/>
              </a:spcBef>
              <a:spcAft>
                <a:spcPct val="0"/>
              </a:spcAft>
              <a:defRPr/>
            </a:pPr>
            <a:r>
              <a:rPr lang="es-ES"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INFORME DE GESTIÓN</a:t>
            </a:r>
          </a:p>
          <a:p>
            <a:pPr algn="ctr" fontAlgn="base">
              <a:spcBef>
                <a:spcPct val="0"/>
              </a:spcBef>
              <a:spcAft>
                <a:spcPct val="0"/>
              </a:spcAft>
              <a:defRPr/>
            </a:pPr>
            <a:endParaRPr lang="es-ES" sz="1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algn="ctr" fontAlgn="base">
              <a:spcBef>
                <a:spcPct val="0"/>
              </a:spcBef>
              <a:spcAft>
                <a:spcPct val="0"/>
              </a:spcAft>
              <a:defRPr/>
            </a:pPr>
            <a:r>
              <a:rPr lang="es-ES" sz="1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A 31 DE DICIEMBRE 2021</a:t>
            </a:r>
          </a:p>
        </p:txBody>
      </p:sp>
    </p:spTree>
    <p:extLst>
      <p:ext uri="{BB962C8B-B14F-4D97-AF65-F5344CB8AC3E}">
        <p14:creationId xmlns:p14="http://schemas.microsoft.com/office/powerpoint/2010/main" val="1037980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83890"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110071" y="157076"/>
            <a:ext cx="8367779" cy="2893100"/>
          </a:xfrm>
          <a:prstGeom prst="rect">
            <a:avLst/>
          </a:prstGeom>
          <a:noFill/>
        </p:spPr>
        <p:txBody>
          <a:bodyPr wrap="square">
            <a:spAutoFit/>
          </a:bodyPr>
          <a:lstStyle/>
          <a:p>
            <a:pPr algn="ctr" fontAlgn="base">
              <a:spcBef>
                <a:spcPct val="0"/>
              </a:spcBef>
              <a:spcAft>
                <a:spcPct val="0"/>
              </a:spcAft>
              <a:defRPr/>
            </a:pPr>
            <a:endPar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       SERVICIOS REGISTRALES</a:t>
            </a:r>
          </a:p>
          <a:p>
            <a:pPr algn="just" fontAlgn="base">
              <a:spcBef>
                <a:spcPct val="0"/>
              </a:spcBef>
              <a:spcAft>
                <a:spcPct val="0"/>
              </a:spcAft>
              <a:defRPr/>
            </a:pPr>
            <a:endParaRPr lang="es-CO" sz="32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ES" sz="24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rPr>
              <a:t>         COMPARATIVO CANCELACIONES</a:t>
            </a:r>
          </a:p>
          <a:p>
            <a:pPr algn="ctr" fontAlgn="base">
              <a:spcBef>
                <a:spcPct val="0"/>
              </a:spcBef>
              <a:spcAft>
                <a:spcPct val="0"/>
              </a:spcAft>
              <a:defRPr/>
            </a:pPr>
            <a:endPar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p:txBody>
      </p:sp>
      <p:graphicFrame>
        <p:nvGraphicFramePr>
          <p:cNvPr id="3" name="Tabla 2">
            <a:extLst>
              <a:ext uri="{FF2B5EF4-FFF2-40B4-BE49-F238E27FC236}">
                <a16:creationId xmlns:a16="http://schemas.microsoft.com/office/drawing/2014/main" id="{3BF083E6-CA74-491C-9155-56B1F207405E}"/>
              </a:ext>
            </a:extLst>
          </p:cNvPr>
          <p:cNvGraphicFramePr>
            <a:graphicFrameLocks noGrp="1"/>
          </p:cNvGraphicFramePr>
          <p:nvPr>
            <p:extLst>
              <p:ext uri="{D42A27DB-BD31-4B8C-83A1-F6EECF244321}">
                <p14:modId xmlns:p14="http://schemas.microsoft.com/office/powerpoint/2010/main" val="1703973790"/>
              </p:ext>
            </p:extLst>
          </p:nvPr>
        </p:nvGraphicFramePr>
        <p:xfrm>
          <a:off x="4862542" y="2976713"/>
          <a:ext cx="3898900" cy="599102"/>
        </p:xfrm>
        <a:graphic>
          <a:graphicData uri="http://schemas.openxmlformats.org/drawingml/2006/table">
            <a:tbl>
              <a:tblPr/>
              <a:tblGrid>
                <a:gridCol w="2184400">
                  <a:extLst>
                    <a:ext uri="{9D8B030D-6E8A-4147-A177-3AD203B41FA5}">
                      <a16:colId xmlns:a16="http://schemas.microsoft.com/office/drawing/2014/main" val="1778196664"/>
                    </a:ext>
                  </a:extLst>
                </a:gridCol>
                <a:gridCol w="1714500">
                  <a:extLst>
                    <a:ext uri="{9D8B030D-6E8A-4147-A177-3AD203B41FA5}">
                      <a16:colId xmlns:a16="http://schemas.microsoft.com/office/drawing/2014/main" val="932828344"/>
                    </a:ext>
                  </a:extLst>
                </a:gridCol>
              </a:tblGrid>
              <a:tr h="299551">
                <a:tc>
                  <a:txBody>
                    <a:bodyPr/>
                    <a:lstStyle/>
                    <a:p>
                      <a:pPr algn="ctr" rtl="0" fontAlgn="ctr"/>
                      <a:r>
                        <a:rPr lang="es-CO" sz="1100" b="1" i="0" u="none" strike="noStrike" dirty="0">
                          <a:solidFill>
                            <a:srgbClr val="FFFFFF"/>
                          </a:solidFill>
                          <a:effectLst/>
                          <a:latin typeface="Leelawadee UI" panose="020B0502040204020203" pitchFamily="34" charset="-34"/>
                          <a:cs typeface="Leelawadee UI" panose="020B0502040204020203" pitchFamily="34" charset="-34"/>
                        </a:rPr>
                        <a:t>VIGENCIA ACTUAL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ctr"/>
                      <a:r>
                        <a:rPr lang="es-CO" sz="1100" b="1" i="0" u="none" strike="noStrike">
                          <a:solidFill>
                            <a:srgbClr val="FFFFFF"/>
                          </a:solidFill>
                          <a:effectLst/>
                          <a:latin typeface="Leelawadee UI" panose="020B0502040204020203" pitchFamily="34" charset="-34"/>
                          <a:cs typeface="Leelawadee UI" panose="020B0502040204020203" pitchFamily="34" charset="-34"/>
                        </a:rPr>
                        <a:t>VIGENCIA ANTERIOR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3916592034"/>
                  </a:ext>
                </a:extLst>
              </a:tr>
              <a:tr h="299551">
                <a:tc>
                  <a:txBody>
                    <a:bodyPr/>
                    <a:lstStyle/>
                    <a:p>
                      <a:pPr algn="ctr" rtl="0" fontAlgn="ctr"/>
                      <a:r>
                        <a:rPr lang="es-CO" sz="1100" b="0" i="0" u="none" strike="noStrike">
                          <a:solidFill>
                            <a:srgbClr val="000000"/>
                          </a:solidFill>
                          <a:effectLst/>
                          <a:latin typeface="Leelawadee UI" panose="020B0502040204020203" pitchFamily="34" charset="-34"/>
                          <a:cs typeface="Leelawadee UI" panose="020B0502040204020203" pitchFamily="34" charset="-34"/>
                        </a:rPr>
                        <a:t>98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100" b="0" i="0" u="none" strike="noStrike" dirty="0">
                          <a:solidFill>
                            <a:srgbClr val="000000"/>
                          </a:solidFill>
                          <a:effectLst/>
                          <a:latin typeface="Leelawadee UI" panose="020B0502040204020203" pitchFamily="34" charset="-34"/>
                          <a:cs typeface="Leelawadee UI" panose="020B0502040204020203" pitchFamily="34" charset="-34"/>
                        </a:rPr>
                        <a:t>873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1701957"/>
                  </a:ext>
                </a:extLst>
              </a:tr>
            </a:tbl>
          </a:graphicData>
        </a:graphic>
      </p:graphicFrame>
    </p:spTree>
    <p:extLst>
      <p:ext uri="{BB962C8B-B14F-4D97-AF65-F5344CB8AC3E}">
        <p14:creationId xmlns:p14="http://schemas.microsoft.com/office/powerpoint/2010/main" val="210542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084192" y="157076"/>
            <a:ext cx="8367779" cy="4370427"/>
          </a:xfrm>
          <a:prstGeom prst="rect">
            <a:avLst/>
          </a:prstGeom>
          <a:noFill/>
        </p:spPr>
        <p:txBody>
          <a:bodyPr wrap="square">
            <a:spAutoFit/>
          </a:bodyPr>
          <a:lstStyle/>
          <a:p>
            <a:pPr algn="ctr" fontAlgn="base">
              <a:spcBef>
                <a:spcPct val="0"/>
              </a:spcBef>
              <a:spcAft>
                <a:spcPct val="0"/>
              </a:spcAft>
              <a:defRPr/>
            </a:pPr>
            <a:endPar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SERVICIOS REGISTRALES</a:t>
            </a:r>
          </a:p>
          <a:p>
            <a:pPr algn="just" fontAlgn="base">
              <a:spcBef>
                <a:spcPct val="0"/>
              </a:spcBef>
              <a:spcAft>
                <a:spcPct val="0"/>
              </a:spcAft>
              <a:defRPr/>
            </a:pPr>
            <a:endParaRPr lang="es-CO" sz="32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ES" sz="24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rPr>
              <a:t>COMPARATIVO MATRICULAS</a:t>
            </a:r>
          </a:p>
          <a:p>
            <a:pPr algn="ctr" fontAlgn="base">
              <a:spcBef>
                <a:spcPct val="0"/>
              </a:spcBef>
              <a:spcAft>
                <a:spcPct val="0"/>
              </a:spcAft>
              <a:defRPr/>
            </a:pPr>
            <a:endParaRPr lang="es-ES" sz="24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endParaRPr>
          </a:p>
          <a:p>
            <a:pPr algn="ctr" fontAlgn="base">
              <a:spcBef>
                <a:spcPct val="0"/>
              </a:spcBef>
              <a:spcAft>
                <a:spcPct val="0"/>
              </a:spcAft>
              <a:defRPr/>
            </a:pPr>
            <a:endParaRPr lang="es-ES" sz="24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endParaRPr>
          </a:p>
          <a:p>
            <a:pPr algn="ctr" fontAlgn="base">
              <a:spcBef>
                <a:spcPct val="0"/>
              </a:spcBef>
              <a:spcAft>
                <a:spcPct val="0"/>
              </a:spcAft>
              <a:defRPr/>
            </a:pPr>
            <a:endParaRPr lang="es-ES" sz="24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endParaRPr>
          </a:p>
          <a:p>
            <a:pPr algn="ctr" fontAlgn="base">
              <a:spcBef>
                <a:spcPct val="0"/>
              </a:spcBef>
              <a:spcAft>
                <a:spcPct val="0"/>
              </a:spcAft>
              <a:defRPr/>
            </a:pPr>
            <a:endParaRPr lang="es-ES" sz="24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endParaRPr>
          </a:p>
          <a:p>
            <a:pPr algn="ctr" fontAlgn="base">
              <a:spcBef>
                <a:spcPct val="0"/>
              </a:spcBef>
              <a:spcAft>
                <a:spcPct val="0"/>
              </a:spcAft>
              <a:defRPr/>
            </a:pPr>
            <a:endPar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p:txBody>
      </p:sp>
      <p:graphicFrame>
        <p:nvGraphicFramePr>
          <p:cNvPr id="6" name="Tabla 5">
            <a:extLst>
              <a:ext uri="{FF2B5EF4-FFF2-40B4-BE49-F238E27FC236}">
                <a16:creationId xmlns:a16="http://schemas.microsoft.com/office/drawing/2014/main" id="{D25BADB2-D353-4BCD-B75C-C38FF120D697}"/>
              </a:ext>
            </a:extLst>
          </p:cNvPr>
          <p:cNvGraphicFramePr>
            <a:graphicFrameLocks noGrp="1"/>
          </p:cNvGraphicFramePr>
          <p:nvPr>
            <p:extLst>
              <p:ext uri="{D42A27DB-BD31-4B8C-83A1-F6EECF244321}">
                <p14:modId xmlns:p14="http://schemas.microsoft.com/office/powerpoint/2010/main" val="3766333595"/>
              </p:ext>
            </p:extLst>
          </p:nvPr>
        </p:nvGraphicFramePr>
        <p:xfrm>
          <a:off x="4763698" y="2751827"/>
          <a:ext cx="3251200" cy="785004"/>
        </p:xfrm>
        <a:graphic>
          <a:graphicData uri="http://schemas.openxmlformats.org/drawingml/2006/table">
            <a:tbl>
              <a:tblPr/>
              <a:tblGrid>
                <a:gridCol w="1536700">
                  <a:extLst>
                    <a:ext uri="{9D8B030D-6E8A-4147-A177-3AD203B41FA5}">
                      <a16:colId xmlns:a16="http://schemas.microsoft.com/office/drawing/2014/main" val="4074668765"/>
                    </a:ext>
                  </a:extLst>
                </a:gridCol>
                <a:gridCol w="1714500">
                  <a:extLst>
                    <a:ext uri="{9D8B030D-6E8A-4147-A177-3AD203B41FA5}">
                      <a16:colId xmlns:a16="http://schemas.microsoft.com/office/drawing/2014/main" val="373702549"/>
                    </a:ext>
                  </a:extLst>
                </a:gridCol>
              </a:tblGrid>
              <a:tr h="392502">
                <a:tc>
                  <a:txBody>
                    <a:bodyPr/>
                    <a:lstStyle/>
                    <a:p>
                      <a:pPr algn="ctr" rtl="0" fontAlgn="ctr"/>
                      <a:r>
                        <a:rPr lang="es-CO" sz="1100" b="1" i="0" u="none" strike="noStrike" dirty="0">
                          <a:solidFill>
                            <a:srgbClr val="FFFFFF"/>
                          </a:solidFill>
                          <a:effectLst/>
                          <a:latin typeface="Leelawadee UI" panose="020B0502040204020203" pitchFamily="34" charset="-34"/>
                          <a:cs typeface="Leelawadee UI" panose="020B0502040204020203" pitchFamily="34" charset="-34"/>
                        </a:rPr>
                        <a:t>VIGENCIA ACTUAL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ctr"/>
                      <a:r>
                        <a:rPr lang="es-CO" sz="1100" b="1" i="0" u="none" strike="noStrike">
                          <a:solidFill>
                            <a:srgbClr val="FFFFFF"/>
                          </a:solidFill>
                          <a:effectLst/>
                          <a:latin typeface="Leelawadee UI" panose="020B0502040204020203" pitchFamily="34" charset="-34"/>
                          <a:cs typeface="Leelawadee UI" panose="020B0502040204020203" pitchFamily="34" charset="-34"/>
                        </a:rPr>
                        <a:t>VIGENCIA ANTERIOR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4227162882"/>
                  </a:ext>
                </a:extLst>
              </a:tr>
              <a:tr h="392502">
                <a:tc>
                  <a:txBody>
                    <a:bodyPr/>
                    <a:lstStyle/>
                    <a:p>
                      <a:pPr algn="ctr" rtl="0" fontAlgn="ctr"/>
                      <a:r>
                        <a:rPr lang="es-CO" sz="1100" b="0" i="0" u="none" strike="noStrike" dirty="0">
                          <a:solidFill>
                            <a:srgbClr val="000000"/>
                          </a:solidFill>
                          <a:effectLst/>
                          <a:latin typeface="Leelawadee UI" panose="020B0502040204020203" pitchFamily="34" charset="-34"/>
                          <a:cs typeface="Leelawadee UI" panose="020B0502040204020203" pitchFamily="34" charset="-34"/>
                        </a:rPr>
                        <a:t>928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100" b="0" i="0" u="none" strike="noStrike" dirty="0">
                          <a:solidFill>
                            <a:srgbClr val="000000"/>
                          </a:solidFill>
                          <a:effectLst/>
                          <a:latin typeface="Leelawadee UI" panose="020B0502040204020203" pitchFamily="34" charset="-34"/>
                          <a:cs typeface="Leelawadee UI" panose="020B0502040204020203" pitchFamily="34" charset="-34"/>
                        </a:rPr>
                        <a:t>794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0593350"/>
                  </a:ext>
                </a:extLst>
              </a:tr>
            </a:tbl>
          </a:graphicData>
        </a:graphic>
      </p:graphicFrame>
    </p:spTree>
    <p:extLst>
      <p:ext uri="{BB962C8B-B14F-4D97-AF65-F5344CB8AC3E}">
        <p14:creationId xmlns:p14="http://schemas.microsoft.com/office/powerpoint/2010/main" val="2121468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6" name="CuadroTexto 5">
            <a:extLst>
              <a:ext uri="{FF2B5EF4-FFF2-40B4-BE49-F238E27FC236}">
                <a16:creationId xmlns:a16="http://schemas.microsoft.com/office/drawing/2014/main" id="{F0B9FB5D-913A-487E-BB65-D979CDC4F80F}"/>
              </a:ext>
            </a:extLst>
          </p:cNvPr>
          <p:cNvSpPr txBox="1"/>
          <p:nvPr/>
        </p:nvSpPr>
        <p:spPr>
          <a:xfrm>
            <a:off x="3133288" y="561954"/>
            <a:ext cx="6149130" cy="646331"/>
          </a:xfrm>
          <a:prstGeom prst="rect">
            <a:avLst/>
          </a:prstGeom>
          <a:noFill/>
        </p:spPr>
        <p:txBody>
          <a:bodyPr wrap="square">
            <a:spAutoFit/>
          </a:bodyPr>
          <a:lstStyle/>
          <a:p>
            <a:pPr algn="ctr"/>
            <a:r>
              <a:rPr lang="es-CO" sz="3600" b="1" dirty="0">
                <a:solidFill>
                  <a:srgbClr val="003399"/>
                </a:solidFill>
                <a:latin typeface="Leelawadee UI" panose="020B0502040204020203" pitchFamily="34" charset="-34"/>
                <a:cs typeface="Leelawadee UI" panose="020B0502040204020203" pitchFamily="34" charset="-34"/>
              </a:rPr>
              <a:t>FORMALIZACIÓN - CAE</a:t>
            </a:r>
          </a:p>
        </p:txBody>
      </p:sp>
      <p:sp>
        <p:nvSpPr>
          <p:cNvPr id="8" name="CuadroTexto 7">
            <a:extLst>
              <a:ext uri="{FF2B5EF4-FFF2-40B4-BE49-F238E27FC236}">
                <a16:creationId xmlns:a16="http://schemas.microsoft.com/office/drawing/2014/main" id="{C0F08286-E442-47D1-9553-B1B3F13C2593}"/>
              </a:ext>
            </a:extLst>
          </p:cNvPr>
          <p:cNvSpPr txBox="1"/>
          <p:nvPr/>
        </p:nvSpPr>
        <p:spPr>
          <a:xfrm>
            <a:off x="3133288" y="1333255"/>
            <a:ext cx="6149130" cy="2031325"/>
          </a:xfrm>
          <a:prstGeom prst="rect">
            <a:avLst/>
          </a:prstGeom>
          <a:noFill/>
        </p:spPr>
        <p:txBody>
          <a:bodyPr wrap="square">
            <a:spAutoFit/>
          </a:bodyPr>
          <a:lstStyle/>
          <a:p>
            <a:pPr algn="ctr"/>
            <a:r>
              <a:rPr lang="es-CO" b="1" dirty="0">
                <a:solidFill>
                  <a:srgbClr val="003399"/>
                </a:solidFill>
                <a:latin typeface="Leelawadee UI" panose="020B0502040204020203" pitchFamily="34" charset="-34"/>
                <a:cs typeface="Leelawadee UI" panose="020B0502040204020203" pitchFamily="34" charset="-34"/>
              </a:rPr>
              <a:t>CENTRO DE ATENCIÓN EMPRESARIAL-CAE </a:t>
            </a:r>
          </a:p>
          <a:p>
            <a:pPr algn="ctr"/>
            <a:endParaRPr lang="es-CO" b="1" dirty="0">
              <a:latin typeface="Leelawadee UI" panose="020B0502040204020203" pitchFamily="34" charset="-34"/>
              <a:cs typeface="Leelawadee UI" panose="020B0502040204020203" pitchFamily="34" charset="-34"/>
            </a:endParaRPr>
          </a:p>
          <a:p>
            <a:pPr algn="just"/>
            <a:r>
              <a:rPr lang="es-CO" dirty="0">
                <a:latin typeface="Leelawadee UI" panose="020B0502040204020203" pitchFamily="34" charset="-34"/>
                <a:cs typeface="Leelawadee UI" panose="020B0502040204020203" pitchFamily="34" charset="-34"/>
              </a:rPr>
              <a:t>El Centro de Atención Empresarial –CAE es la estrategia y principal aliado de los empresarios a la hora de crear empresa, el cual ha venido mejorando, siendo importante resaltar que también fue trasladado al 1er piso al área de atención a usuarios.  </a:t>
            </a:r>
          </a:p>
        </p:txBody>
      </p:sp>
      <p:graphicFrame>
        <p:nvGraphicFramePr>
          <p:cNvPr id="3" name="Tabla 2">
            <a:extLst>
              <a:ext uri="{FF2B5EF4-FFF2-40B4-BE49-F238E27FC236}">
                <a16:creationId xmlns:a16="http://schemas.microsoft.com/office/drawing/2014/main" id="{F388AA14-0481-4FC3-A723-F9C94C582296}"/>
              </a:ext>
            </a:extLst>
          </p:cNvPr>
          <p:cNvGraphicFramePr>
            <a:graphicFrameLocks noGrp="1"/>
          </p:cNvGraphicFramePr>
          <p:nvPr>
            <p:extLst>
              <p:ext uri="{D42A27DB-BD31-4B8C-83A1-F6EECF244321}">
                <p14:modId xmlns:p14="http://schemas.microsoft.com/office/powerpoint/2010/main" val="1670447179"/>
              </p:ext>
            </p:extLst>
          </p:nvPr>
        </p:nvGraphicFramePr>
        <p:xfrm>
          <a:off x="3731353" y="3821090"/>
          <a:ext cx="4953000" cy="628650"/>
        </p:xfrm>
        <a:graphic>
          <a:graphicData uri="http://schemas.openxmlformats.org/drawingml/2006/table">
            <a:tbl>
              <a:tblPr/>
              <a:tblGrid>
                <a:gridCol w="2184400">
                  <a:extLst>
                    <a:ext uri="{9D8B030D-6E8A-4147-A177-3AD203B41FA5}">
                      <a16:colId xmlns:a16="http://schemas.microsoft.com/office/drawing/2014/main" val="4205902441"/>
                    </a:ext>
                  </a:extLst>
                </a:gridCol>
                <a:gridCol w="1714500">
                  <a:extLst>
                    <a:ext uri="{9D8B030D-6E8A-4147-A177-3AD203B41FA5}">
                      <a16:colId xmlns:a16="http://schemas.microsoft.com/office/drawing/2014/main" val="1428486323"/>
                    </a:ext>
                  </a:extLst>
                </a:gridCol>
                <a:gridCol w="1054100">
                  <a:extLst>
                    <a:ext uri="{9D8B030D-6E8A-4147-A177-3AD203B41FA5}">
                      <a16:colId xmlns:a16="http://schemas.microsoft.com/office/drawing/2014/main" val="3222273967"/>
                    </a:ext>
                  </a:extLst>
                </a:gridCol>
              </a:tblGrid>
              <a:tr h="209550">
                <a:tc>
                  <a:txBody>
                    <a:bodyPr/>
                    <a:lstStyle/>
                    <a:p>
                      <a:pPr algn="l" rtl="0" fontAlgn="b"/>
                      <a:r>
                        <a:rPr lang="es-CO" sz="1100" b="1" i="0" u="none" strike="noStrike" dirty="0">
                          <a:solidFill>
                            <a:srgbClr val="000000"/>
                          </a:solidFill>
                          <a:effectLst/>
                          <a:latin typeface="Leelawadee UI" panose="020B0502040204020203" pitchFamily="34" charset="-34"/>
                          <a:cs typeface="Leelawadee UI" panose="020B0502040204020203" pitchFamily="34" charset="-34"/>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100" b="1" i="0" u="none" strike="noStrike">
                          <a:solidFill>
                            <a:srgbClr val="FFFFFF"/>
                          </a:solidFill>
                          <a:effectLst/>
                          <a:latin typeface="Leelawadee UI" panose="020B0502040204020203" pitchFamily="34" charset="-34"/>
                          <a:cs typeface="Leelawadee UI" panose="020B0502040204020203" pitchFamily="34" charset="-34"/>
                        </a:rPr>
                        <a:t>2021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100" b="1" i="0" u="none" strike="noStrike">
                          <a:solidFill>
                            <a:srgbClr val="FFFFFF"/>
                          </a:solidFill>
                          <a:effectLst/>
                          <a:latin typeface="Leelawadee UI" panose="020B0502040204020203" pitchFamily="34" charset="-34"/>
                          <a:cs typeface="Leelawadee UI" panose="020B0502040204020203" pitchFamily="34" charset="-34"/>
                        </a:rPr>
                        <a:t>2020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160972180"/>
                  </a:ext>
                </a:extLst>
              </a:tr>
              <a:tr h="209550">
                <a:tc>
                  <a:txBody>
                    <a:bodyPr/>
                    <a:lstStyle/>
                    <a:p>
                      <a:pPr algn="ctr" rtl="0" fontAlgn="b"/>
                      <a:r>
                        <a:rPr lang="es-CO" sz="1100" b="0" i="0" u="none" strike="noStrike">
                          <a:solidFill>
                            <a:srgbClr val="000000"/>
                          </a:solidFill>
                          <a:effectLst/>
                          <a:latin typeface="Leelawadee UI" panose="020B0502040204020203" pitchFamily="34" charset="-34"/>
                          <a:cs typeface="Leelawadee UI" panose="020B0502040204020203" pitchFamily="34" charset="-34"/>
                        </a:rPr>
                        <a:t>ASESORIAS EN FORMALIZACIÓN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100" b="0" i="0" u="none" strike="noStrike">
                          <a:solidFill>
                            <a:srgbClr val="000000"/>
                          </a:solidFill>
                          <a:effectLst/>
                          <a:latin typeface="Leelawadee UI" panose="020B0502040204020203" pitchFamily="34" charset="-34"/>
                          <a:cs typeface="Leelawadee UI" panose="020B0502040204020203" pitchFamily="34" charset="-34"/>
                        </a:rPr>
                        <a:t>2358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100" b="0" i="0" u="none" strike="noStrike">
                          <a:solidFill>
                            <a:srgbClr val="000000"/>
                          </a:solidFill>
                          <a:effectLst/>
                          <a:latin typeface="Leelawadee UI" panose="020B0502040204020203" pitchFamily="34" charset="-34"/>
                          <a:cs typeface="Leelawadee UI" panose="020B0502040204020203" pitchFamily="34" charset="-34"/>
                        </a:rPr>
                        <a:t>1352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1723029"/>
                  </a:ext>
                </a:extLst>
              </a:tr>
              <a:tr h="209550">
                <a:tc>
                  <a:txBody>
                    <a:bodyPr/>
                    <a:lstStyle/>
                    <a:p>
                      <a:pPr algn="ctr" rtl="0" fontAlgn="b"/>
                      <a:r>
                        <a:rPr lang="es-CO" sz="1100" b="0" i="0" u="none" strike="noStrike">
                          <a:solidFill>
                            <a:srgbClr val="000000"/>
                          </a:solidFill>
                          <a:effectLst/>
                          <a:latin typeface="Leelawadee UI" panose="020B0502040204020203" pitchFamily="34" charset="-34"/>
                          <a:cs typeface="Leelawadee UI" panose="020B0502040204020203" pitchFamily="34" charset="-34"/>
                        </a:rPr>
                        <a:t>EMPRESAS FORMALIZADAS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100" b="0" i="0" u="none" strike="noStrike">
                          <a:solidFill>
                            <a:srgbClr val="000000"/>
                          </a:solidFill>
                          <a:effectLst/>
                          <a:latin typeface="Leelawadee UI" panose="020B0502040204020203" pitchFamily="34" charset="-34"/>
                          <a:cs typeface="Leelawadee UI" panose="020B0502040204020203" pitchFamily="34" charset="-34"/>
                        </a:rPr>
                        <a:t>928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100" b="0" i="0" u="none" strike="noStrike" dirty="0">
                          <a:solidFill>
                            <a:srgbClr val="000000"/>
                          </a:solidFill>
                          <a:effectLst/>
                          <a:latin typeface="Leelawadee UI" panose="020B0502040204020203" pitchFamily="34" charset="-34"/>
                          <a:cs typeface="Leelawadee UI" panose="020B0502040204020203" pitchFamily="34" charset="-34"/>
                        </a:rPr>
                        <a:t>794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8912566"/>
                  </a:ext>
                </a:extLst>
              </a:tr>
            </a:tbl>
          </a:graphicData>
        </a:graphic>
      </p:graphicFrame>
    </p:spTree>
    <p:extLst>
      <p:ext uri="{BB962C8B-B14F-4D97-AF65-F5344CB8AC3E}">
        <p14:creationId xmlns:p14="http://schemas.microsoft.com/office/powerpoint/2010/main" val="2569910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6" name="CuadroTexto 5">
            <a:extLst>
              <a:ext uri="{FF2B5EF4-FFF2-40B4-BE49-F238E27FC236}">
                <a16:creationId xmlns:a16="http://schemas.microsoft.com/office/drawing/2014/main" id="{F0B9FB5D-913A-487E-BB65-D979CDC4F80F}"/>
              </a:ext>
            </a:extLst>
          </p:cNvPr>
          <p:cNvSpPr txBox="1"/>
          <p:nvPr/>
        </p:nvSpPr>
        <p:spPr>
          <a:xfrm>
            <a:off x="3133288" y="561954"/>
            <a:ext cx="6149130" cy="646331"/>
          </a:xfrm>
          <a:prstGeom prst="rect">
            <a:avLst/>
          </a:prstGeom>
          <a:noFill/>
        </p:spPr>
        <p:txBody>
          <a:bodyPr wrap="square">
            <a:spAutoFit/>
          </a:bodyPr>
          <a:lstStyle/>
          <a:p>
            <a:pPr algn="ctr"/>
            <a:r>
              <a:rPr lang="es-CO" sz="3600" b="1" dirty="0">
                <a:solidFill>
                  <a:srgbClr val="003399"/>
                </a:solidFill>
                <a:latin typeface="Leelawadee UI" panose="020B0502040204020203" pitchFamily="34" charset="-34"/>
                <a:cs typeface="Leelawadee UI" panose="020B0502040204020203" pitchFamily="34" charset="-34"/>
              </a:rPr>
              <a:t>REVISIONES PREVIAS</a:t>
            </a:r>
          </a:p>
        </p:txBody>
      </p:sp>
      <p:sp>
        <p:nvSpPr>
          <p:cNvPr id="8" name="CuadroTexto 7">
            <a:extLst>
              <a:ext uri="{FF2B5EF4-FFF2-40B4-BE49-F238E27FC236}">
                <a16:creationId xmlns:a16="http://schemas.microsoft.com/office/drawing/2014/main" id="{C0F08286-E442-47D1-9553-B1B3F13C2593}"/>
              </a:ext>
            </a:extLst>
          </p:cNvPr>
          <p:cNvSpPr txBox="1"/>
          <p:nvPr/>
        </p:nvSpPr>
        <p:spPr>
          <a:xfrm>
            <a:off x="2114025" y="1333255"/>
            <a:ext cx="7734649" cy="1815882"/>
          </a:xfrm>
          <a:prstGeom prst="rect">
            <a:avLst/>
          </a:prstGeom>
          <a:noFill/>
        </p:spPr>
        <p:txBody>
          <a:bodyPr wrap="square">
            <a:spAutoFit/>
          </a:bodyPr>
          <a:lstStyle/>
          <a:p>
            <a:pPr algn="just"/>
            <a:r>
              <a:rPr lang="es-CO" sz="1400" dirty="0">
                <a:latin typeface="Leelawadee UI" panose="020B0502040204020203" pitchFamily="34" charset="-34"/>
                <a:ea typeface="Tahoma" panose="020B0604030504040204" pitchFamily="34" charset="0"/>
                <a:cs typeface="Leelawadee UI" panose="020B0502040204020203" pitchFamily="34" charset="-34"/>
              </a:rPr>
              <a:t>Este servicio que viene prestando nuestra Entidad por varios años, el cual se ha venido mejorando su prestación, estableciendo su procedimiento y control,  es una herramienta que consideramos de vital importancia con la cual se controla el número de devoluciones formales, el cual es voluntario, gratuito cuyo objetivo principal es conseguir que el usuario reciba una asesoría integral del trámite que pretende realizar en el que  se  indican las observaciones que se tienen sobre el documento procurando siempre que se trate de una única revisión, sin embargo, se viene trabajando en ello, a través de entrevistas con los usuarios en procura de la mejora continua. </a:t>
            </a:r>
          </a:p>
        </p:txBody>
      </p:sp>
      <p:graphicFrame>
        <p:nvGraphicFramePr>
          <p:cNvPr id="4" name="Tabla 3">
            <a:extLst>
              <a:ext uri="{FF2B5EF4-FFF2-40B4-BE49-F238E27FC236}">
                <a16:creationId xmlns:a16="http://schemas.microsoft.com/office/drawing/2014/main" id="{E800DCC5-0131-454B-AC0D-21B661FE79E1}"/>
              </a:ext>
            </a:extLst>
          </p:cNvPr>
          <p:cNvGraphicFramePr>
            <a:graphicFrameLocks noGrp="1"/>
          </p:cNvGraphicFramePr>
          <p:nvPr>
            <p:extLst>
              <p:ext uri="{D42A27DB-BD31-4B8C-83A1-F6EECF244321}">
                <p14:modId xmlns:p14="http://schemas.microsoft.com/office/powerpoint/2010/main" val="3008273275"/>
              </p:ext>
            </p:extLst>
          </p:nvPr>
        </p:nvGraphicFramePr>
        <p:xfrm>
          <a:off x="4621003" y="3708864"/>
          <a:ext cx="3898900" cy="624982"/>
        </p:xfrm>
        <a:graphic>
          <a:graphicData uri="http://schemas.openxmlformats.org/drawingml/2006/table">
            <a:tbl>
              <a:tblPr/>
              <a:tblGrid>
                <a:gridCol w="2184400">
                  <a:extLst>
                    <a:ext uri="{9D8B030D-6E8A-4147-A177-3AD203B41FA5}">
                      <a16:colId xmlns:a16="http://schemas.microsoft.com/office/drawing/2014/main" val="81054247"/>
                    </a:ext>
                  </a:extLst>
                </a:gridCol>
                <a:gridCol w="1714500">
                  <a:extLst>
                    <a:ext uri="{9D8B030D-6E8A-4147-A177-3AD203B41FA5}">
                      <a16:colId xmlns:a16="http://schemas.microsoft.com/office/drawing/2014/main" val="4259636488"/>
                    </a:ext>
                  </a:extLst>
                </a:gridCol>
              </a:tblGrid>
              <a:tr h="312491">
                <a:tc>
                  <a:txBody>
                    <a:bodyPr/>
                    <a:lstStyle/>
                    <a:p>
                      <a:pPr algn="ctr" rtl="0" fontAlgn="ctr"/>
                      <a:r>
                        <a:rPr lang="es-CO" sz="1100" b="1" i="0" u="none" strike="noStrike">
                          <a:solidFill>
                            <a:srgbClr val="FFFFFF"/>
                          </a:solidFill>
                          <a:effectLst/>
                          <a:latin typeface="Leelawadee UI" panose="020B0502040204020203" pitchFamily="34" charset="-34"/>
                          <a:cs typeface="Leelawadee UI" panose="020B0502040204020203" pitchFamily="34" charset="-34"/>
                        </a:rPr>
                        <a:t>VIGENCIA ACTUAL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ctr"/>
                      <a:r>
                        <a:rPr lang="es-CO" sz="1100" b="1" i="0" u="none" strike="noStrike">
                          <a:solidFill>
                            <a:srgbClr val="FFFFFF"/>
                          </a:solidFill>
                          <a:effectLst/>
                          <a:latin typeface="Leelawadee UI" panose="020B0502040204020203" pitchFamily="34" charset="-34"/>
                          <a:cs typeface="Leelawadee UI" panose="020B0502040204020203" pitchFamily="34" charset="-34"/>
                        </a:rPr>
                        <a:t>VIGENCIA ANTERIOR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659841516"/>
                  </a:ext>
                </a:extLst>
              </a:tr>
              <a:tr h="312491">
                <a:tc>
                  <a:txBody>
                    <a:bodyPr/>
                    <a:lstStyle/>
                    <a:p>
                      <a:pPr algn="ctr" rtl="0" fontAlgn="ctr"/>
                      <a:r>
                        <a:rPr lang="es-CO" sz="1100" b="0" i="0" u="none" strike="noStrike">
                          <a:solidFill>
                            <a:srgbClr val="000000"/>
                          </a:solidFill>
                          <a:effectLst/>
                          <a:latin typeface="Leelawadee UI" panose="020B0502040204020203" pitchFamily="34" charset="-34"/>
                          <a:cs typeface="Leelawadee UI" panose="020B0502040204020203" pitchFamily="34" charset="-34"/>
                        </a:rPr>
                        <a:t>490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100" b="0" i="0" u="none" strike="noStrike" dirty="0">
                          <a:solidFill>
                            <a:srgbClr val="000000"/>
                          </a:solidFill>
                          <a:effectLst/>
                          <a:latin typeface="Leelawadee UI" panose="020B0502040204020203" pitchFamily="34" charset="-34"/>
                          <a:cs typeface="Leelawadee UI" panose="020B0502040204020203" pitchFamily="34" charset="-34"/>
                        </a:rPr>
                        <a:t>996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202113"/>
                  </a:ext>
                </a:extLst>
              </a:tr>
            </a:tbl>
          </a:graphicData>
        </a:graphic>
      </p:graphicFrame>
    </p:spTree>
    <p:extLst>
      <p:ext uri="{BB962C8B-B14F-4D97-AF65-F5344CB8AC3E}">
        <p14:creationId xmlns:p14="http://schemas.microsoft.com/office/powerpoint/2010/main" val="3479123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6" name="CuadroTexto 5">
            <a:extLst>
              <a:ext uri="{FF2B5EF4-FFF2-40B4-BE49-F238E27FC236}">
                <a16:creationId xmlns:a16="http://schemas.microsoft.com/office/drawing/2014/main" id="{F0B9FB5D-913A-487E-BB65-D979CDC4F80F}"/>
              </a:ext>
            </a:extLst>
          </p:cNvPr>
          <p:cNvSpPr txBox="1"/>
          <p:nvPr/>
        </p:nvSpPr>
        <p:spPr>
          <a:xfrm>
            <a:off x="3133288" y="561954"/>
            <a:ext cx="6149130" cy="646331"/>
          </a:xfrm>
          <a:prstGeom prst="rect">
            <a:avLst/>
          </a:prstGeom>
          <a:noFill/>
        </p:spPr>
        <p:txBody>
          <a:bodyPr wrap="square">
            <a:spAutoFit/>
          </a:bodyPr>
          <a:lstStyle/>
          <a:p>
            <a:pPr algn="ctr"/>
            <a:r>
              <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REGISTROS PÚBLICOS</a:t>
            </a:r>
          </a:p>
        </p:txBody>
      </p:sp>
      <p:sp>
        <p:nvSpPr>
          <p:cNvPr id="7" name="CuadroTexto 6">
            <a:extLst>
              <a:ext uri="{FF2B5EF4-FFF2-40B4-BE49-F238E27FC236}">
                <a16:creationId xmlns:a16="http://schemas.microsoft.com/office/drawing/2014/main" id="{52B444B2-B48C-4E9D-AA93-36A2D526BA5D}"/>
              </a:ext>
            </a:extLst>
          </p:cNvPr>
          <p:cNvSpPr txBox="1"/>
          <p:nvPr/>
        </p:nvSpPr>
        <p:spPr>
          <a:xfrm>
            <a:off x="3015339" y="1597426"/>
            <a:ext cx="6149130" cy="2554545"/>
          </a:xfrm>
          <a:prstGeom prst="rect">
            <a:avLst/>
          </a:prstGeom>
          <a:noFill/>
        </p:spPr>
        <p:txBody>
          <a:bodyPr wrap="square">
            <a:spAutoFit/>
          </a:bodyPr>
          <a:lstStyle/>
          <a:p>
            <a:pPr algn="ctr"/>
            <a:r>
              <a:rPr lang="es-CO" sz="1800" dirty="0">
                <a:latin typeface="Leelawadee UI" panose="020B0502040204020203" pitchFamily="34" charset="-34"/>
                <a:cs typeface="Leelawadee UI" panose="020B0502040204020203" pitchFamily="34" charset="-34"/>
              </a:rPr>
              <a:t> </a:t>
            </a:r>
            <a:r>
              <a:rPr lang="es-CO" sz="2000" dirty="0">
                <a:latin typeface="Leelawadee UI" panose="020B0502040204020203" pitchFamily="34" charset="-34"/>
                <a:ea typeface="Tahoma" panose="020B0604030504040204" pitchFamily="34" charset="0"/>
                <a:cs typeface="Leelawadee UI" panose="020B0502040204020203" pitchFamily="34" charset="-34"/>
              </a:rPr>
              <a:t>Por delegación legal, los registros públicos que adelantan las Cámaras de Comercio son:</a:t>
            </a:r>
          </a:p>
          <a:p>
            <a:pPr algn="just"/>
            <a:endParaRPr lang="es-CO" sz="2000" b="1" dirty="0">
              <a:solidFill>
                <a:schemeClr val="accent5">
                  <a:lumMod val="75000"/>
                </a:schemeClr>
              </a:solidFill>
              <a:latin typeface="Leelawadee UI" panose="020B0502040204020203" pitchFamily="34" charset="-34"/>
              <a:ea typeface="Tahoma" panose="020B0604030504040204" pitchFamily="34" charset="0"/>
              <a:cs typeface="Leelawadee UI" panose="020B0502040204020203" pitchFamily="34" charset="-34"/>
            </a:endParaRPr>
          </a:p>
          <a:p>
            <a:pPr marL="342900" indent="-342900" algn="ctr">
              <a:buFont typeface="Wingdings" panose="05000000000000000000" pitchFamily="2" charset="2"/>
              <a:buChar char="q"/>
            </a:pPr>
            <a:r>
              <a:rPr lang="es-CO" sz="2000" dirty="0">
                <a:latin typeface="Leelawadee UI" panose="020B0502040204020203" pitchFamily="34" charset="-34"/>
                <a:ea typeface="Tahoma" panose="020B0604030504040204" pitchFamily="34" charset="0"/>
                <a:cs typeface="Leelawadee UI" panose="020B0502040204020203" pitchFamily="34" charset="-34"/>
              </a:rPr>
              <a:t> REGISTRO MERCANTIL</a:t>
            </a:r>
          </a:p>
          <a:p>
            <a:pPr marL="342900" indent="-342900" algn="ctr">
              <a:buFont typeface="Wingdings" panose="05000000000000000000" pitchFamily="2" charset="2"/>
              <a:buChar char="q"/>
            </a:pPr>
            <a:r>
              <a:rPr lang="es-CO" sz="2000" dirty="0">
                <a:latin typeface="Leelawadee UI" panose="020B0502040204020203" pitchFamily="34" charset="-34"/>
                <a:ea typeface="Tahoma" panose="020B0604030504040204" pitchFamily="34" charset="0"/>
                <a:cs typeface="Leelawadee UI" panose="020B0502040204020203" pitchFamily="34" charset="-34"/>
              </a:rPr>
              <a:t> REGISTRO DE ESAL</a:t>
            </a:r>
          </a:p>
          <a:p>
            <a:pPr marL="342900" indent="-342900" algn="ctr">
              <a:buFont typeface="Wingdings" panose="05000000000000000000" pitchFamily="2" charset="2"/>
              <a:buChar char="q"/>
            </a:pPr>
            <a:r>
              <a:rPr lang="es-CO" sz="2000" dirty="0">
                <a:latin typeface="Leelawadee UI" panose="020B0502040204020203" pitchFamily="34" charset="-34"/>
                <a:ea typeface="Tahoma" panose="020B0604030504040204" pitchFamily="34" charset="0"/>
                <a:cs typeface="Leelawadee UI" panose="020B0502040204020203" pitchFamily="34" charset="-34"/>
              </a:rPr>
              <a:t> REGISTRO ÚNICO DE PROPONENTES</a:t>
            </a:r>
          </a:p>
          <a:p>
            <a:pPr marL="342900" indent="-342900" algn="ctr">
              <a:buFont typeface="Wingdings" panose="05000000000000000000" pitchFamily="2" charset="2"/>
              <a:buChar char="q"/>
            </a:pPr>
            <a:r>
              <a:rPr lang="es-CO" sz="2000" dirty="0">
                <a:latin typeface="Leelawadee UI" panose="020B0502040204020203" pitchFamily="34" charset="-34"/>
                <a:ea typeface="Tahoma" panose="020B0604030504040204" pitchFamily="34" charset="0"/>
                <a:cs typeface="Leelawadee UI" panose="020B0502040204020203" pitchFamily="34" charset="-34"/>
              </a:rPr>
              <a:t> REGISTRO NACIONAL DE TURISMO</a:t>
            </a:r>
          </a:p>
          <a:p>
            <a:pPr marL="342900" indent="-342900" algn="ctr">
              <a:buFont typeface="Wingdings" panose="05000000000000000000" pitchFamily="2" charset="2"/>
              <a:buChar char="q"/>
            </a:pPr>
            <a:r>
              <a:rPr lang="es-CO" sz="2000" dirty="0">
                <a:latin typeface="Leelawadee UI" panose="020B0502040204020203" pitchFamily="34" charset="-34"/>
                <a:ea typeface="Tahoma" panose="020B0604030504040204" pitchFamily="34" charset="0"/>
                <a:cs typeface="Leelawadee UI" panose="020B0502040204020203" pitchFamily="34" charset="-34"/>
              </a:rPr>
              <a:t> RUNEOL </a:t>
            </a:r>
          </a:p>
        </p:txBody>
      </p:sp>
    </p:spTree>
    <p:extLst>
      <p:ext uri="{BB962C8B-B14F-4D97-AF65-F5344CB8AC3E}">
        <p14:creationId xmlns:p14="http://schemas.microsoft.com/office/powerpoint/2010/main" val="1515940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6" name="CuadroTexto 5">
            <a:extLst>
              <a:ext uri="{FF2B5EF4-FFF2-40B4-BE49-F238E27FC236}">
                <a16:creationId xmlns:a16="http://schemas.microsoft.com/office/drawing/2014/main" id="{F0B9FB5D-913A-487E-BB65-D979CDC4F80F}"/>
              </a:ext>
            </a:extLst>
          </p:cNvPr>
          <p:cNvSpPr txBox="1"/>
          <p:nvPr/>
        </p:nvSpPr>
        <p:spPr>
          <a:xfrm>
            <a:off x="1786855" y="352230"/>
            <a:ext cx="9076887" cy="707886"/>
          </a:xfrm>
          <a:prstGeom prst="rect">
            <a:avLst/>
          </a:prstGeom>
          <a:noFill/>
        </p:spPr>
        <p:txBody>
          <a:bodyPr wrap="square">
            <a:spAutoFit/>
          </a:bodyPr>
          <a:lstStyle/>
          <a:p>
            <a:pPr algn="ctr"/>
            <a:r>
              <a:rPr lang="es-CO" altLang="es-CO" sz="2000" b="1" dirty="0">
                <a:solidFill>
                  <a:srgbClr val="003399"/>
                </a:solidFill>
                <a:effectLst>
                  <a:outerShdw blurRad="38100" dist="38100" dir="2700000" algn="tl">
                    <a:srgbClr val="000000">
                      <a:alpha val="43137"/>
                    </a:srgbClr>
                  </a:outerShdw>
                </a:effectLst>
                <a:latin typeface="Leelawadee UI" panose="020B0502040204020203" pitchFamily="34" charset="-34"/>
                <a:ea typeface="Calibri" panose="020F0502020204030204" pitchFamily="34" charset="0"/>
                <a:cs typeface="Leelawadee UI" panose="020B0502040204020203" pitchFamily="34" charset="-34"/>
              </a:rPr>
              <a:t>COMPARATIVO, RENOVADOS Y CANCELADOS DE 2020 y 2019 DEL REGISTRO MERCANTIL Y ENTIDADES SIN ANIMO DE LUCRO</a:t>
            </a:r>
            <a:endParaRPr lang="es-CO" sz="20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p:txBody>
      </p:sp>
      <p:graphicFrame>
        <p:nvGraphicFramePr>
          <p:cNvPr id="7" name="Gráfico 6">
            <a:extLst>
              <a:ext uri="{FF2B5EF4-FFF2-40B4-BE49-F238E27FC236}">
                <a16:creationId xmlns:a16="http://schemas.microsoft.com/office/drawing/2014/main" id="{7FA62276-4DE0-4279-B173-1BF94D7D1032}"/>
              </a:ext>
            </a:extLst>
          </p:cNvPr>
          <p:cNvGraphicFramePr>
            <a:graphicFrameLocks/>
          </p:cNvGraphicFramePr>
          <p:nvPr>
            <p:extLst>
              <p:ext uri="{D42A27DB-BD31-4B8C-83A1-F6EECF244321}">
                <p14:modId xmlns:p14="http://schemas.microsoft.com/office/powerpoint/2010/main" val="3474086797"/>
              </p:ext>
            </p:extLst>
          </p:nvPr>
        </p:nvGraphicFramePr>
        <p:xfrm>
          <a:off x="3803904" y="1215858"/>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a16="http://schemas.microsoft.com/office/drawing/2014/main" id="{ECABBA8F-BA17-4084-8C1E-995AB7467473}"/>
              </a:ext>
            </a:extLst>
          </p:cNvPr>
          <p:cNvGraphicFramePr>
            <a:graphicFrameLocks noGrp="1"/>
          </p:cNvGraphicFramePr>
          <p:nvPr>
            <p:extLst>
              <p:ext uri="{D42A27DB-BD31-4B8C-83A1-F6EECF244321}">
                <p14:modId xmlns:p14="http://schemas.microsoft.com/office/powerpoint/2010/main" val="2982710543"/>
              </p:ext>
            </p:extLst>
          </p:nvPr>
        </p:nvGraphicFramePr>
        <p:xfrm>
          <a:off x="4419854" y="4272307"/>
          <a:ext cx="3340100" cy="838200"/>
        </p:xfrm>
        <a:graphic>
          <a:graphicData uri="http://schemas.openxmlformats.org/drawingml/2006/table">
            <a:tbl>
              <a:tblPr/>
              <a:tblGrid>
                <a:gridCol w="1054100">
                  <a:extLst>
                    <a:ext uri="{9D8B030D-6E8A-4147-A177-3AD203B41FA5}">
                      <a16:colId xmlns:a16="http://schemas.microsoft.com/office/drawing/2014/main" val="4275394969"/>
                    </a:ext>
                  </a:extLst>
                </a:gridCol>
                <a:gridCol w="762000">
                  <a:extLst>
                    <a:ext uri="{9D8B030D-6E8A-4147-A177-3AD203B41FA5}">
                      <a16:colId xmlns:a16="http://schemas.microsoft.com/office/drawing/2014/main" val="3271197496"/>
                    </a:ext>
                  </a:extLst>
                </a:gridCol>
                <a:gridCol w="762000">
                  <a:extLst>
                    <a:ext uri="{9D8B030D-6E8A-4147-A177-3AD203B41FA5}">
                      <a16:colId xmlns:a16="http://schemas.microsoft.com/office/drawing/2014/main" val="727467369"/>
                    </a:ext>
                  </a:extLst>
                </a:gridCol>
                <a:gridCol w="762000">
                  <a:extLst>
                    <a:ext uri="{9D8B030D-6E8A-4147-A177-3AD203B41FA5}">
                      <a16:colId xmlns:a16="http://schemas.microsoft.com/office/drawing/2014/main" val="1575727820"/>
                    </a:ext>
                  </a:extLst>
                </a:gridCol>
              </a:tblGrid>
              <a:tr h="209550">
                <a:tc>
                  <a:txBody>
                    <a:bodyPr/>
                    <a:lstStyle/>
                    <a:p>
                      <a:pPr algn="ctr" rtl="0" fontAlgn="b"/>
                      <a:r>
                        <a:rPr lang="es-CO" sz="1100" b="0" i="0" u="none" strike="noStrike">
                          <a:solidFill>
                            <a:srgbClr val="FFFFFF"/>
                          </a:solidFill>
                          <a:effectLst/>
                          <a:latin typeface="Leelawadee UI" panose="020B0502040204020203" pitchFamily="34" charset="-34"/>
                          <a:cs typeface="Leelawadee UI" panose="020B0502040204020203" pitchFamily="34" charset="-34"/>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100" b="1" i="0" u="none" strike="noStrike">
                          <a:solidFill>
                            <a:srgbClr val="FFFFFF"/>
                          </a:solidFill>
                          <a:effectLst/>
                          <a:latin typeface="Leelawadee UI" panose="020B0502040204020203" pitchFamily="34" charset="-34"/>
                          <a:cs typeface="Leelawadee UI" panose="020B0502040204020203" pitchFamily="34" charset="-34"/>
                        </a:rPr>
                        <a:t>2021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100" b="1" i="0" u="none" strike="noStrike">
                          <a:solidFill>
                            <a:srgbClr val="FFFFFF"/>
                          </a:solidFill>
                          <a:effectLst/>
                          <a:latin typeface="Leelawadee UI" panose="020B0502040204020203" pitchFamily="34" charset="-34"/>
                          <a:cs typeface="Leelawadee UI" panose="020B0502040204020203" pitchFamily="34" charset="-34"/>
                        </a:rPr>
                        <a:t>2020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100" b="1" i="0" u="none" strike="noStrike">
                          <a:solidFill>
                            <a:srgbClr val="FFFFFF"/>
                          </a:solidFill>
                          <a:effectLst/>
                          <a:latin typeface="Leelawadee UI" panose="020B0502040204020203" pitchFamily="34" charset="-34"/>
                          <a:cs typeface="Leelawadee UI" panose="020B0502040204020203" pitchFamily="34" charset="-34"/>
                        </a:rPr>
                        <a:t>Variación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3338416521"/>
                  </a:ext>
                </a:extLst>
              </a:tr>
              <a:tr h="209550">
                <a:tc>
                  <a:txBody>
                    <a:bodyPr/>
                    <a:lstStyle/>
                    <a:p>
                      <a:pPr algn="ctr" rtl="0" fontAlgn="b"/>
                      <a:r>
                        <a:rPr lang="es-CO" sz="1100" b="0" i="0" u="none" strike="noStrike">
                          <a:solidFill>
                            <a:srgbClr val="000000"/>
                          </a:solidFill>
                          <a:effectLst/>
                          <a:latin typeface="Leelawadee UI" panose="020B0502040204020203" pitchFamily="34" charset="-34"/>
                          <a:cs typeface="Leelawadee UI" panose="020B0502040204020203" pitchFamily="34" charset="-34"/>
                        </a:rPr>
                        <a:t>Matriculados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100" b="0" i="0" u="none" strike="noStrike">
                          <a:solidFill>
                            <a:srgbClr val="000000"/>
                          </a:solidFill>
                          <a:effectLst/>
                          <a:latin typeface="Leelawadee UI" panose="020B0502040204020203" pitchFamily="34" charset="-34"/>
                          <a:cs typeface="Leelawadee UI" panose="020B0502040204020203" pitchFamily="34" charset="-34"/>
                        </a:rPr>
                        <a:t>928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100" b="0" i="0" u="none" strike="noStrike">
                          <a:solidFill>
                            <a:srgbClr val="000000"/>
                          </a:solidFill>
                          <a:effectLst/>
                          <a:latin typeface="Leelawadee UI" panose="020B0502040204020203" pitchFamily="34" charset="-34"/>
                          <a:cs typeface="Leelawadee UI" panose="020B0502040204020203" pitchFamily="34" charset="-34"/>
                        </a:rPr>
                        <a:t>794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100" b="0" i="0" u="none" strike="noStrike">
                          <a:solidFill>
                            <a:srgbClr val="000000"/>
                          </a:solidFill>
                          <a:effectLst/>
                          <a:latin typeface="Leelawadee UI" panose="020B0502040204020203" pitchFamily="34" charset="-34"/>
                          <a:cs typeface="Leelawadee UI" panose="020B0502040204020203" pitchFamily="34" charset="-34"/>
                        </a:rPr>
                        <a:t>134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6697395"/>
                  </a:ext>
                </a:extLst>
              </a:tr>
              <a:tr h="209550">
                <a:tc>
                  <a:txBody>
                    <a:bodyPr/>
                    <a:lstStyle/>
                    <a:p>
                      <a:pPr algn="ctr" rtl="0" fontAlgn="b"/>
                      <a:r>
                        <a:rPr lang="es-CO" sz="1100" b="0" i="0" u="none" strike="noStrike">
                          <a:solidFill>
                            <a:srgbClr val="000000"/>
                          </a:solidFill>
                          <a:effectLst/>
                          <a:latin typeface="Leelawadee UI" panose="020B0502040204020203" pitchFamily="34" charset="-34"/>
                          <a:cs typeface="Leelawadee UI" panose="020B0502040204020203" pitchFamily="34" charset="-34"/>
                        </a:rPr>
                        <a:t>Renovados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100" b="0" i="0" u="none" strike="noStrike">
                          <a:solidFill>
                            <a:srgbClr val="000000"/>
                          </a:solidFill>
                          <a:effectLst/>
                          <a:latin typeface="Leelawadee UI" panose="020B0502040204020203" pitchFamily="34" charset="-34"/>
                          <a:cs typeface="Leelawadee UI" panose="020B0502040204020203" pitchFamily="34" charset="-34"/>
                        </a:rPr>
                        <a:t>7755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100" b="0" i="0" u="none" strike="noStrike">
                          <a:solidFill>
                            <a:srgbClr val="000000"/>
                          </a:solidFill>
                          <a:effectLst/>
                          <a:latin typeface="Leelawadee UI" panose="020B0502040204020203" pitchFamily="34" charset="-34"/>
                          <a:cs typeface="Leelawadee UI" panose="020B0502040204020203" pitchFamily="34" charset="-34"/>
                        </a:rPr>
                        <a:t>6911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100" b="0" i="0" u="none" strike="noStrike">
                          <a:solidFill>
                            <a:srgbClr val="000000"/>
                          </a:solidFill>
                          <a:effectLst/>
                          <a:latin typeface="Leelawadee UI" panose="020B0502040204020203" pitchFamily="34" charset="-34"/>
                          <a:cs typeface="Leelawadee UI" panose="020B0502040204020203" pitchFamily="34" charset="-34"/>
                        </a:rPr>
                        <a:t>844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6941394"/>
                  </a:ext>
                </a:extLst>
              </a:tr>
              <a:tr h="209550">
                <a:tc>
                  <a:txBody>
                    <a:bodyPr/>
                    <a:lstStyle/>
                    <a:p>
                      <a:pPr algn="ctr" rtl="0" fontAlgn="b"/>
                      <a:r>
                        <a:rPr lang="es-CO" sz="1100" b="0" i="0" u="none" strike="noStrike">
                          <a:solidFill>
                            <a:srgbClr val="000000"/>
                          </a:solidFill>
                          <a:effectLst/>
                          <a:latin typeface="Leelawadee UI" panose="020B0502040204020203" pitchFamily="34" charset="-34"/>
                          <a:cs typeface="Leelawadee UI" panose="020B0502040204020203" pitchFamily="34" charset="-34"/>
                        </a:rPr>
                        <a:t>Cancelados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100" b="0" i="0" u="none" strike="noStrike">
                          <a:solidFill>
                            <a:srgbClr val="000000"/>
                          </a:solidFill>
                          <a:effectLst/>
                          <a:latin typeface="Leelawadee UI" panose="020B0502040204020203" pitchFamily="34" charset="-34"/>
                          <a:cs typeface="Leelawadee UI" panose="020B0502040204020203" pitchFamily="34" charset="-34"/>
                        </a:rPr>
                        <a:t>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100" b="0" i="0" u="none" strike="noStrike">
                          <a:solidFill>
                            <a:srgbClr val="000000"/>
                          </a:solidFill>
                          <a:effectLst/>
                          <a:latin typeface="Leelawadee UI" panose="020B0502040204020203" pitchFamily="34" charset="-34"/>
                          <a:cs typeface="Leelawadee UI" panose="020B0502040204020203" pitchFamily="34" charset="-34"/>
                        </a:rPr>
                        <a:t>873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100" b="0" i="0" u="none" strike="noStrike" dirty="0">
                          <a:solidFill>
                            <a:srgbClr val="000000"/>
                          </a:solidFill>
                          <a:effectLst/>
                          <a:latin typeface="Leelawadee UI" panose="020B0502040204020203" pitchFamily="34" charset="-34"/>
                          <a:cs typeface="Leelawadee UI" panose="020B0502040204020203" pitchFamily="34" charset="-34"/>
                        </a:rPr>
                        <a:t>-775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9670488"/>
                  </a:ext>
                </a:extLst>
              </a:tr>
            </a:tbl>
          </a:graphicData>
        </a:graphic>
      </p:graphicFrame>
    </p:spTree>
    <p:extLst>
      <p:ext uri="{BB962C8B-B14F-4D97-AF65-F5344CB8AC3E}">
        <p14:creationId xmlns:p14="http://schemas.microsoft.com/office/powerpoint/2010/main" val="318704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6" name="CuadroTexto 5">
            <a:extLst>
              <a:ext uri="{FF2B5EF4-FFF2-40B4-BE49-F238E27FC236}">
                <a16:creationId xmlns:a16="http://schemas.microsoft.com/office/drawing/2014/main" id="{F0B9FB5D-913A-487E-BB65-D979CDC4F80F}"/>
              </a:ext>
            </a:extLst>
          </p:cNvPr>
          <p:cNvSpPr txBox="1"/>
          <p:nvPr/>
        </p:nvSpPr>
        <p:spPr>
          <a:xfrm>
            <a:off x="1786855" y="352230"/>
            <a:ext cx="9076887" cy="580480"/>
          </a:xfrm>
          <a:prstGeom prst="rect">
            <a:avLst/>
          </a:prstGeom>
          <a:noFill/>
        </p:spPr>
        <p:txBody>
          <a:bodyPr wrap="square">
            <a:spAutoFit/>
          </a:bodyPr>
          <a:lstStyle/>
          <a:p>
            <a:pPr algn="ctr">
              <a:lnSpc>
                <a:spcPct val="107000"/>
              </a:lnSpc>
              <a:spcBef>
                <a:spcPct val="0"/>
              </a:spcBef>
              <a:spcAft>
                <a:spcPts val="600"/>
              </a:spcAft>
              <a:buNone/>
            </a:pPr>
            <a:r>
              <a:rPr lang="es-CO" altLang="es-CO" sz="32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rPr>
              <a:t>GESTIÓN DE LOS REGISTROS PÚBLICOS</a:t>
            </a:r>
          </a:p>
        </p:txBody>
      </p:sp>
      <p:sp>
        <p:nvSpPr>
          <p:cNvPr id="5" name="CuadroTexto 4">
            <a:extLst>
              <a:ext uri="{FF2B5EF4-FFF2-40B4-BE49-F238E27FC236}">
                <a16:creationId xmlns:a16="http://schemas.microsoft.com/office/drawing/2014/main" id="{CF5BC9EA-F6B2-4141-B5F9-79A823280F3B}"/>
              </a:ext>
            </a:extLst>
          </p:cNvPr>
          <p:cNvSpPr txBox="1"/>
          <p:nvPr/>
        </p:nvSpPr>
        <p:spPr>
          <a:xfrm>
            <a:off x="3250733" y="1447566"/>
            <a:ext cx="6149130" cy="3087384"/>
          </a:xfrm>
          <a:prstGeom prst="rect">
            <a:avLst/>
          </a:prstGeom>
          <a:noFill/>
        </p:spPr>
        <p:txBody>
          <a:bodyPr wrap="square">
            <a:spAutoFit/>
          </a:bodyPr>
          <a:lstStyle/>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Redistribución de funciones.</a:t>
            </a:r>
          </a:p>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 Capacitación del Personal en diferentes registros.</a:t>
            </a:r>
          </a:p>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 Intercambio de conocimientos con Cámara de Comercio de Barranquilla y Confecámaras. </a:t>
            </a:r>
          </a:p>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 Devolución de dineros Ley 1780 de 2016,</a:t>
            </a:r>
          </a:p>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 Campañas de renovación (enero a marzo)</a:t>
            </a:r>
          </a:p>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 Asesoría personalizada a usuarios con relación al cambio normativo de RNT</a:t>
            </a:r>
            <a:r>
              <a:rPr lang="es-CO" altLang="es-CO" sz="2000" b="1"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a:t>
            </a:r>
          </a:p>
        </p:txBody>
      </p:sp>
    </p:spTree>
    <p:extLst>
      <p:ext uri="{BB962C8B-B14F-4D97-AF65-F5344CB8AC3E}">
        <p14:creationId xmlns:p14="http://schemas.microsoft.com/office/powerpoint/2010/main" val="2383437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6" name="CuadroTexto 5">
            <a:extLst>
              <a:ext uri="{FF2B5EF4-FFF2-40B4-BE49-F238E27FC236}">
                <a16:creationId xmlns:a16="http://schemas.microsoft.com/office/drawing/2014/main" id="{F0B9FB5D-913A-487E-BB65-D979CDC4F80F}"/>
              </a:ext>
            </a:extLst>
          </p:cNvPr>
          <p:cNvSpPr txBox="1"/>
          <p:nvPr/>
        </p:nvSpPr>
        <p:spPr>
          <a:xfrm>
            <a:off x="2347572" y="275906"/>
            <a:ext cx="9076887" cy="580480"/>
          </a:xfrm>
          <a:prstGeom prst="rect">
            <a:avLst/>
          </a:prstGeom>
          <a:noFill/>
        </p:spPr>
        <p:txBody>
          <a:bodyPr wrap="square">
            <a:spAutoFit/>
          </a:bodyPr>
          <a:lstStyle/>
          <a:p>
            <a:pPr algn="ctr">
              <a:lnSpc>
                <a:spcPct val="107000"/>
              </a:lnSpc>
              <a:spcBef>
                <a:spcPct val="0"/>
              </a:spcBef>
              <a:spcAft>
                <a:spcPts val="600"/>
              </a:spcAft>
            </a:pPr>
            <a:r>
              <a:rPr lang="es-CO" sz="32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SISTEMA DE PQRSF</a:t>
            </a:r>
          </a:p>
        </p:txBody>
      </p:sp>
      <p:sp>
        <p:nvSpPr>
          <p:cNvPr id="8" name="CuadroTexto 7">
            <a:extLst>
              <a:ext uri="{FF2B5EF4-FFF2-40B4-BE49-F238E27FC236}">
                <a16:creationId xmlns:a16="http://schemas.microsoft.com/office/drawing/2014/main" id="{A953903F-4DFC-43B6-B159-A09A3C1AD2D2}"/>
              </a:ext>
            </a:extLst>
          </p:cNvPr>
          <p:cNvSpPr txBox="1"/>
          <p:nvPr/>
        </p:nvSpPr>
        <p:spPr>
          <a:xfrm>
            <a:off x="155275" y="2293252"/>
            <a:ext cx="3485074" cy="369332"/>
          </a:xfrm>
          <a:prstGeom prst="rect">
            <a:avLst/>
          </a:prstGeom>
          <a:noFill/>
        </p:spPr>
        <p:txBody>
          <a:bodyPr wrap="square">
            <a:spAutoFit/>
          </a:bodyPr>
          <a:lstStyle/>
          <a:p>
            <a:pPr lvl="0"/>
            <a:r>
              <a:rPr lang="es-CO" sz="1800" dirty="0">
                <a:solidFill>
                  <a:prstClr val="black"/>
                </a:solidFill>
                <a:latin typeface="Leelawadee UI" panose="020B0502040204020203" pitchFamily="34" charset="-34"/>
                <a:cs typeface="Leelawadee UI" panose="020B0502040204020203" pitchFamily="34" charset="-34"/>
              </a:rPr>
              <a:t>. </a:t>
            </a:r>
          </a:p>
        </p:txBody>
      </p:sp>
      <p:graphicFrame>
        <p:nvGraphicFramePr>
          <p:cNvPr id="3" name="Tabla 2">
            <a:extLst>
              <a:ext uri="{FF2B5EF4-FFF2-40B4-BE49-F238E27FC236}">
                <a16:creationId xmlns:a16="http://schemas.microsoft.com/office/drawing/2014/main" id="{7BF75F07-2A52-45F3-AC80-066B4F1D5D73}"/>
              </a:ext>
            </a:extLst>
          </p:cNvPr>
          <p:cNvGraphicFramePr>
            <a:graphicFrameLocks noGrp="1"/>
          </p:cNvGraphicFramePr>
          <p:nvPr>
            <p:extLst>
              <p:ext uri="{D42A27DB-BD31-4B8C-83A1-F6EECF244321}">
                <p14:modId xmlns:p14="http://schemas.microsoft.com/office/powerpoint/2010/main" val="1670424670"/>
              </p:ext>
            </p:extLst>
          </p:nvPr>
        </p:nvGraphicFramePr>
        <p:xfrm>
          <a:off x="4813541" y="932710"/>
          <a:ext cx="5153479" cy="4351337"/>
        </p:xfrm>
        <a:graphic>
          <a:graphicData uri="http://schemas.openxmlformats.org/drawingml/2006/table">
            <a:tbl>
              <a:tblPr/>
              <a:tblGrid>
                <a:gridCol w="779173">
                  <a:extLst>
                    <a:ext uri="{9D8B030D-6E8A-4147-A177-3AD203B41FA5}">
                      <a16:colId xmlns:a16="http://schemas.microsoft.com/office/drawing/2014/main" val="2616501085"/>
                    </a:ext>
                  </a:extLst>
                </a:gridCol>
                <a:gridCol w="1027962">
                  <a:extLst>
                    <a:ext uri="{9D8B030D-6E8A-4147-A177-3AD203B41FA5}">
                      <a16:colId xmlns:a16="http://schemas.microsoft.com/office/drawing/2014/main" val="1812701785"/>
                    </a:ext>
                  </a:extLst>
                </a:gridCol>
                <a:gridCol w="776439">
                  <a:extLst>
                    <a:ext uri="{9D8B030D-6E8A-4147-A177-3AD203B41FA5}">
                      <a16:colId xmlns:a16="http://schemas.microsoft.com/office/drawing/2014/main" val="2384863590"/>
                    </a:ext>
                  </a:extLst>
                </a:gridCol>
                <a:gridCol w="776439">
                  <a:extLst>
                    <a:ext uri="{9D8B030D-6E8A-4147-A177-3AD203B41FA5}">
                      <a16:colId xmlns:a16="http://schemas.microsoft.com/office/drawing/2014/main" val="4199887517"/>
                    </a:ext>
                  </a:extLst>
                </a:gridCol>
                <a:gridCol w="896733">
                  <a:extLst>
                    <a:ext uri="{9D8B030D-6E8A-4147-A177-3AD203B41FA5}">
                      <a16:colId xmlns:a16="http://schemas.microsoft.com/office/drawing/2014/main" val="2484512009"/>
                    </a:ext>
                  </a:extLst>
                </a:gridCol>
                <a:gridCol w="896733">
                  <a:extLst>
                    <a:ext uri="{9D8B030D-6E8A-4147-A177-3AD203B41FA5}">
                      <a16:colId xmlns:a16="http://schemas.microsoft.com/office/drawing/2014/main" val="1784005235"/>
                    </a:ext>
                  </a:extLst>
                </a:gridCol>
              </a:tblGrid>
              <a:tr h="263717">
                <a:tc rowSpan="2">
                  <a:txBody>
                    <a:bodyPr/>
                    <a:lstStyle/>
                    <a:p>
                      <a:pPr algn="ctr" fontAlgn="ctr"/>
                      <a:r>
                        <a:rPr lang="es-CO" sz="1000" b="1" i="0" u="none" strike="noStrike" dirty="0">
                          <a:solidFill>
                            <a:srgbClr val="000000"/>
                          </a:solidFill>
                          <a:effectLst/>
                          <a:latin typeface="Calibri" panose="020F0502020204030204" pitchFamily="34" charset="0"/>
                        </a:rPr>
                        <a:t>MES</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rowSpan="2">
                  <a:txBody>
                    <a:bodyPr/>
                    <a:lstStyle/>
                    <a:p>
                      <a:pPr algn="ctr" fontAlgn="ctr"/>
                      <a:r>
                        <a:rPr lang="es-CO" sz="1000" b="1" i="0" u="none" strike="noStrike">
                          <a:solidFill>
                            <a:srgbClr val="000000"/>
                          </a:solidFill>
                          <a:effectLst/>
                          <a:latin typeface="Calibri" panose="020F0502020204030204" pitchFamily="34" charset="0"/>
                        </a:rPr>
                        <a:t>No DE RADICADOS</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gridSpan="2">
                  <a:txBody>
                    <a:bodyPr/>
                    <a:lstStyle/>
                    <a:p>
                      <a:pPr algn="ctr" fontAlgn="ctr"/>
                      <a:r>
                        <a:rPr lang="es-CO" sz="1000" b="1" i="0" u="none" strike="noStrike">
                          <a:solidFill>
                            <a:srgbClr val="000000"/>
                          </a:solidFill>
                          <a:effectLst/>
                          <a:latin typeface="Calibri" panose="020F0502020204030204" pitchFamily="34" charset="0"/>
                        </a:rPr>
                        <a:t>REQUIERE RESPUESTA</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hMerge="1">
                  <a:txBody>
                    <a:bodyPr/>
                    <a:lstStyle/>
                    <a:p>
                      <a:endParaRPr lang="es-CO"/>
                    </a:p>
                  </a:txBody>
                  <a:tcPr/>
                </a:tc>
                <a:tc rowSpan="2">
                  <a:txBody>
                    <a:bodyPr/>
                    <a:lstStyle/>
                    <a:p>
                      <a:pPr algn="ctr" fontAlgn="ctr"/>
                      <a:r>
                        <a:rPr lang="es-CO" sz="1000" b="1" i="0" u="none" strike="noStrike">
                          <a:solidFill>
                            <a:srgbClr val="000000"/>
                          </a:solidFill>
                          <a:effectLst/>
                          <a:latin typeface="Calibri" panose="020F0502020204030204" pitchFamily="34" charset="0"/>
                        </a:rPr>
                        <a:t>PENDIENTES POR RESPUESTA</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rowSpan="2">
                  <a:txBody>
                    <a:bodyPr/>
                    <a:lstStyle/>
                    <a:p>
                      <a:pPr algn="ctr" fontAlgn="ctr"/>
                      <a:r>
                        <a:rPr lang="es-CO" sz="1000" b="1" i="0" u="none" strike="noStrike">
                          <a:solidFill>
                            <a:srgbClr val="000000"/>
                          </a:solidFill>
                          <a:effectLst/>
                          <a:latin typeface="Calibri" panose="020F0502020204030204" pitchFamily="34" charset="0"/>
                        </a:rPr>
                        <a:t>PENDIENTE POR RECLAMAR</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348621084"/>
                  </a:ext>
                </a:extLst>
              </a:tr>
              <a:tr h="296682">
                <a:tc vMerge="1">
                  <a:txBody>
                    <a:bodyPr/>
                    <a:lstStyle/>
                    <a:p>
                      <a:endParaRPr lang="es-CO"/>
                    </a:p>
                  </a:txBody>
                  <a:tcPr/>
                </a:tc>
                <a:tc vMerge="1">
                  <a:txBody>
                    <a:bodyPr/>
                    <a:lstStyle/>
                    <a:p>
                      <a:endParaRPr lang="es-CO"/>
                    </a:p>
                  </a:txBody>
                  <a:tcPr/>
                </a:tc>
                <a:tc>
                  <a:txBody>
                    <a:bodyPr/>
                    <a:lstStyle/>
                    <a:p>
                      <a:pPr algn="ctr" fontAlgn="ctr"/>
                      <a:r>
                        <a:rPr lang="es-CO" sz="1000" b="1" i="0" u="none" strike="noStrike">
                          <a:solidFill>
                            <a:srgbClr val="000000"/>
                          </a:solidFill>
                          <a:effectLst/>
                          <a:latin typeface="Calibri" panose="020F0502020204030204" pitchFamily="34" charset="0"/>
                        </a:rPr>
                        <a:t>SI</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O" sz="1000" b="1" i="0" u="none" strike="noStrike">
                          <a:solidFill>
                            <a:srgbClr val="000000"/>
                          </a:solidFill>
                          <a:effectLst/>
                          <a:latin typeface="Calibri" panose="020F0502020204030204" pitchFamily="34" charset="0"/>
                        </a:rPr>
                        <a:t>NO</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vMerge="1">
                  <a:txBody>
                    <a:bodyPr/>
                    <a:lstStyle/>
                    <a:p>
                      <a:endParaRPr lang="es-CO"/>
                    </a:p>
                  </a:txBody>
                  <a:tcPr/>
                </a:tc>
                <a:tc vMerge="1">
                  <a:txBody>
                    <a:bodyPr/>
                    <a:lstStyle/>
                    <a:p>
                      <a:endParaRPr lang="es-CO"/>
                    </a:p>
                  </a:txBody>
                  <a:tcPr/>
                </a:tc>
                <a:extLst>
                  <a:ext uri="{0D108BD9-81ED-4DB2-BD59-A6C34878D82A}">
                    <a16:rowId xmlns:a16="http://schemas.microsoft.com/office/drawing/2014/main" val="4098443332"/>
                  </a:ext>
                </a:extLst>
              </a:tr>
              <a:tr h="296682">
                <a:tc>
                  <a:txBody>
                    <a:bodyPr/>
                    <a:lstStyle/>
                    <a:p>
                      <a:pPr algn="ctr" fontAlgn="ctr"/>
                      <a:r>
                        <a:rPr lang="es-CO" sz="1000" b="1" i="0" u="none" strike="noStrike">
                          <a:solidFill>
                            <a:srgbClr val="000000"/>
                          </a:solidFill>
                          <a:effectLst/>
                          <a:latin typeface="Calibri" panose="020F0502020204030204" pitchFamily="34" charset="0"/>
                        </a:rPr>
                        <a:t>ENERO</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O" sz="1000" b="0" i="0" u="none" strike="noStrike">
                          <a:solidFill>
                            <a:srgbClr val="000000"/>
                          </a:solidFill>
                          <a:effectLst/>
                          <a:latin typeface="Calibri" panose="020F0502020204030204" pitchFamily="34" charset="0"/>
                        </a:rPr>
                        <a:t>85</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65</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20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62044886"/>
                  </a:ext>
                </a:extLst>
              </a:tr>
              <a:tr h="304923">
                <a:tc>
                  <a:txBody>
                    <a:bodyPr/>
                    <a:lstStyle/>
                    <a:p>
                      <a:pPr algn="ctr" fontAlgn="ctr"/>
                      <a:r>
                        <a:rPr lang="es-CO" sz="1000" b="1" i="0" u="none" strike="noStrike">
                          <a:solidFill>
                            <a:srgbClr val="000000"/>
                          </a:solidFill>
                          <a:effectLst/>
                          <a:latin typeface="Calibri" panose="020F0502020204030204" pitchFamily="34" charset="0"/>
                        </a:rPr>
                        <a:t>FEBRERO</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O" sz="1000" b="0" i="0" u="none" strike="noStrike">
                          <a:solidFill>
                            <a:srgbClr val="000000"/>
                          </a:solidFill>
                          <a:effectLst/>
                          <a:latin typeface="Calibri" panose="020F0502020204030204" pitchFamily="34" charset="0"/>
                        </a:rPr>
                        <a:t>95</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90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5</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09903289"/>
                  </a:ext>
                </a:extLst>
              </a:tr>
              <a:tr h="313164">
                <a:tc>
                  <a:txBody>
                    <a:bodyPr/>
                    <a:lstStyle/>
                    <a:p>
                      <a:pPr algn="ctr" fontAlgn="ctr"/>
                      <a:r>
                        <a:rPr lang="es-CO" sz="1000" b="1" i="0" u="none" strike="noStrike">
                          <a:solidFill>
                            <a:srgbClr val="000000"/>
                          </a:solidFill>
                          <a:effectLst/>
                          <a:latin typeface="Calibri" panose="020F0502020204030204" pitchFamily="34" charset="0"/>
                        </a:rPr>
                        <a:t>MARZO</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O" sz="1000" b="0" i="0" u="none" strike="noStrike">
                          <a:solidFill>
                            <a:srgbClr val="000000"/>
                          </a:solidFill>
                          <a:effectLst/>
                          <a:latin typeface="Calibri" panose="020F0502020204030204" pitchFamily="34" charset="0"/>
                        </a:rPr>
                        <a:t>160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158</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2</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3252540"/>
                  </a:ext>
                </a:extLst>
              </a:tr>
              <a:tr h="288441">
                <a:tc>
                  <a:txBody>
                    <a:bodyPr/>
                    <a:lstStyle/>
                    <a:p>
                      <a:pPr algn="ctr" fontAlgn="ctr"/>
                      <a:r>
                        <a:rPr lang="es-CO" sz="1000" b="1" i="0" u="none" strike="noStrike">
                          <a:solidFill>
                            <a:srgbClr val="000000"/>
                          </a:solidFill>
                          <a:effectLst/>
                          <a:latin typeface="Calibri" panose="020F0502020204030204" pitchFamily="34" charset="0"/>
                        </a:rPr>
                        <a:t>ABRIL</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O" sz="1000" b="0" i="0" u="none" strike="noStrike">
                          <a:solidFill>
                            <a:srgbClr val="000000"/>
                          </a:solidFill>
                          <a:effectLst/>
                          <a:latin typeface="Calibri" panose="020F0502020204030204" pitchFamily="34" charset="0"/>
                        </a:rPr>
                        <a:t>109</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108</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1</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000" b="0" i="0" u="none" strike="noStrike">
                          <a:solidFill>
                            <a:srgbClr val="000000"/>
                          </a:solidFill>
                          <a:effectLst/>
                          <a:latin typeface="Calibri" panose="020F0502020204030204" pitchFamily="34" charset="0"/>
                        </a:rPr>
                        <a:t>0</a:t>
                      </a:r>
                    </a:p>
                  </a:txBody>
                  <a:tcPr marL="8241" marR="8241" marT="82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000" b="0" i="0" u="none" strike="noStrike">
                          <a:solidFill>
                            <a:srgbClr val="000000"/>
                          </a:solidFill>
                          <a:effectLst/>
                          <a:latin typeface="Calibri" panose="020F0502020204030204" pitchFamily="34" charset="0"/>
                        </a:rPr>
                        <a:t>0</a:t>
                      </a:r>
                    </a:p>
                  </a:txBody>
                  <a:tcPr marL="8241" marR="8241" marT="82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92854322"/>
                  </a:ext>
                </a:extLst>
              </a:tr>
              <a:tr h="288441">
                <a:tc>
                  <a:txBody>
                    <a:bodyPr/>
                    <a:lstStyle/>
                    <a:p>
                      <a:pPr algn="ctr" fontAlgn="ctr"/>
                      <a:r>
                        <a:rPr lang="es-CO" sz="1000" b="1" i="0" u="none" strike="noStrike">
                          <a:solidFill>
                            <a:srgbClr val="000000"/>
                          </a:solidFill>
                          <a:effectLst/>
                          <a:latin typeface="Calibri" panose="020F0502020204030204" pitchFamily="34" charset="0"/>
                        </a:rPr>
                        <a:t>MAYO</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O" sz="1000" b="0" i="0" u="none" strike="noStrike">
                          <a:solidFill>
                            <a:srgbClr val="000000"/>
                          </a:solidFill>
                          <a:effectLst/>
                          <a:latin typeface="Calibri" panose="020F0502020204030204" pitchFamily="34" charset="0"/>
                        </a:rPr>
                        <a:t>101</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100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1</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000" b="0" i="0" u="none" strike="noStrike">
                          <a:solidFill>
                            <a:srgbClr val="000000"/>
                          </a:solidFill>
                          <a:effectLst/>
                          <a:latin typeface="Calibri" panose="020F0502020204030204" pitchFamily="34" charset="0"/>
                        </a:rPr>
                        <a:t>0</a:t>
                      </a:r>
                    </a:p>
                  </a:txBody>
                  <a:tcPr marL="8241" marR="8241" marT="82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000" b="0" i="0" u="none" strike="noStrike">
                          <a:solidFill>
                            <a:srgbClr val="000000"/>
                          </a:solidFill>
                          <a:effectLst/>
                          <a:latin typeface="Calibri" panose="020F0502020204030204" pitchFamily="34" charset="0"/>
                        </a:rPr>
                        <a:t>0</a:t>
                      </a:r>
                    </a:p>
                  </a:txBody>
                  <a:tcPr marL="8241" marR="8241" marT="82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63106776"/>
                  </a:ext>
                </a:extLst>
              </a:tr>
              <a:tr h="280200">
                <a:tc>
                  <a:txBody>
                    <a:bodyPr/>
                    <a:lstStyle/>
                    <a:p>
                      <a:pPr algn="ctr" fontAlgn="ctr"/>
                      <a:r>
                        <a:rPr lang="es-CO" sz="1000" b="1" i="0" u="none" strike="noStrike">
                          <a:solidFill>
                            <a:srgbClr val="000000"/>
                          </a:solidFill>
                          <a:effectLst/>
                          <a:latin typeface="Calibri" panose="020F0502020204030204" pitchFamily="34" charset="0"/>
                        </a:rPr>
                        <a:t>JUNIO</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O" sz="1000" b="0" i="0" u="none" strike="noStrike">
                          <a:solidFill>
                            <a:srgbClr val="000000"/>
                          </a:solidFill>
                          <a:effectLst/>
                          <a:latin typeface="Calibri" panose="020F0502020204030204" pitchFamily="34" charset="0"/>
                        </a:rPr>
                        <a:t>99</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84</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15</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83878053"/>
                  </a:ext>
                </a:extLst>
              </a:tr>
              <a:tr h="288441">
                <a:tc>
                  <a:txBody>
                    <a:bodyPr/>
                    <a:lstStyle/>
                    <a:p>
                      <a:pPr algn="ctr" fontAlgn="ctr"/>
                      <a:r>
                        <a:rPr lang="es-CO" sz="1000" b="1" i="0" u="none" strike="noStrike">
                          <a:solidFill>
                            <a:srgbClr val="000000"/>
                          </a:solidFill>
                          <a:effectLst/>
                          <a:latin typeface="Calibri" panose="020F0502020204030204" pitchFamily="34" charset="0"/>
                        </a:rPr>
                        <a:t>JULIO</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O" sz="1000" b="0" i="0" u="none" strike="noStrike">
                          <a:solidFill>
                            <a:srgbClr val="000000"/>
                          </a:solidFill>
                          <a:effectLst/>
                          <a:latin typeface="Calibri" panose="020F0502020204030204" pitchFamily="34" charset="0"/>
                        </a:rPr>
                        <a:t>108</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105</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3</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30835316"/>
                  </a:ext>
                </a:extLst>
              </a:tr>
              <a:tr h="321406">
                <a:tc>
                  <a:txBody>
                    <a:bodyPr/>
                    <a:lstStyle/>
                    <a:p>
                      <a:pPr algn="ctr" fontAlgn="ctr"/>
                      <a:r>
                        <a:rPr lang="es-CO" sz="1000" b="1" i="0" u="none" strike="noStrike">
                          <a:solidFill>
                            <a:srgbClr val="000000"/>
                          </a:solidFill>
                          <a:effectLst/>
                          <a:latin typeface="Calibri" panose="020F0502020204030204" pitchFamily="34" charset="0"/>
                        </a:rPr>
                        <a:t>AGOSTO</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O" sz="1000" b="0" i="0" u="none" strike="noStrike">
                          <a:solidFill>
                            <a:srgbClr val="000000"/>
                          </a:solidFill>
                          <a:effectLst/>
                          <a:latin typeface="Calibri" panose="020F0502020204030204" pitchFamily="34" charset="0"/>
                        </a:rPr>
                        <a:t>128</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128</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74289878"/>
                  </a:ext>
                </a:extLst>
              </a:tr>
              <a:tr h="313164">
                <a:tc>
                  <a:txBody>
                    <a:bodyPr/>
                    <a:lstStyle/>
                    <a:p>
                      <a:pPr algn="ctr" fontAlgn="ctr"/>
                      <a:r>
                        <a:rPr lang="es-CO" sz="1000" b="1" i="0" u="none" strike="noStrike">
                          <a:solidFill>
                            <a:srgbClr val="000000"/>
                          </a:solidFill>
                          <a:effectLst/>
                          <a:latin typeface="Calibri" panose="020F0502020204030204" pitchFamily="34" charset="0"/>
                        </a:rPr>
                        <a:t>SEPTIEMBRE</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O" sz="1000" b="0" i="0" u="none" strike="noStrike">
                          <a:solidFill>
                            <a:srgbClr val="000000"/>
                          </a:solidFill>
                          <a:effectLst/>
                          <a:latin typeface="Calibri" panose="020F0502020204030204" pitchFamily="34" charset="0"/>
                        </a:rPr>
                        <a:t>110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108</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2</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1</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66405537"/>
                  </a:ext>
                </a:extLst>
              </a:tr>
              <a:tr h="321406">
                <a:tc>
                  <a:txBody>
                    <a:bodyPr/>
                    <a:lstStyle/>
                    <a:p>
                      <a:pPr algn="ctr" fontAlgn="ctr"/>
                      <a:r>
                        <a:rPr lang="es-CO" sz="1000" b="1" i="0" u="none" strike="noStrike">
                          <a:solidFill>
                            <a:srgbClr val="000000"/>
                          </a:solidFill>
                          <a:effectLst/>
                          <a:latin typeface="Calibri" panose="020F0502020204030204" pitchFamily="34" charset="0"/>
                        </a:rPr>
                        <a:t>OCTUBRE</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O" sz="1000" b="0" i="0" u="none" strike="noStrike">
                          <a:solidFill>
                            <a:srgbClr val="000000"/>
                          </a:solidFill>
                          <a:effectLst/>
                          <a:latin typeface="Calibri" panose="020F0502020204030204" pitchFamily="34" charset="0"/>
                        </a:rPr>
                        <a:t>88</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87</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1</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38065616"/>
                  </a:ext>
                </a:extLst>
              </a:tr>
              <a:tr h="379094">
                <a:tc>
                  <a:txBody>
                    <a:bodyPr/>
                    <a:lstStyle/>
                    <a:p>
                      <a:pPr algn="ctr" fontAlgn="ctr"/>
                      <a:r>
                        <a:rPr lang="es-CO" sz="1000" b="1" i="0" u="none" strike="noStrike">
                          <a:solidFill>
                            <a:srgbClr val="000000"/>
                          </a:solidFill>
                          <a:effectLst/>
                          <a:latin typeface="Calibri" panose="020F0502020204030204" pitchFamily="34" charset="0"/>
                        </a:rPr>
                        <a:t>NOVIEMBRE</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O" sz="1000" b="0" i="0" u="none" strike="noStrike">
                          <a:solidFill>
                            <a:srgbClr val="000000"/>
                          </a:solidFill>
                          <a:effectLst/>
                          <a:latin typeface="Calibri" panose="020F0502020204030204" pitchFamily="34" charset="0"/>
                        </a:rPr>
                        <a:t>110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110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1</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10352049"/>
                  </a:ext>
                </a:extLst>
              </a:tr>
              <a:tr h="395576">
                <a:tc>
                  <a:txBody>
                    <a:bodyPr/>
                    <a:lstStyle/>
                    <a:p>
                      <a:pPr algn="ctr" fontAlgn="ctr"/>
                      <a:r>
                        <a:rPr lang="es-CO" sz="1000" b="1" i="0" u="none" strike="noStrike" dirty="0">
                          <a:solidFill>
                            <a:srgbClr val="000000"/>
                          </a:solidFill>
                          <a:effectLst/>
                          <a:latin typeface="Calibri" panose="020F0502020204030204" pitchFamily="34" charset="0"/>
                        </a:rPr>
                        <a:t>DICIEMBRE</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O" sz="1000" b="0" i="0" u="none" strike="noStrike">
                          <a:solidFill>
                            <a:srgbClr val="000000"/>
                          </a:solidFill>
                          <a:effectLst/>
                          <a:latin typeface="Calibri" panose="020F0502020204030204" pitchFamily="34" charset="0"/>
                        </a:rPr>
                        <a:t>70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68</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2</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000" b="0" i="0" u="none" strike="noStrike" dirty="0">
                          <a:solidFill>
                            <a:srgbClr val="000000"/>
                          </a:solidFill>
                          <a:effectLst/>
                          <a:latin typeface="Calibri" panose="020F0502020204030204" pitchFamily="34" charset="0"/>
                        </a:rPr>
                        <a:t>0</a:t>
                      </a:r>
                    </a:p>
                  </a:txBody>
                  <a:tcPr marL="8241" marR="8241" marT="82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62221903"/>
                  </a:ext>
                </a:extLst>
              </a:tr>
            </a:tbl>
          </a:graphicData>
        </a:graphic>
      </p:graphicFrame>
    </p:spTree>
    <p:extLst>
      <p:ext uri="{BB962C8B-B14F-4D97-AF65-F5344CB8AC3E}">
        <p14:creationId xmlns:p14="http://schemas.microsoft.com/office/powerpoint/2010/main" val="757744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6" name="CuadroTexto 5">
            <a:extLst>
              <a:ext uri="{FF2B5EF4-FFF2-40B4-BE49-F238E27FC236}">
                <a16:creationId xmlns:a16="http://schemas.microsoft.com/office/drawing/2014/main" id="{F0B9FB5D-913A-487E-BB65-D979CDC4F80F}"/>
              </a:ext>
            </a:extLst>
          </p:cNvPr>
          <p:cNvSpPr txBox="1"/>
          <p:nvPr/>
        </p:nvSpPr>
        <p:spPr>
          <a:xfrm>
            <a:off x="1602297" y="352230"/>
            <a:ext cx="9076887" cy="641458"/>
          </a:xfrm>
          <a:prstGeom prst="rect">
            <a:avLst/>
          </a:prstGeom>
          <a:noFill/>
        </p:spPr>
        <p:txBody>
          <a:bodyPr wrap="square">
            <a:spAutoFit/>
          </a:bodyPr>
          <a:lstStyle/>
          <a:p>
            <a:pPr algn="ctr">
              <a:lnSpc>
                <a:spcPct val="107000"/>
              </a:lnSpc>
              <a:spcBef>
                <a:spcPct val="0"/>
              </a:spcBef>
              <a:spcAft>
                <a:spcPts val="600"/>
              </a:spcAft>
            </a:pPr>
            <a:r>
              <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NOTICIA MERCANTIL</a:t>
            </a:r>
          </a:p>
        </p:txBody>
      </p:sp>
      <p:sp>
        <p:nvSpPr>
          <p:cNvPr id="7" name="CuadroTexto 6">
            <a:extLst>
              <a:ext uri="{FF2B5EF4-FFF2-40B4-BE49-F238E27FC236}">
                <a16:creationId xmlns:a16="http://schemas.microsoft.com/office/drawing/2014/main" id="{FDFB6413-F99D-42E0-8236-7A73BECAF687}"/>
              </a:ext>
            </a:extLst>
          </p:cNvPr>
          <p:cNvSpPr txBox="1"/>
          <p:nvPr/>
        </p:nvSpPr>
        <p:spPr>
          <a:xfrm>
            <a:off x="3066175" y="1491326"/>
            <a:ext cx="6149130" cy="2677656"/>
          </a:xfrm>
          <a:prstGeom prst="rect">
            <a:avLst/>
          </a:prstGeom>
          <a:noFill/>
        </p:spPr>
        <p:txBody>
          <a:bodyPr wrap="square">
            <a:spAutoFit/>
          </a:bodyPr>
          <a:lstStyle/>
          <a:p>
            <a:pPr lvl="0" algn="ctr"/>
            <a:r>
              <a:rPr lang="es-CO" sz="24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La publicación mensual de la Noticia Mercantil puede ser consultada a través de nuestra  página web y se remite la certificación en constancia de dicha publicación al ente de Control. Se facilita la consulta a nuestros usuarios a través del equipo del área de atención al público.  </a:t>
            </a:r>
          </a:p>
        </p:txBody>
      </p:sp>
    </p:spTree>
    <p:extLst>
      <p:ext uri="{BB962C8B-B14F-4D97-AF65-F5344CB8AC3E}">
        <p14:creationId xmlns:p14="http://schemas.microsoft.com/office/powerpoint/2010/main" val="2558107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3013135" y="1323146"/>
            <a:ext cx="6153538" cy="2123658"/>
          </a:xfrm>
          <a:prstGeom prst="rect">
            <a:avLst/>
          </a:prstGeom>
          <a:noFill/>
        </p:spPr>
        <p:txBody>
          <a:bodyPr wrap="square">
            <a:spAutoFit/>
          </a:bodyPr>
          <a:lstStyle/>
          <a:p>
            <a:pPr algn="ctr" fontAlgn="base">
              <a:spcBef>
                <a:spcPct val="0"/>
              </a:spcBef>
              <a:spcAft>
                <a:spcPct val="0"/>
              </a:spcAft>
              <a:defRPr/>
            </a:pPr>
            <a:r>
              <a:rPr lang="es-ES" sz="66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DESARROLLO EMPRESARIAL</a:t>
            </a:r>
          </a:p>
        </p:txBody>
      </p:sp>
    </p:spTree>
    <p:extLst>
      <p:ext uri="{BB962C8B-B14F-4D97-AF65-F5344CB8AC3E}">
        <p14:creationId xmlns:p14="http://schemas.microsoft.com/office/powerpoint/2010/main" val="372119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3013135" y="1591594"/>
            <a:ext cx="6153538" cy="1754326"/>
          </a:xfrm>
          <a:prstGeom prst="rect">
            <a:avLst/>
          </a:prstGeom>
          <a:noFill/>
        </p:spPr>
        <p:txBody>
          <a:bodyPr wrap="square">
            <a:spAutoFit/>
          </a:bodyPr>
          <a:lstStyle/>
          <a:p>
            <a:pPr algn="ctr" fontAlgn="base">
              <a:spcBef>
                <a:spcPct val="0"/>
              </a:spcBef>
              <a:spcAft>
                <a:spcPct val="0"/>
              </a:spcAft>
              <a:defRPr/>
            </a:pPr>
            <a:r>
              <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GESTIÓN ESTRATÉGICA</a:t>
            </a:r>
          </a:p>
        </p:txBody>
      </p:sp>
    </p:spTree>
    <p:extLst>
      <p:ext uri="{BB962C8B-B14F-4D97-AF65-F5344CB8AC3E}">
        <p14:creationId xmlns:p14="http://schemas.microsoft.com/office/powerpoint/2010/main" val="2004897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021747" y="509414"/>
            <a:ext cx="7913765" cy="1969770"/>
          </a:xfrm>
          <a:prstGeom prst="rect">
            <a:avLst/>
          </a:prstGeom>
          <a:noFill/>
        </p:spPr>
        <p:txBody>
          <a:bodyPr wrap="square">
            <a:spAutoFit/>
          </a:bodyPr>
          <a:lstStyle/>
          <a:p>
            <a:pPr algn="ctr" fontAlgn="base">
              <a:spcBef>
                <a:spcPct val="0"/>
              </a:spcBef>
              <a:spcAft>
                <a:spcPct val="0"/>
              </a:spcAft>
              <a:defRPr/>
            </a:pPr>
            <a:endParaRPr lang="es-CO" sz="3200" b="1" dirty="0">
              <a:solidFill>
                <a:srgbClr val="003399"/>
              </a:solidFill>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CO" sz="3600" b="1" dirty="0">
                <a:solidFill>
                  <a:srgbClr val="003399"/>
                </a:solidFill>
                <a:latin typeface="Leelawadee UI" panose="020B0502040204020203" pitchFamily="34" charset="-34"/>
                <a:cs typeface="Leelawadee UI" panose="020B0502040204020203" pitchFamily="34" charset="-34"/>
              </a:rPr>
              <a:t>DESARROLLO EMPRESARIAL</a:t>
            </a:r>
          </a:p>
          <a:p>
            <a:pPr algn="ctr" fontAlgn="base">
              <a:spcBef>
                <a:spcPct val="0"/>
              </a:spcBef>
              <a:spcAft>
                <a:spcPct val="0"/>
              </a:spcAft>
              <a:defRPr/>
            </a:pPr>
            <a:endPar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p:txBody>
      </p:sp>
      <p:sp>
        <p:nvSpPr>
          <p:cNvPr id="5" name="CuadroTexto 4">
            <a:extLst>
              <a:ext uri="{FF2B5EF4-FFF2-40B4-BE49-F238E27FC236}">
                <a16:creationId xmlns:a16="http://schemas.microsoft.com/office/drawing/2014/main" id="{E38E4946-27D7-4147-9BB1-94A32D201A3F}"/>
              </a:ext>
            </a:extLst>
          </p:cNvPr>
          <p:cNvSpPr txBox="1"/>
          <p:nvPr/>
        </p:nvSpPr>
        <p:spPr>
          <a:xfrm>
            <a:off x="3015339" y="2008650"/>
            <a:ext cx="6472610" cy="3416320"/>
          </a:xfrm>
          <a:prstGeom prst="rect">
            <a:avLst/>
          </a:prstGeom>
          <a:noFill/>
        </p:spPr>
        <p:txBody>
          <a:bodyPr wrap="square">
            <a:spAutoFit/>
          </a:bodyPr>
          <a:lstStyle/>
          <a:p>
            <a:pPr marL="342900" indent="-342900">
              <a:buClr>
                <a:schemeClr val="accent5">
                  <a:lumMod val="75000"/>
                </a:schemeClr>
              </a:buClr>
              <a:buFont typeface="Wingdings" panose="05000000000000000000" pitchFamily="2" charset="2"/>
              <a:buChar char="ü"/>
            </a:pPr>
            <a:r>
              <a:rPr lang="es-CO" sz="24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Afiliados</a:t>
            </a:r>
          </a:p>
          <a:p>
            <a:pPr marL="342900" indent="-342900">
              <a:buClr>
                <a:schemeClr val="accent5">
                  <a:lumMod val="75000"/>
                </a:schemeClr>
              </a:buClr>
              <a:buFont typeface="Wingdings" panose="05000000000000000000" pitchFamily="2" charset="2"/>
              <a:buChar char="ü"/>
            </a:pPr>
            <a:r>
              <a:rPr lang="es-CO" sz="24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Programas</a:t>
            </a:r>
          </a:p>
          <a:p>
            <a:pPr marL="342900" indent="-342900">
              <a:buClr>
                <a:schemeClr val="accent5">
                  <a:lumMod val="75000"/>
                </a:schemeClr>
              </a:buClr>
              <a:buFont typeface="Wingdings" panose="05000000000000000000" pitchFamily="2" charset="2"/>
              <a:buChar char="ü"/>
            </a:pPr>
            <a:r>
              <a:rPr lang="es-CO" sz="24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Mesas </a:t>
            </a:r>
            <a:r>
              <a:rPr lang="es-CO" sz="2400" dirty="0" err="1">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Secretarìa</a:t>
            </a:r>
            <a:r>
              <a:rPr lang="es-CO" sz="24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 </a:t>
            </a:r>
            <a:r>
              <a:rPr lang="es-CO" sz="2400" dirty="0" err="1">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Tecnica</a:t>
            </a:r>
            <a:endParaRPr lang="es-CO" sz="24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marL="342900" indent="-342900">
              <a:buClr>
                <a:schemeClr val="accent5">
                  <a:lumMod val="75000"/>
                </a:schemeClr>
              </a:buClr>
              <a:buFont typeface="Wingdings" panose="05000000000000000000" pitchFamily="2" charset="2"/>
              <a:buChar char="ü"/>
            </a:pPr>
            <a:r>
              <a:rPr lang="es-CO" sz="24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Programa de Fortalecimiento Empresarial</a:t>
            </a:r>
          </a:p>
          <a:p>
            <a:pPr marL="342900" indent="-342900">
              <a:buClr>
                <a:schemeClr val="accent5">
                  <a:lumMod val="75000"/>
                </a:schemeClr>
              </a:buClr>
              <a:buFont typeface="Wingdings" panose="05000000000000000000" pitchFamily="2" charset="2"/>
              <a:buChar char="ü"/>
            </a:pPr>
            <a:r>
              <a:rPr lang="es-CO" sz="24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Alianzas</a:t>
            </a:r>
          </a:p>
          <a:p>
            <a:pPr marL="342900" indent="-342900">
              <a:buClr>
                <a:schemeClr val="accent5">
                  <a:lumMod val="75000"/>
                </a:schemeClr>
              </a:buClr>
              <a:buFont typeface="Wingdings" panose="05000000000000000000" pitchFamily="2" charset="2"/>
              <a:buChar char="ü"/>
            </a:pPr>
            <a:r>
              <a:rPr lang="es-CO" sz="24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Estudios e Investigaciones</a:t>
            </a:r>
          </a:p>
          <a:p>
            <a:pPr marL="342900" indent="-342900">
              <a:buClr>
                <a:schemeClr val="accent5">
                  <a:lumMod val="75000"/>
                </a:schemeClr>
              </a:buClr>
              <a:buFont typeface="Wingdings" panose="05000000000000000000" pitchFamily="2" charset="2"/>
              <a:buChar char="ü"/>
            </a:pPr>
            <a:r>
              <a:rPr lang="es-CO" sz="24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Ferias de Negocios y Emprendimiento</a:t>
            </a:r>
          </a:p>
          <a:p>
            <a:pPr marL="342900" indent="-342900">
              <a:buClr>
                <a:schemeClr val="accent5">
                  <a:lumMod val="75000"/>
                </a:schemeClr>
              </a:buClr>
              <a:buFont typeface="Wingdings" panose="05000000000000000000" pitchFamily="2" charset="2"/>
              <a:buChar char="ü"/>
            </a:pPr>
            <a:r>
              <a:rPr lang="es-CO" sz="24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Pactos</a:t>
            </a:r>
          </a:p>
          <a:p>
            <a:pPr marL="342900" indent="-342900">
              <a:buClr>
                <a:schemeClr val="accent5">
                  <a:lumMod val="75000"/>
                </a:schemeClr>
              </a:buClr>
              <a:buFont typeface="Wingdings" panose="05000000000000000000" pitchFamily="2" charset="2"/>
              <a:buChar char="ü"/>
            </a:pPr>
            <a:r>
              <a:rPr lang="es-CO" sz="2400" dirty="0" err="1">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Enjoy</a:t>
            </a:r>
            <a:r>
              <a:rPr lang="es-CO" sz="24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 San Andres</a:t>
            </a:r>
          </a:p>
        </p:txBody>
      </p:sp>
    </p:spTree>
    <p:extLst>
      <p:ext uri="{BB962C8B-B14F-4D97-AF65-F5344CB8AC3E}">
        <p14:creationId xmlns:p14="http://schemas.microsoft.com/office/powerpoint/2010/main" val="3939749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695783" y="2171168"/>
            <a:ext cx="4639112" cy="1661993"/>
          </a:xfrm>
          <a:prstGeom prst="rect">
            <a:avLst/>
          </a:prstGeom>
          <a:noFill/>
        </p:spPr>
        <p:txBody>
          <a:bodyPr wrap="square">
            <a:spAutoFit/>
          </a:bodyPr>
          <a:lstStyle/>
          <a:p>
            <a:pPr algn="ctr" fontAlgn="base">
              <a:spcBef>
                <a:spcPct val="0"/>
              </a:spcBef>
              <a:spcAft>
                <a:spcPct val="0"/>
              </a:spcAft>
              <a:defRPr/>
            </a:pPr>
            <a:r>
              <a:rPr lang="es-CO" sz="4800" b="1" dirty="0">
                <a:solidFill>
                  <a:srgbClr val="003399"/>
                </a:solidFill>
                <a:latin typeface="Leelawadee UI" panose="020B0502040204020203" pitchFamily="34" charset="-34"/>
                <a:cs typeface="Leelawadee UI" panose="020B0502040204020203" pitchFamily="34" charset="-34"/>
              </a:rPr>
              <a:t>AFILIADOS</a:t>
            </a:r>
          </a:p>
          <a:p>
            <a:pPr algn="ctr" fontAlgn="base">
              <a:spcBef>
                <a:spcPct val="0"/>
              </a:spcBef>
              <a:spcAft>
                <a:spcPct val="0"/>
              </a:spcAft>
              <a:defRPr/>
            </a:pPr>
            <a:endPar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p:txBody>
      </p:sp>
      <p:pic>
        <p:nvPicPr>
          <p:cNvPr id="3" name="Imagen 2">
            <a:extLst>
              <a:ext uri="{FF2B5EF4-FFF2-40B4-BE49-F238E27FC236}">
                <a16:creationId xmlns:a16="http://schemas.microsoft.com/office/drawing/2014/main" id="{79CAB621-7E3D-4064-98D6-0A531123942F}"/>
              </a:ext>
            </a:extLst>
          </p:cNvPr>
          <p:cNvPicPr>
            <a:picLocks noChangeAspect="1"/>
          </p:cNvPicPr>
          <p:nvPr/>
        </p:nvPicPr>
        <p:blipFill>
          <a:blip r:embed="rId3"/>
          <a:stretch>
            <a:fillRect/>
          </a:stretch>
        </p:blipFill>
        <p:spPr>
          <a:xfrm>
            <a:off x="5931016" y="419450"/>
            <a:ext cx="3892492" cy="4664278"/>
          </a:xfrm>
          <a:prstGeom prst="rect">
            <a:avLst/>
          </a:prstGeom>
        </p:spPr>
      </p:pic>
    </p:spTree>
    <p:extLst>
      <p:ext uri="{BB962C8B-B14F-4D97-AF65-F5344CB8AC3E}">
        <p14:creationId xmlns:p14="http://schemas.microsoft.com/office/powerpoint/2010/main" val="3078573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021747" y="509414"/>
            <a:ext cx="7913765" cy="1077218"/>
          </a:xfrm>
          <a:prstGeom prst="rect">
            <a:avLst/>
          </a:prstGeom>
          <a:noFill/>
        </p:spPr>
        <p:txBody>
          <a:bodyPr wrap="square">
            <a:spAutoFit/>
          </a:bodyPr>
          <a:lstStyle/>
          <a:p>
            <a:pPr algn="ctr" fontAlgn="base">
              <a:spcBef>
                <a:spcPct val="0"/>
              </a:spcBef>
              <a:spcAft>
                <a:spcPct val="0"/>
              </a:spcAft>
              <a:defRPr/>
            </a:pPr>
            <a:r>
              <a:rPr lang="es-CO" sz="32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AFILIADOS</a:t>
            </a:r>
          </a:p>
          <a:p>
            <a:pPr algn="ctr" fontAlgn="base">
              <a:spcBef>
                <a:spcPct val="0"/>
              </a:spcBef>
              <a:spcAft>
                <a:spcPct val="0"/>
              </a:spcAft>
              <a:defRPr/>
            </a:pPr>
            <a:endParaRPr lang="es-CO" sz="3200" b="1" dirty="0">
              <a:solidFill>
                <a:srgbClr val="003399"/>
              </a:solidFill>
              <a:latin typeface="Leelawadee UI" panose="020B0502040204020203" pitchFamily="34" charset="-34"/>
              <a:cs typeface="Leelawadee UI" panose="020B0502040204020203" pitchFamily="34" charset="-34"/>
            </a:endParaRPr>
          </a:p>
        </p:txBody>
      </p:sp>
      <p:sp>
        <p:nvSpPr>
          <p:cNvPr id="6" name="CuadroTexto 5">
            <a:extLst>
              <a:ext uri="{FF2B5EF4-FFF2-40B4-BE49-F238E27FC236}">
                <a16:creationId xmlns:a16="http://schemas.microsoft.com/office/drawing/2014/main" id="{8588C13F-ED35-429E-BFF0-81251B428210}"/>
              </a:ext>
            </a:extLst>
          </p:cNvPr>
          <p:cNvSpPr txBox="1"/>
          <p:nvPr/>
        </p:nvSpPr>
        <p:spPr>
          <a:xfrm>
            <a:off x="1216325" y="2031018"/>
            <a:ext cx="2587924" cy="1200329"/>
          </a:xfrm>
          <a:prstGeom prst="rect">
            <a:avLst/>
          </a:prstGeom>
          <a:noFill/>
        </p:spPr>
        <p:txBody>
          <a:bodyPr wrap="square">
            <a:spAutoFit/>
          </a:bodyPr>
          <a:lstStyle/>
          <a:p>
            <a:pPr algn="ctr"/>
            <a:r>
              <a:rPr lang="es-CO" sz="3600" b="1" dirty="0">
                <a:solidFill>
                  <a:srgbClr val="003399"/>
                </a:solidFill>
                <a:latin typeface="Leelawadee" panose="020B0502040204020203" pitchFamily="34" charset="-34"/>
                <a:ea typeface="Tahoma" panose="020B0604030504040204" pitchFamily="34" charset="0"/>
                <a:cs typeface="Leelawadee" panose="020B0502040204020203" pitchFamily="34" charset="-34"/>
              </a:rPr>
              <a:t>AFILIADOS </a:t>
            </a:r>
          </a:p>
          <a:p>
            <a:pPr algn="ctr"/>
            <a:r>
              <a:rPr lang="es-CO" sz="3600" b="1" dirty="0">
                <a:solidFill>
                  <a:srgbClr val="003399"/>
                </a:solidFill>
                <a:latin typeface="Leelawadee" panose="020B0502040204020203" pitchFamily="34" charset="-34"/>
                <a:ea typeface="Tahoma" panose="020B0604030504040204" pitchFamily="34" charset="0"/>
                <a:cs typeface="Leelawadee" panose="020B0502040204020203" pitchFamily="34" charset="-34"/>
              </a:rPr>
              <a:t>406 </a:t>
            </a:r>
          </a:p>
        </p:txBody>
      </p:sp>
      <p:sp>
        <p:nvSpPr>
          <p:cNvPr id="15" name="CuadroTexto 14">
            <a:extLst>
              <a:ext uri="{FF2B5EF4-FFF2-40B4-BE49-F238E27FC236}">
                <a16:creationId xmlns:a16="http://schemas.microsoft.com/office/drawing/2014/main" id="{ECF7BD1D-2DDC-49D4-B1E5-494AA9200F76}"/>
              </a:ext>
            </a:extLst>
          </p:cNvPr>
          <p:cNvSpPr txBox="1"/>
          <p:nvPr/>
        </p:nvSpPr>
        <p:spPr>
          <a:xfrm>
            <a:off x="5312437" y="1892869"/>
            <a:ext cx="4116235" cy="2246769"/>
          </a:xfrm>
          <a:prstGeom prst="rect">
            <a:avLst/>
          </a:prstGeom>
          <a:noFill/>
        </p:spPr>
        <p:txBody>
          <a:bodyPr wrap="square">
            <a:spAutoFit/>
          </a:bodyPr>
          <a:lstStyle/>
          <a:p>
            <a:r>
              <a:rPr lang="es-CO" sz="2000" dirty="0">
                <a:latin typeface="Leelawadee" panose="020B0502040204020203" pitchFamily="34" charset="-34"/>
                <a:cs typeface="Leelawadee" panose="020B0502040204020203" pitchFamily="34" charset="-34"/>
              </a:rPr>
              <a:t>Foro de afiliados 2021</a:t>
            </a:r>
          </a:p>
          <a:p>
            <a:endParaRPr lang="es-CO" sz="2000" dirty="0">
              <a:latin typeface="Leelawadee" panose="020B0502040204020203" pitchFamily="34" charset="-34"/>
              <a:cs typeface="Leelawadee" panose="020B0502040204020203" pitchFamily="34" charset="-34"/>
            </a:endParaRPr>
          </a:p>
          <a:p>
            <a:r>
              <a:rPr lang="es-CO" sz="2000" dirty="0">
                <a:latin typeface="Leelawadee" panose="020B0502040204020203" pitchFamily="34" charset="-34"/>
                <a:cs typeface="Leelawadee" panose="020B0502040204020203" pitchFamily="34" charset="-34"/>
              </a:rPr>
              <a:t>Obsequios por renovación </a:t>
            </a:r>
          </a:p>
          <a:p>
            <a:endParaRPr lang="es-CO" sz="2000" dirty="0">
              <a:latin typeface="Leelawadee" panose="020B0502040204020203" pitchFamily="34" charset="-34"/>
              <a:cs typeface="Leelawadee" panose="020B0502040204020203" pitchFamily="34" charset="-34"/>
            </a:endParaRPr>
          </a:p>
          <a:p>
            <a:r>
              <a:rPr lang="es-CO" sz="2000" dirty="0">
                <a:latin typeface="Leelawadee" panose="020B0502040204020203" pitchFamily="34" charset="-34"/>
                <a:cs typeface="Leelawadee" panose="020B0502040204020203" pitchFamily="34" charset="-34"/>
              </a:rPr>
              <a:t>Talleres y capacitaciones </a:t>
            </a:r>
          </a:p>
          <a:p>
            <a:endParaRPr lang="es-CO" sz="2000" dirty="0">
              <a:latin typeface="Leelawadee" panose="020B0502040204020203" pitchFamily="34" charset="-34"/>
              <a:cs typeface="Leelawadee" panose="020B0502040204020203" pitchFamily="34" charset="-34"/>
            </a:endParaRPr>
          </a:p>
          <a:p>
            <a:r>
              <a:rPr lang="es-CO" sz="2000" dirty="0">
                <a:latin typeface="Leelawadee" panose="020B0502040204020203" pitchFamily="34" charset="-34"/>
                <a:cs typeface="Leelawadee" panose="020B0502040204020203" pitchFamily="34" charset="-34"/>
              </a:rPr>
              <a:t>Patrocinio a una feria nacional</a:t>
            </a:r>
          </a:p>
        </p:txBody>
      </p:sp>
      <p:sp>
        <p:nvSpPr>
          <p:cNvPr id="9" name="Estrella: 5 puntas 8">
            <a:extLst>
              <a:ext uri="{FF2B5EF4-FFF2-40B4-BE49-F238E27FC236}">
                <a16:creationId xmlns:a16="http://schemas.microsoft.com/office/drawing/2014/main" id="{3CCC6172-3F13-478E-A08A-FC47F0338E0A}"/>
              </a:ext>
            </a:extLst>
          </p:cNvPr>
          <p:cNvSpPr/>
          <p:nvPr/>
        </p:nvSpPr>
        <p:spPr>
          <a:xfrm>
            <a:off x="5057954" y="1918575"/>
            <a:ext cx="255917" cy="263735"/>
          </a:xfrm>
          <a:prstGeom prst="star5">
            <a:avLst>
              <a:gd name="adj" fmla="val 26301"/>
              <a:gd name="hf" fmla="val 105146"/>
              <a:gd name="vf" fmla="val 11055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16" name="Estrella: 5 puntas 15">
            <a:extLst>
              <a:ext uri="{FF2B5EF4-FFF2-40B4-BE49-F238E27FC236}">
                <a16:creationId xmlns:a16="http://schemas.microsoft.com/office/drawing/2014/main" id="{87717860-401F-4FA8-A36D-56D8BA39A020}"/>
              </a:ext>
            </a:extLst>
          </p:cNvPr>
          <p:cNvSpPr/>
          <p:nvPr/>
        </p:nvSpPr>
        <p:spPr>
          <a:xfrm>
            <a:off x="5057951" y="2566389"/>
            <a:ext cx="255917" cy="263735"/>
          </a:xfrm>
          <a:prstGeom prst="star5">
            <a:avLst>
              <a:gd name="adj" fmla="val 26301"/>
              <a:gd name="hf" fmla="val 105146"/>
              <a:gd name="vf" fmla="val 11055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17" name="Estrella: 5 puntas 16">
            <a:extLst>
              <a:ext uri="{FF2B5EF4-FFF2-40B4-BE49-F238E27FC236}">
                <a16:creationId xmlns:a16="http://schemas.microsoft.com/office/drawing/2014/main" id="{E618081D-C747-4FA8-9541-117F39B1958C}"/>
              </a:ext>
            </a:extLst>
          </p:cNvPr>
          <p:cNvSpPr/>
          <p:nvPr/>
        </p:nvSpPr>
        <p:spPr>
          <a:xfrm>
            <a:off x="5057952" y="3207922"/>
            <a:ext cx="255917" cy="263735"/>
          </a:xfrm>
          <a:prstGeom prst="star5">
            <a:avLst>
              <a:gd name="adj" fmla="val 26301"/>
              <a:gd name="hf" fmla="val 105146"/>
              <a:gd name="vf" fmla="val 11055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18" name="Estrella: 5 puntas 17">
            <a:extLst>
              <a:ext uri="{FF2B5EF4-FFF2-40B4-BE49-F238E27FC236}">
                <a16:creationId xmlns:a16="http://schemas.microsoft.com/office/drawing/2014/main" id="{E8A904CA-5F2A-4E9F-8399-950424443B7C}"/>
              </a:ext>
            </a:extLst>
          </p:cNvPr>
          <p:cNvSpPr/>
          <p:nvPr/>
        </p:nvSpPr>
        <p:spPr>
          <a:xfrm>
            <a:off x="5058011" y="3787682"/>
            <a:ext cx="255917" cy="263735"/>
          </a:xfrm>
          <a:prstGeom prst="star5">
            <a:avLst>
              <a:gd name="adj" fmla="val 26301"/>
              <a:gd name="hf" fmla="val 105146"/>
              <a:gd name="vf" fmla="val 11055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252876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98803"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046914" y="123521"/>
            <a:ext cx="7913765" cy="1077218"/>
          </a:xfrm>
          <a:prstGeom prst="rect">
            <a:avLst/>
          </a:prstGeom>
          <a:noFill/>
        </p:spPr>
        <p:txBody>
          <a:bodyPr wrap="square">
            <a:spAutoFit/>
          </a:bodyPr>
          <a:lstStyle/>
          <a:p>
            <a:pPr algn="ctr" fontAlgn="base">
              <a:spcBef>
                <a:spcPct val="0"/>
              </a:spcBef>
              <a:spcAft>
                <a:spcPct val="0"/>
              </a:spcAft>
              <a:defRPr/>
            </a:pPr>
            <a:r>
              <a:rPr lang="es-CO" sz="32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ALIANZAS </a:t>
            </a:r>
          </a:p>
          <a:p>
            <a:pPr algn="ctr" fontAlgn="base">
              <a:spcBef>
                <a:spcPct val="0"/>
              </a:spcBef>
              <a:spcAft>
                <a:spcPct val="0"/>
              </a:spcAft>
              <a:defRPr/>
            </a:pPr>
            <a:endParaRPr lang="es-CO" sz="3200" b="1" dirty="0">
              <a:solidFill>
                <a:srgbClr val="003399"/>
              </a:solidFill>
              <a:latin typeface="Leelawadee UI" panose="020B0502040204020203" pitchFamily="34" charset="-34"/>
              <a:cs typeface="Leelawadee UI" panose="020B0502040204020203" pitchFamily="34" charset="-34"/>
            </a:endParaRPr>
          </a:p>
        </p:txBody>
      </p:sp>
      <p:sp>
        <p:nvSpPr>
          <p:cNvPr id="6" name="CuadroTexto 5">
            <a:extLst>
              <a:ext uri="{FF2B5EF4-FFF2-40B4-BE49-F238E27FC236}">
                <a16:creationId xmlns:a16="http://schemas.microsoft.com/office/drawing/2014/main" id="{5B6E32A8-54A3-4C65-B966-37140E2876DF}"/>
              </a:ext>
            </a:extLst>
          </p:cNvPr>
          <p:cNvSpPr txBox="1"/>
          <p:nvPr/>
        </p:nvSpPr>
        <p:spPr>
          <a:xfrm>
            <a:off x="2231321" y="846396"/>
            <a:ext cx="7537829" cy="4247317"/>
          </a:xfrm>
          <a:prstGeom prst="rect">
            <a:avLst/>
          </a:prstGeom>
          <a:noFill/>
        </p:spPr>
        <p:txBody>
          <a:bodyPr wrap="square">
            <a:spAutoFit/>
          </a:bodyPr>
          <a:lstStyle/>
          <a:p>
            <a:pPr marL="285750" indent="-285750">
              <a:buFont typeface="Wingdings" panose="05000000000000000000" pitchFamily="2" charset="2"/>
              <a:buChar char="q"/>
            </a:pPr>
            <a:r>
              <a:rPr lang="es-CO" dirty="0">
                <a:latin typeface="Leelawadee" panose="020B0502040204020203" pitchFamily="34" charset="-34"/>
                <a:cs typeface="Leelawadee" panose="020B0502040204020203" pitchFamily="34" charset="-34"/>
              </a:rPr>
              <a:t>Con la universidad EAN para establecer un programa académico en el Departamento.</a:t>
            </a:r>
          </a:p>
          <a:p>
            <a:pPr marL="285750" indent="-285750">
              <a:buFont typeface="Wingdings" panose="05000000000000000000" pitchFamily="2" charset="2"/>
              <a:buChar char="q"/>
            </a:pPr>
            <a:r>
              <a:rPr lang="es-CO" dirty="0">
                <a:latin typeface="Leelawadee" panose="020B0502040204020203" pitchFamily="34" charset="-34"/>
                <a:cs typeface="Leelawadee" panose="020B0502040204020203" pitchFamily="34" charset="-34"/>
              </a:rPr>
              <a:t>Con empresarios de Costa Rica, para realizar un intercambio bienes y/o servicios e impulsar la exportación e importación el departamento.</a:t>
            </a:r>
          </a:p>
          <a:p>
            <a:pPr marL="285750" indent="-285750">
              <a:buFont typeface="Wingdings" panose="05000000000000000000" pitchFamily="2" charset="2"/>
              <a:buChar char="q"/>
            </a:pPr>
            <a:r>
              <a:rPr lang="es-CO" dirty="0">
                <a:latin typeface="Leelawadee" panose="020B0502040204020203" pitchFamily="34" charset="-34"/>
                <a:cs typeface="Leelawadee" panose="020B0502040204020203" pitchFamily="34" charset="-34"/>
              </a:rPr>
              <a:t>Con la Universidad Simón Bolívar, atreves de un programa de </a:t>
            </a:r>
            <a:r>
              <a:rPr lang="es-CO" dirty="0" err="1">
                <a:latin typeface="Leelawadee" panose="020B0502040204020203" pitchFamily="34" charset="-34"/>
                <a:cs typeface="Leelawadee" panose="020B0502040204020203" pitchFamily="34" charset="-34"/>
              </a:rPr>
              <a:t>regálias</a:t>
            </a:r>
            <a:r>
              <a:rPr lang="es-CO" dirty="0">
                <a:latin typeface="Leelawadee" panose="020B0502040204020203" pitchFamily="34" charset="-34"/>
                <a:cs typeface="Leelawadee" panose="020B0502040204020203" pitchFamily="34" charset="-34"/>
              </a:rPr>
              <a:t> para fortalecer la innovación en el </a:t>
            </a:r>
            <a:r>
              <a:rPr lang="es-CO" dirty="0" err="1">
                <a:latin typeface="Leelawadee" panose="020B0502040204020203" pitchFamily="34" charset="-34"/>
                <a:cs typeface="Leelawadee" panose="020B0502040204020203" pitchFamily="34" charset="-34"/>
              </a:rPr>
              <a:t>Archipielago</a:t>
            </a:r>
            <a:r>
              <a:rPr lang="es-CO" dirty="0">
                <a:latin typeface="Leelawadee" panose="020B0502040204020203" pitchFamily="34" charset="-34"/>
                <a:cs typeface="Leelawadee" panose="020B0502040204020203" pitchFamily="34" charset="-34"/>
              </a:rPr>
              <a:t>.</a:t>
            </a:r>
          </a:p>
          <a:p>
            <a:pPr marL="285750" indent="-285750">
              <a:buFont typeface="Wingdings" panose="05000000000000000000" pitchFamily="2" charset="2"/>
              <a:buChar char="q"/>
            </a:pPr>
            <a:r>
              <a:rPr lang="es-CO" dirty="0">
                <a:latin typeface="Leelawadee" panose="020B0502040204020203" pitchFamily="34" charset="-34"/>
                <a:cs typeface="Leelawadee" panose="020B0502040204020203" pitchFamily="34" charset="-34"/>
              </a:rPr>
              <a:t>Alianzas Inter cámaras para el fortalecimiento de programas y transferencias metodológicas para ser aplicadas en el 2022.</a:t>
            </a:r>
          </a:p>
          <a:p>
            <a:pPr marL="285750" indent="-285750">
              <a:buFont typeface="Wingdings" panose="05000000000000000000" pitchFamily="2" charset="2"/>
              <a:buChar char="q"/>
            </a:pPr>
            <a:r>
              <a:rPr lang="es-CO" dirty="0">
                <a:latin typeface="Leelawadee" panose="020B0502040204020203" pitchFamily="34" charset="-34"/>
                <a:cs typeface="Leelawadee" panose="020B0502040204020203" pitchFamily="34" charset="-34"/>
              </a:rPr>
              <a:t>Se estableció conversación con la cámara de comercio de </a:t>
            </a:r>
            <a:r>
              <a:rPr lang="es-CO" dirty="0" err="1">
                <a:latin typeface="Leelawadee" panose="020B0502040204020203" pitchFamily="34" charset="-34"/>
                <a:cs typeface="Leelawadee" panose="020B0502040204020203" pitchFamily="34" charset="-34"/>
              </a:rPr>
              <a:t>curaçaos</a:t>
            </a:r>
            <a:r>
              <a:rPr lang="es-CO" dirty="0">
                <a:latin typeface="Leelawadee" panose="020B0502040204020203" pitchFamily="34" charset="-34"/>
                <a:cs typeface="Leelawadee" panose="020B0502040204020203" pitchFamily="34" charset="-34"/>
              </a:rPr>
              <a:t> para un intercambio de experiencias y su portafolio de inversores.</a:t>
            </a:r>
          </a:p>
          <a:p>
            <a:pPr marL="285750" indent="-285750">
              <a:buFont typeface="Wingdings" panose="05000000000000000000" pitchFamily="2" charset="2"/>
              <a:buChar char="q"/>
            </a:pPr>
            <a:r>
              <a:rPr lang="es-CO" dirty="0">
                <a:latin typeface="Leelawadee" panose="020B0502040204020203" pitchFamily="34" charset="-34"/>
                <a:cs typeface="Leelawadee" panose="020B0502040204020203" pitchFamily="34" charset="-34"/>
              </a:rPr>
              <a:t>Acuerdo con la entidad Blue </a:t>
            </a:r>
            <a:r>
              <a:rPr lang="es-CO" dirty="0" err="1">
                <a:latin typeface="Leelawadee" panose="020B0502040204020203" pitchFamily="34" charset="-34"/>
                <a:cs typeface="Leelawadee" panose="020B0502040204020203" pitchFamily="34" charset="-34"/>
              </a:rPr>
              <a:t>Caribu</a:t>
            </a:r>
            <a:r>
              <a:rPr lang="es-CO" dirty="0">
                <a:latin typeface="Leelawadee" panose="020B0502040204020203" pitchFamily="34" charset="-34"/>
                <a:cs typeface="Leelawadee" panose="020B0502040204020203" pitchFamily="34" charset="-34"/>
              </a:rPr>
              <a:t> para ofrecer cursos gratuitos a los empresarios del Departamento en temas digitales.</a:t>
            </a:r>
          </a:p>
          <a:p>
            <a:pPr marL="285750" indent="-285750">
              <a:buFont typeface="Wingdings" panose="05000000000000000000" pitchFamily="2" charset="2"/>
              <a:buChar char="q"/>
            </a:pPr>
            <a:r>
              <a:rPr lang="es-CO" dirty="0">
                <a:latin typeface="Leelawadee" panose="020B0502040204020203" pitchFamily="34" charset="-34"/>
                <a:cs typeface="Leelawadee" panose="020B0502040204020203" pitchFamily="34" charset="-34"/>
              </a:rPr>
              <a:t>Alianza con Bancóldex la cual brinda seminarios y talleres gratuitos para el empresariado.</a:t>
            </a:r>
          </a:p>
        </p:txBody>
      </p:sp>
    </p:spTree>
    <p:extLst>
      <p:ext uri="{BB962C8B-B14F-4D97-AF65-F5344CB8AC3E}">
        <p14:creationId xmlns:p14="http://schemas.microsoft.com/office/powerpoint/2010/main" val="1024808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8" name="Título 7">
            <a:extLst>
              <a:ext uri="{FF2B5EF4-FFF2-40B4-BE49-F238E27FC236}">
                <a16:creationId xmlns:a16="http://schemas.microsoft.com/office/drawing/2014/main" id="{25130945-C3B5-42B3-9BE2-61A593A87E2C}"/>
              </a:ext>
            </a:extLst>
          </p:cNvPr>
          <p:cNvSpPr>
            <a:spLocks noGrp="1"/>
          </p:cNvSpPr>
          <p:nvPr>
            <p:ph type="title"/>
          </p:nvPr>
        </p:nvSpPr>
        <p:spPr>
          <a:xfrm>
            <a:off x="838200" y="365126"/>
            <a:ext cx="10515600" cy="987814"/>
          </a:xfrm>
        </p:spPr>
        <p:txBody>
          <a:bodyPr>
            <a:normAutofit/>
          </a:bodyPr>
          <a:lstStyle/>
          <a:p>
            <a:pPr algn="ctr"/>
            <a:r>
              <a:rPr lang="es-ES" sz="3600" b="1" dirty="0">
                <a:solidFill>
                  <a:schemeClr val="accent1">
                    <a:lumMod val="75000"/>
                  </a:schemeClr>
                </a:solidFill>
                <a:latin typeface="Leelawadee" panose="020B0502040204020203" pitchFamily="34" charset="-34"/>
                <a:cs typeface="Leelawadee" panose="020B0502040204020203" pitchFamily="34" charset="-34"/>
              </a:rPr>
              <a:t>ESTUDIOS E INVESTIGACIONES</a:t>
            </a:r>
            <a:endParaRPr lang="es-CO" sz="3600" b="1" dirty="0">
              <a:solidFill>
                <a:schemeClr val="accent1">
                  <a:lumMod val="75000"/>
                </a:schemeClr>
              </a:solidFill>
              <a:latin typeface="Leelawadee" panose="020B0502040204020203" pitchFamily="34" charset="-34"/>
              <a:cs typeface="Leelawadee" panose="020B0502040204020203" pitchFamily="34" charset="-34"/>
            </a:endParaRPr>
          </a:p>
        </p:txBody>
      </p:sp>
      <p:sp>
        <p:nvSpPr>
          <p:cNvPr id="9" name="Marcador de contenido 8">
            <a:extLst>
              <a:ext uri="{FF2B5EF4-FFF2-40B4-BE49-F238E27FC236}">
                <a16:creationId xmlns:a16="http://schemas.microsoft.com/office/drawing/2014/main" id="{F9C833A1-8F1F-438E-B75E-2A364D50CB9A}"/>
              </a:ext>
            </a:extLst>
          </p:cNvPr>
          <p:cNvSpPr>
            <a:spLocks noGrp="1"/>
          </p:cNvSpPr>
          <p:nvPr>
            <p:ph sz="half" idx="1"/>
          </p:nvPr>
        </p:nvSpPr>
        <p:spPr>
          <a:xfrm>
            <a:off x="111968" y="1642188"/>
            <a:ext cx="4469363" cy="3377681"/>
          </a:xfrm>
        </p:spPr>
        <p:txBody>
          <a:bodyPr/>
          <a:lstStyle/>
          <a:p>
            <a:pPr marL="0" indent="0" algn="ctr">
              <a:buNone/>
            </a:pPr>
            <a:endParaRPr lang="es-CO" dirty="0">
              <a:latin typeface="Leelawadee" panose="020B0502040204020203" pitchFamily="34" charset="-34"/>
              <a:cs typeface="Leelawadee" panose="020B0502040204020203" pitchFamily="34" charset="-34"/>
            </a:endParaRPr>
          </a:p>
          <a:p>
            <a:pPr marL="0" indent="0" algn="ctr">
              <a:buNone/>
            </a:pPr>
            <a:r>
              <a:rPr lang="es-CO" sz="2400" dirty="0">
                <a:latin typeface="Leelawadee" panose="020B0502040204020203" pitchFamily="34" charset="-34"/>
                <a:cs typeface="Leelawadee" panose="020B0502040204020203" pitchFamily="34" charset="-34"/>
              </a:rPr>
              <a:t>Se realizaron 4 estudios económicos sobre el tejido empresarial del Archipiélago, alojado en la página web de la entidad.</a:t>
            </a:r>
          </a:p>
          <a:p>
            <a:endParaRPr lang="es-CO" dirty="0"/>
          </a:p>
        </p:txBody>
      </p:sp>
      <p:sp>
        <p:nvSpPr>
          <p:cNvPr id="10" name="Marcador de contenido 9">
            <a:extLst>
              <a:ext uri="{FF2B5EF4-FFF2-40B4-BE49-F238E27FC236}">
                <a16:creationId xmlns:a16="http://schemas.microsoft.com/office/drawing/2014/main" id="{3968E252-B4EA-47A2-BBBB-13F08D976FE8}"/>
              </a:ext>
            </a:extLst>
          </p:cNvPr>
          <p:cNvSpPr>
            <a:spLocks noGrp="1"/>
          </p:cNvSpPr>
          <p:nvPr>
            <p:ph sz="half" idx="2"/>
          </p:nvPr>
        </p:nvSpPr>
        <p:spPr/>
        <p:txBody>
          <a:bodyPr/>
          <a:lstStyle/>
          <a:p>
            <a:pPr marL="0" indent="0" algn="ctr">
              <a:buNone/>
            </a:pPr>
            <a:endParaRPr lang="es-CO" dirty="0"/>
          </a:p>
          <a:p>
            <a:pPr marL="0" indent="0">
              <a:buNone/>
            </a:pPr>
            <a:endParaRPr lang="es-CO" dirty="0"/>
          </a:p>
        </p:txBody>
      </p:sp>
      <p:pic>
        <p:nvPicPr>
          <p:cNvPr id="16" name="Imagen 15" descr="Imagen que contiene Gráfico circular&#10;&#10;Descripción generada automáticamente">
            <a:extLst>
              <a:ext uri="{FF2B5EF4-FFF2-40B4-BE49-F238E27FC236}">
                <a16:creationId xmlns:a16="http://schemas.microsoft.com/office/drawing/2014/main" id="{ABC5D595-6A04-4AF1-96D1-4D2D070976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286198">
            <a:off x="7738616" y="2669305"/>
            <a:ext cx="1024384" cy="711734"/>
          </a:xfrm>
          <a:prstGeom prst="rect">
            <a:avLst/>
          </a:prstGeom>
        </p:spPr>
      </p:pic>
      <p:sp>
        <p:nvSpPr>
          <p:cNvPr id="18" name="Rectángulo: esquinas redondeadas 17">
            <a:extLst>
              <a:ext uri="{FF2B5EF4-FFF2-40B4-BE49-F238E27FC236}">
                <a16:creationId xmlns:a16="http://schemas.microsoft.com/office/drawing/2014/main" id="{896E540D-FF06-4E8C-B25C-9E25D79BF82D}"/>
              </a:ext>
            </a:extLst>
          </p:cNvPr>
          <p:cNvSpPr/>
          <p:nvPr/>
        </p:nvSpPr>
        <p:spPr>
          <a:xfrm>
            <a:off x="5668277" y="1718066"/>
            <a:ext cx="2130723" cy="98781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S" sz="1100" b="1" dirty="0">
                <a:latin typeface="Leelawadee UI" panose="020B0502040204020203" pitchFamily="34" charset="-34"/>
                <a:cs typeface="Leelawadee UI" panose="020B0502040204020203" pitchFamily="34" charset="-34"/>
              </a:rPr>
              <a:t>ANALISIS ECONOMICO 2021 Y TENDENCIAS ECONOMICAS POSTCOVID</a:t>
            </a:r>
            <a:endParaRPr lang="es-CO" sz="1100" b="1" dirty="0">
              <a:latin typeface="Leelawadee UI" panose="020B0502040204020203" pitchFamily="34" charset="-34"/>
              <a:cs typeface="Leelawadee UI" panose="020B0502040204020203" pitchFamily="34" charset="-34"/>
            </a:endParaRPr>
          </a:p>
        </p:txBody>
      </p:sp>
      <p:sp>
        <p:nvSpPr>
          <p:cNvPr id="19" name="Rectángulo: esquinas redondeadas 18">
            <a:extLst>
              <a:ext uri="{FF2B5EF4-FFF2-40B4-BE49-F238E27FC236}">
                <a16:creationId xmlns:a16="http://schemas.microsoft.com/office/drawing/2014/main" id="{9BBC7299-3D49-4702-9AC3-7B18CEDD0BE5}"/>
              </a:ext>
            </a:extLst>
          </p:cNvPr>
          <p:cNvSpPr/>
          <p:nvPr/>
        </p:nvSpPr>
        <p:spPr>
          <a:xfrm>
            <a:off x="5668277" y="3350341"/>
            <a:ext cx="2130723" cy="98781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S" sz="1400" b="1" dirty="0">
                <a:latin typeface="Leelawadee UI" panose="020B0502040204020203" pitchFamily="34" charset="-34"/>
                <a:cs typeface="Leelawadee UI" panose="020B0502040204020203" pitchFamily="34" charset="-34"/>
              </a:rPr>
              <a:t>ESTUDIO EMPRESARIAL 2020</a:t>
            </a:r>
            <a:endParaRPr lang="es-CO" sz="1400" b="1" dirty="0">
              <a:latin typeface="Leelawadee UI" panose="020B0502040204020203" pitchFamily="34" charset="-34"/>
              <a:cs typeface="Leelawadee UI" panose="020B0502040204020203" pitchFamily="34" charset="-34"/>
            </a:endParaRPr>
          </a:p>
        </p:txBody>
      </p:sp>
      <p:sp>
        <p:nvSpPr>
          <p:cNvPr id="20" name="Rectángulo: esquinas redondeadas 19">
            <a:extLst>
              <a:ext uri="{FF2B5EF4-FFF2-40B4-BE49-F238E27FC236}">
                <a16:creationId xmlns:a16="http://schemas.microsoft.com/office/drawing/2014/main" id="{FB03EB7A-6585-4662-8CEA-5CF398082BEA}"/>
              </a:ext>
            </a:extLst>
          </p:cNvPr>
          <p:cNvSpPr/>
          <p:nvPr/>
        </p:nvSpPr>
        <p:spPr>
          <a:xfrm>
            <a:off x="8763000" y="1753558"/>
            <a:ext cx="2130723" cy="98781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S" sz="1200" b="1" dirty="0">
                <a:latin typeface="Leelawadee UI" panose="020B0502040204020203" pitchFamily="34" charset="-34"/>
                <a:cs typeface="Leelawadee UI" panose="020B0502040204020203" pitchFamily="34" charset="-34"/>
              </a:rPr>
              <a:t>ANALISIS REGISTROS MERCANTILES 2015-2021</a:t>
            </a:r>
            <a:endParaRPr lang="es-CO" sz="1200" b="1" dirty="0">
              <a:latin typeface="Leelawadee UI" panose="020B0502040204020203" pitchFamily="34" charset="-34"/>
              <a:cs typeface="Leelawadee UI" panose="020B0502040204020203" pitchFamily="34" charset="-34"/>
            </a:endParaRPr>
          </a:p>
        </p:txBody>
      </p:sp>
      <p:sp>
        <p:nvSpPr>
          <p:cNvPr id="21" name="Rectángulo: esquinas redondeadas 20">
            <a:extLst>
              <a:ext uri="{FF2B5EF4-FFF2-40B4-BE49-F238E27FC236}">
                <a16:creationId xmlns:a16="http://schemas.microsoft.com/office/drawing/2014/main" id="{68F63462-72E9-438C-AF47-202958435CB3}"/>
              </a:ext>
            </a:extLst>
          </p:cNvPr>
          <p:cNvSpPr/>
          <p:nvPr/>
        </p:nvSpPr>
        <p:spPr>
          <a:xfrm>
            <a:off x="8762999" y="3343968"/>
            <a:ext cx="2130723" cy="98781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S" sz="1400" b="1" dirty="0">
                <a:latin typeface="Leelawadee UI" panose="020B0502040204020203" pitchFamily="34" charset="-34"/>
                <a:cs typeface="Leelawadee UI" panose="020B0502040204020203" pitchFamily="34" charset="-34"/>
              </a:rPr>
              <a:t>ESTUDIOS ECONOMICOS 2010-2020</a:t>
            </a:r>
            <a:endParaRPr lang="es-CO" sz="1400" b="1" dirty="0">
              <a:latin typeface="Leelawadee UI" panose="020B0502040204020203" pitchFamily="34" charset="-34"/>
              <a:cs typeface="Leelawadee UI" panose="020B0502040204020203" pitchFamily="34" charset="-34"/>
            </a:endParaRPr>
          </a:p>
        </p:txBody>
      </p:sp>
    </p:spTree>
    <p:extLst>
      <p:ext uri="{BB962C8B-B14F-4D97-AF65-F5344CB8AC3E}">
        <p14:creationId xmlns:p14="http://schemas.microsoft.com/office/powerpoint/2010/main" val="10154398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6095" y="-6855"/>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1493240" y="391968"/>
            <a:ext cx="9085277" cy="1015663"/>
          </a:xfrm>
          <a:prstGeom prst="rect">
            <a:avLst/>
          </a:prstGeom>
          <a:noFill/>
        </p:spPr>
        <p:txBody>
          <a:bodyPr wrap="square">
            <a:spAutoFit/>
          </a:bodyPr>
          <a:lstStyle/>
          <a:p>
            <a:pPr algn="ctr"/>
            <a:endParaRPr lang="es-CO" sz="2800" b="1" dirty="0">
              <a:solidFill>
                <a:srgbClr val="003399"/>
              </a:solidFill>
              <a:latin typeface="Leelawadee UI" panose="020B0502040204020203" pitchFamily="34" charset="-34"/>
              <a:cs typeface="Leelawadee UI" panose="020B0502040204020203" pitchFamily="34" charset="-34"/>
            </a:endParaRPr>
          </a:p>
          <a:p>
            <a:pPr algn="ctr" fontAlgn="base">
              <a:spcBef>
                <a:spcPct val="0"/>
              </a:spcBef>
              <a:spcAft>
                <a:spcPct val="0"/>
              </a:spcAft>
              <a:defRPr/>
            </a:pPr>
            <a:endParaRPr lang="es-CO" sz="3200" b="1" dirty="0">
              <a:solidFill>
                <a:srgbClr val="003399"/>
              </a:solidFill>
              <a:latin typeface="Leelawadee UI" panose="020B0502040204020203" pitchFamily="34" charset="-34"/>
              <a:cs typeface="Leelawadee UI" panose="020B0502040204020203" pitchFamily="34" charset="-34"/>
            </a:endParaRPr>
          </a:p>
        </p:txBody>
      </p:sp>
      <p:sp>
        <p:nvSpPr>
          <p:cNvPr id="10" name="Título 9">
            <a:extLst>
              <a:ext uri="{FF2B5EF4-FFF2-40B4-BE49-F238E27FC236}">
                <a16:creationId xmlns:a16="http://schemas.microsoft.com/office/drawing/2014/main" id="{B2585F77-E669-4D13-B874-00BADB16DF99}"/>
              </a:ext>
            </a:extLst>
          </p:cNvPr>
          <p:cNvSpPr>
            <a:spLocks noGrp="1"/>
          </p:cNvSpPr>
          <p:nvPr>
            <p:ph type="title"/>
          </p:nvPr>
        </p:nvSpPr>
        <p:spPr/>
        <p:txBody>
          <a:bodyPr>
            <a:normAutofit/>
          </a:bodyPr>
          <a:lstStyle/>
          <a:p>
            <a:pPr algn="ctr"/>
            <a:r>
              <a:rPr lang="es-CO" sz="3100" b="1" dirty="0">
                <a:solidFill>
                  <a:srgbClr val="003399"/>
                </a:solidFill>
                <a:latin typeface="Leelawadee UI" panose="020B0502040204020203" pitchFamily="34" charset="-34"/>
                <a:cs typeface="Leelawadee UI" panose="020B0502040204020203" pitchFamily="34" charset="-34"/>
              </a:rPr>
              <a:t>FERIAS Y NEGOCIOS DE EMPRENDIMIENTO</a:t>
            </a:r>
            <a:br>
              <a:rPr lang="es-CO" sz="4400" b="1" dirty="0">
                <a:solidFill>
                  <a:srgbClr val="003399"/>
                </a:solidFill>
                <a:latin typeface="Leelawadee UI" panose="020B0502040204020203" pitchFamily="34" charset="-34"/>
                <a:cs typeface="Leelawadee UI" panose="020B0502040204020203" pitchFamily="34" charset="-34"/>
              </a:rPr>
            </a:br>
            <a:endParaRPr lang="es-CO" dirty="0"/>
          </a:p>
        </p:txBody>
      </p:sp>
      <p:pic>
        <p:nvPicPr>
          <p:cNvPr id="12" name="Imagen 11">
            <a:extLst>
              <a:ext uri="{FF2B5EF4-FFF2-40B4-BE49-F238E27FC236}">
                <a16:creationId xmlns:a16="http://schemas.microsoft.com/office/drawing/2014/main" id="{C1B49053-F483-4210-B670-9802D323D868}"/>
              </a:ext>
            </a:extLst>
          </p:cNvPr>
          <p:cNvPicPr>
            <a:picLocks noChangeAspect="1"/>
          </p:cNvPicPr>
          <p:nvPr/>
        </p:nvPicPr>
        <p:blipFill>
          <a:blip r:embed="rId3"/>
          <a:stretch>
            <a:fillRect/>
          </a:stretch>
        </p:blipFill>
        <p:spPr>
          <a:xfrm>
            <a:off x="838201" y="1434474"/>
            <a:ext cx="4596442" cy="3111647"/>
          </a:xfrm>
          <a:prstGeom prst="rect">
            <a:avLst/>
          </a:prstGeom>
        </p:spPr>
      </p:pic>
      <p:pic>
        <p:nvPicPr>
          <p:cNvPr id="13" name="Imagen 12">
            <a:extLst>
              <a:ext uri="{FF2B5EF4-FFF2-40B4-BE49-F238E27FC236}">
                <a16:creationId xmlns:a16="http://schemas.microsoft.com/office/drawing/2014/main" id="{E778BAFF-8965-4FE0-9AF5-B8B9143C2CD3}"/>
              </a:ext>
            </a:extLst>
          </p:cNvPr>
          <p:cNvPicPr>
            <a:picLocks noChangeAspect="1"/>
          </p:cNvPicPr>
          <p:nvPr/>
        </p:nvPicPr>
        <p:blipFill>
          <a:blip r:embed="rId4"/>
          <a:stretch>
            <a:fillRect/>
          </a:stretch>
        </p:blipFill>
        <p:spPr>
          <a:xfrm>
            <a:off x="3283458" y="2208362"/>
            <a:ext cx="3473901" cy="2562046"/>
          </a:xfrm>
          <a:prstGeom prst="rect">
            <a:avLst/>
          </a:prstGeom>
        </p:spPr>
      </p:pic>
      <p:sp>
        <p:nvSpPr>
          <p:cNvPr id="14" name="Rectangle 2">
            <a:extLst>
              <a:ext uri="{FF2B5EF4-FFF2-40B4-BE49-F238E27FC236}">
                <a16:creationId xmlns:a16="http://schemas.microsoft.com/office/drawing/2014/main" id="{27CA7590-D829-4340-915A-A8E808412F9D}"/>
              </a:ext>
            </a:extLst>
          </p:cNvPr>
          <p:cNvSpPr>
            <a:spLocks noChangeArrowheads="1"/>
          </p:cNvSpPr>
          <p:nvPr/>
        </p:nvSpPr>
        <p:spPr bwMode="auto">
          <a:xfrm>
            <a:off x="0" y="1111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pic>
        <p:nvPicPr>
          <p:cNvPr id="2049" name="Imagen 4">
            <a:extLst>
              <a:ext uri="{FF2B5EF4-FFF2-40B4-BE49-F238E27FC236}">
                <a16:creationId xmlns:a16="http://schemas.microsoft.com/office/drawing/2014/main" id="{02AC5D96-2F25-4F0D-BB31-69848F9F42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4043" y="1658456"/>
            <a:ext cx="2294787" cy="311164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3">
            <a:extLst>
              <a:ext uri="{FF2B5EF4-FFF2-40B4-BE49-F238E27FC236}">
                <a16:creationId xmlns:a16="http://schemas.microsoft.com/office/drawing/2014/main" id="{F035FA29-59EA-4C6B-8685-7EB3F0FEC236}"/>
              </a:ext>
            </a:extLst>
          </p:cNvPr>
          <p:cNvSpPr>
            <a:spLocks noChangeArrowheads="1"/>
          </p:cNvSpPr>
          <p:nvPr/>
        </p:nvSpPr>
        <p:spPr bwMode="auto">
          <a:xfrm>
            <a:off x="5812790" y="4760953"/>
            <a:ext cx="292576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O" altLang="es-CO" sz="800" b="1" i="0" u="none" strike="noStrike" cap="none" normalizeH="0" baseline="0" dirty="0">
                <a:ln>
                  <a:noFill/>
                </a:ln>
                <a:solidFill>
                  <a:schemeClr val="tx1"/>
                </a:solidFill>
                <a:effectLst/>
                <a:latin typeface="Leelawadee" panose="020B0502040204020203" pitchFamily="34" charset="-34"/>
                <a:ea typeface="Calibri" panose="020F0502020204030204" pitchFamily="34" charset="0"/>
                <a:cs typeface="Leelawadee" panose="020B0502040204020203" pitchFamily="34" charset="-34"/>
              </a:rPr>
              <a:t>RECEPTIVOS DE VIAJE (Medell</a:t>
            </a:r>
            <a:r>
              <a:rPr kumimoji="0" lang="es-CO" altLang="es-CO" sz="8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Leelawadee" panose="020B0502040204020203" pitchFamily="34" charset="-34"/>
              </a:rPr>
              <a:t>í</a:t>
            </a:r>
            <a:r>
              <a:rPr kumimoji="0" lang="es-CO" altLang="es-CO" sz="800" b="1" i="0" u="none" strike="noStrike" cap="none" normalizeH="0" baseline="0" dirty="0">
                <a:ln>
                  <a:noFill/>
                </a:ln>
                <a:solidFill>
                  <a:schemeClr val="tx1"/>
                </a:solidFill>
                <a:effectLst/>
                <a:latin typeface="Leelawadee" panose="020B0502040204020203" pitchFamily="34" charset="-34"/>
                <a:ea typeface="Calibri" panose="020F0502020204030204" pitchFamily="34" charset="0"/>
                <a:cs typeface="Leelawadee" panose="020B0502040204020203" pitchFamily="34" charset="-34"/>
              </a:rPr>
              <a:t>n)</a:t>
            </a:r>
            <a:endParaRPr kumimoji="0" lang="es-CO" altLang="es-CO" sz="800" b="0" i="0" u="none" strike="noStrike" cap="none" normalizeH="0" baseline="0" dirty="0">
              <a:ln>
                <a:noFill/>
              </a:ln>
              <a:solidFill>
                <a:schemeClr val="tx1"/>
              </a:solidFill>
              <a:effectLst/>
              <a:latin typeface="Arial" panose="020B0604020202020204" pitchFamily="34" charset="0"/>
            </a:endParaRPr>
          </a:p>
        </p:txBody>
      </p:sp>
      <p:pic>
        <p:nvPicPr>
          <p:cNvPr id="16" name="Imagen 15">
            <a:extLst>
              <a:ext uri="{FF2B5EF4-FFF2-40B4-BE49-F238E27FC236}">
                <a16:creationId xmlns:a16="http://schemas.microsoft.com/office/drawing/2014/main" id="{7FDA4949-D5B2-4A68-9164-57525B0AB18A}"/>
              </a:ext>
            </a:extLst>
          </p:cNvPr>
          <p:cNvPicPr>
            <a:picLocks noChangeAspect="1"/>
          </p:cNvPicPr>
          <p:nvPr/>
        </p:nvPicPr>
        <p:blipFill>
          <a:blip r:embed="rId6"/>
          <a:stretch>
            <a:fillRect/>
          </a:stretch>
        </p:blipFill>
        <p:spPr>
          <a:xfrm>
            <a:off x="8364417" y="1874683"/>
            <a:ext cx="4488941" cy="2473030"/>
          </a:xfrm>
          <a:prstGeom prst="rect">
            <a:avLst/>
          </a:prstGeom>
        </p:spPr>
      </p:pic>
    </p:spTree>
    <p:extLst>
      <p:ext uri="{BB962C8B-B14F-4D97-AF65-F5344CB8AC3E}">
        <p14:creationId xmlns:p14="http://schemas.microsoft.com/office/powerpoint/2010/main" val="11990264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1493240" y="391968"/>
            <a:ext cx="9085277" cy="584775"/>
          </a:xfrm>
          <a:prstGeom prst="rect">
            <a:avLst/>
          </a:prstGeom>
          <a:noFill/>
        </p:spPr>
        <p:txBody>
          <a:bodyPr wrap="square">
            <a:spAutoFit/>
          </a:bodyPr>
          <a:lstStyle/>
          <a:p>
            <a:pPr algn="ctr" fontAlgn="base">
              <a:spcBef>
                <a:spcPct val="0"/>
              </a:spcBef>
              <a:spcAft>
                <a:spcPct val="0"/>
              </a:spcAft>
              <a:defRPr/>
            </a:pPr>
            <a:r>
              <a:rPr lang="es-ES" sz="3200" b="1" dirty="0">
                <a:solidFill>
                  <a:srgbClr val="003399"/>
                </a:solidFill>
                <a:latin typeface="Leelawadee UI" panose="020B0502040204020203" pitchFamily="34" charset="-34"/>
                <a:cs typeface="Leelawadee UI" panose="020B0502040204020203" pitchFamily="34" charset="-34"/>
              </a:rPr>
              <a:t>A</a:t>
            </a:r>
            <a:r>
              <a:rPr lang="es-CO" sz="3200" b="1" dirty="0">
                <a:solidFill>
                  <a:srgbClr val="003399"/>
                </a:solidFill>
                <a:latin typeface="Leelawadee UI" panose="020B0502040204020203" pitchFamily="34" charset="-34"/>
                <a:cs typeface="Leelawadee UI" panose="020B0502040204020203" pitchFamily="34" charset="-34"/>
              </a:rPr>
              <a:t>CTIVIDADES</a:t>
            </a:r>
          </a:p>
        </p:txBody>
      </p:sp>
      <p:sp>
        <p:nvSpPr>
          <p:cNvPr id="8" name="CuadroTexto 7">
            <a:extLst>
              <a:ext uri="{FF2B5EF4-FFF2-40B4-BE49-F238E27FC236}">
                <a16:creationId xmlns:a16="http://schemas.microsoft.com/office/drawing/2014/main" id="{A3FFBFFE-614D-495D-968C-8778F366641F}"/>
              </a:ext>
            </a:extLst>
          </p:cNvPr>
          <p:cNvSpPr txBox="1"/>
          <p:nvPr/>
        </p:nvSpPr>
        <p:spPr>
          <a:xfrm>
            <a:off x="2726580" y="976743"/>
            <a:ext cx="6149130" cy="3970318"/>
          </a:xfrm>
          <a:prstGeom prst="rect">
            <a:avLst/>
          </a:prstGeom>
          <a:noFill/>
        </p:spPr>
        <p:txBody>
          <a:bodyPr wrap="square">
            <a:spAutoFit/>
          </a:bodyPr>
          <a:lstStyle/>
          <a:p>
            <a:pPr marL="457200" indent="-457200">
              <a:buFont typeface="Wingdings" panose="05000000000000000000" pitchFamily="2" charset="2"/>
              <a:buChar char="q"/>
            </a:pPr>
            <a:r>
              <a:rPr lang="es-CO" sz="2800" dirty="0" err="1">
                <a:latin typeface="Leelawadee" panose="020B0502040204020203" pitchFamily="34" charset="-34"/>
                <a:cs typeface="Leelawadee" panose="020B0502040204020203" pitchFamily="34" charset="-34"/>
              </a:rPr>
              <a:t>Trasnochón</a:t>
            </a:r>
            <a:r>
              <a:rPr lang="es-CO" sz="2800" dirty="0">
                <a:latin typeface="Leelawadee" panose="020B0502040204020203" pitchFamily="34" charset="-34"/>
                <a:cs typeface="Leelawadee" panose="020B0502040204020203" pitchFamily="34" charset="-34"/>
              </a:rPr>
              <a:t> </a:t>
            </a:r>
          </a:p>
          <a:p>
            <a:pPr marL="457200" indent="-457200">
              <a:buFont typeface="Wingdings" panose="05000000000000000000" pitchFamily="2" charset="2"/>
              <a:buChar char="q"/>
            </a:pPr>
            <a:r>
              <a:rPr lang="es-CO" sz="2800" dirty="0" err="1">
                <a:latin typeface="Leelawadee" panose="020B0502040204020203" pitchFamily="34" charset="-34"/>
                <a:cs typeface="Leelawadee" panose="020B0502040204020203" pitchFamily="34" charset="-34"/>
              </a:rPr>
              <a:t>The</a:t>
            </a:r>
            <a:r>
              <a:rPr lang="es-CO" sz="2800" dirty="0">
                <a:latin typeface="Leelawadee" panose="020B0502040204020203" pitchFamily="34" charset="-34"/>
                <a:cs typeface="Leelawadee" panose="020B0502040204020203" pitchFamily="34" charset="-34"/>
              </a:rPr>
              <a:t> </a:t>
            </a:r>
            <a:r>
              <a:rPr lang="es-CO" sz="2800" dirty="0" err="1">
                <a:latin typeface="Leelawadee" panose="020B0502040204020203" pitchFamily="34" charset="-34"/>
                <a:cs typeface="Leelawadee" panose="020B0502040204020203" pitchFamily="34" charset="-34"/>
              </a:rPr>
              <a:t>Best</a:t>
            </a:r>
            <a:r>
              <a:rPr lang="es-CO" sz="2800" dirty="0">
                <a:latin typeface="Leelawadee" panose="020B0502040204020203" pitchFamily="34" charset="-34"/>
                <a:cs typeface="Leelawadee" panose="020B0502040204020203" pitchFamily="34" charset="-34"/>
              </a:rPr>
              <a:t> Island </a:t>
            </a:r>
            <a:r>
              <a:rPr lang="es-CO" sz="2800" dirty="0" err="1">
                <a:latin typeface="Leelawadee" panose="020B0502040204020203" pitchFamily="34" charset="-34"/>
                <a:cs typeface="Leelawadee" panose="020B0502040204020203" pitchFamily="34" charset="-34"/>
              </a:rPr>
              <a:t>Burguer</a:t>
            </a:r>
            <a:endParaRPr lang="es-CO" sz="2800" dirty="0">
              <a:latin typeface="Leelawadee" panose="020B0502040204020203" pitchFamily="34" charset="-34"/>
              <a:cs typeface="Leelawadee" panose="020B0502040204020203" pitchFamily="34" charset="-34"/>
            </a:endParaRPr>
          </a:p>
          <a:p>
            <a:pPr marL="457200" indent="-457200">
              <a:buFont typeface="Wingdings" panose="05000000000000000000" pitchFamily="2" charset="2"/>
              <a:buChar char="q"/>
            </a:pPr>
            <a:r>
              <a:rPr lang="es-CO" sz="2800" dirty="0" err="1">
                <a:latin typeface="Leelawadee" panose="020B0502040204020203" pitchFamily="34" charset="-34"/>
                <a:cs typeface="Leelawadee" panose="020B0502040204020203" pitchFamily="34" charset="-34"/>
              </a:rPr>
              <a:t>The</a:t>
            </a:r>
            <a:r>
              <a:rPr lang="es-CO" sz="2800" dirty="0">
                <a:latin typeface="Leelawadee" panose="020B0502040204020203" pitchFamily="34" charset="-34"/>
                <a:cs typeface="Leelawadee" panose="020B0502040204020203" pitchFamily="34" charset="-34"/>
              </a:rPr>
              <a:t> </a:t>
            </a:r>
            <a:r>
              <a:rPr lang="es-CO" sz="2800" dirty="0" err="1">
                <a:latin typeface="Leelawadee" panose="020B0502040204020203" pitchFamily="34" charset="-34"/>
                <a:cs typeface="Leelawadee" panose="020B0502040204020203" pitchFamily="34" charset="-34"/>
              </a:rPr>
              <a:t>Best</a:t>
            </a:r>
            <a:r>
              <a:rPr lang="es-CO" sz="2800" dirty="0">
                <a:latin typeface="Leelawadee" panose="020B0502040204020203" pitchFamily="34" charset="-34"/>
                <a:cs typeface="Leelawadee" panose="020B0502040204020203" pitchFamily="34" charset="-34"/>
              </a:rPr>
              <a:t> Island Pizza </a:t>
            </a:r>
          </a:p>
          <a:p>
            <a:pPr marL="457200" indent="-457200">
              <a:buFont typeface="Wingdings" panose="05000000000000000000" pitchFamily="2" charset="2"/>
              <a:buChar char="q"/>
            </a:pPr>
            <a:r>
              <a:rPr lang="es-CO" sz="2800" dirty="0" err="1">
                <a:latin typeface="Leelawadee" panose="020B0502040204020203" pitchFamily="34" charset="-34"/>
                <a:cs typeface="Leelawadee" panose="020B0502040204020203" pitchFamily="34" charset="-34"/>
              </a:rPr>
              <a:t>Enjoy</a:t>
            </a:r>
            <a:r>
              <a:rPr lang="es-CO" sz="2800" dirty="0">
                <a:latin typeface="Leelawadee" panose="020B0502040204020203" pitchFamily="34" charset="-34"/>
                <a:cs typeface="Leelawadee" panose="020B0502040204020203" pitchFamily="34" charset="-34"/>
              </a:rPr>
              <a:t> San Andrés </a:t>
            </a:r>
          </a:p>
          <a:p>
            <a:pPr marL="457200" indent="-457200">
              <a:buFont typeface="Wingdings" panose="05000000000000000000" pitchFamily="2" charset="2"/>
              <a:buChar char="q"/>
            </a:pPr>
            <a:r>
              <a:rPr lang="es-CO" sz="2800" dirty="0">
                <a:latin typeface="Leelawadee" panose="020B0502040204020203" pitchFamily="34" charset="-34"/>
                <a:cs typeface="Leelawadee" panose="020B0502040204020203" pitchFamily="34" charset="-34"/>
              </a:rPr>
              <a:t>Promoción día del padre</a:t>
            </a:r>
          </a:p>
          <a:p>
            <a:pPr marL="457200" indent="-457200">
              <a:buFont typeface="Wingdings" panose="05000000000000000000" pitchFamily="2" charset="2"/>
              <a:buChar char="q"/>
            </a:pPr>
            <a:r>
              <a:rPr lang="es-CO" sz="2800" dirty="0">
                <a:latin typeface="Leelawadee" panose="020B0502040204020203" pitchFamily="34" charset="-34"/>
                <a:cs typeface="Leelawadee" panose="020B0502040204020203" pitchFamily="34" charset="-34"/>
              </a:rPr>
              <a:t>Promoción día de la madre </a:t>
            </a:r>
          </a:p>
          <a:p>
            <a:pPr marL="457200" indent="-457200">
              <a:buFont typeface="Wingdings" panose="05000000000000000000" pitchFamily="2" charset="2"/>
              <a:buChar char="q"/>
            </a:pPr>
            <a:r>
              <a:rPr lang="es-CO" sz="2800" dirty="0">
                <a:latin typeface="Leelawadee" panose="020B0502040204020203" pitchFamily="34" charset="-34"/>
                <a:cs typeface="Leelawadee" panose="020B0502040204020203" pitchFamily="34" charset="-34"/>
              </a:rPr>
              <a:t>Actividad con el comercio amor y amistad </a:t>
            </a:r>
          </a:p>
          <a:p>
            <a:pPr marL="457200" indent="-457200">
              <a:buFont typeface="Wingdings" panose="05000000000000000000" pitchFamily="2" charset="2"/>
              <a:buChar char="q"/>
            </a:pPr>
            <a:r>
              <a:rPr lang="es-CO" sz="2800" dirty="0">
                <a:latin typeface="Leelawadee" panose="020B0502040204020203" pitchFamily="34" charset="-34"/>
                <a:cs typeface="Leelawadee" panose="020B0502040204020203" pitchFamily="34" charset="-34"/>
              </a:rPr>
              <a:t>Decoración de vitrinas Halloween </a:t>
            </a:r>
          </a:p>
        </p:txBody>
      </p:sp>
    </p:spTree>
    <p:extLst>
      <p:ext uri="{BB962C8B-B14F-4D97-AF65-F5344CB8AC3E}">
        <p14:creationId xmlns:p14="http://schemas.microsoft.com/office/powerpoint/2010/main" val="24015545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1941814" y="391968"/>
            <a:ext cx="9085277" cy="1446550"/>
          </a:xfrm>
          <a:prstGeom prst="rect">
            <a:avLst/>
          </a:prstGeom>
          <a:noFill/>
        </p:spPr>
        <p:txBody>
          <a:bodyPr wrap="square">
            <a:spAutoFit/>
          </a:bodyPr>
          <a:lstStyle/>
          <a:p>
            <a:pPr algn="ctr"/>
            <a:endParaRPr lang="es-CO" sz="2800" b="1" dirty="0">
              <a:solidFill>
                <a:srgbClr val="003399"/>
              </a:solidFill>
              <a:latin typeface="Leelawadee UI" panose="020B0502040204020203" pitchFamily="34" charset="-34"/>
              <a:cs typeface="Leelawadee UI" panose="020B0502040204020203" pitchFamily="34" charset="-34"/>
            </a:endParaRPr>
          </a:p>
          <a:p>
            <a:pPr algn="ctr"/>
            <a:r>
              <a:rPr lang="es-CO" sz="2800" b="1" dirty="0">
                <a:solidFill>
                  <a:srgbClr val="003399"/>
                </a:solidFill>
                <a:latin typeface="Leelawadee UI" panose="020B0502040204020203" pitchFamily="34" charset="-34"/>
                <a:cs typeface="Leelawadee UI" panose="020B0502040204020203" pitchFamily="34" charset="-34"/>
              </a:rPr>
              <a:t>ACTIVIDADES</a:t>
            </a:r>
          </a:p>
          <a:p>
            <a:pPr algn="ctr" fontAlgn="base">
              <a:spcBef>
                <a:spcPct val="0"/>
              </a:spcBef>
              <a:spcAft>
                <a:spcPct val="0"/>
              </a:spcAft>
              <a:defRPr/>
            </a:pPr>
            <a:endParaRPr lang="es-CO" sz="3200" b="1" dirty="0">
              <a:solidFill>
                <a:srgbClr val="003399"/>
              </a:solidFill>
              <a:latin typeface="Leelawadee UI" panose="020B0502040204020203" pitchFamily="34" charset="-34"/>
              <a:cs typeface="Leelawadee UI" panose="020B0502040204020203" pitchFamily="34" charset="-34"/>
            </a:endParaRPr>
          </a:p>
        </p:txBody>
      </p:sp>
      <p:sp>
        <p:nvSpPr>
          <p:cNvPr id="6" name="CuadroTexto 5">
            <a:extLst>
              <a:ext uri="{FF2B5EF4-FFF2-40B4-BE49-F238E27FC236}">
                <a16:creationId xmlns:a16="http://schemas.microsoft.com/office/drawing/2014/main" id="{8D504EA1-E376-4AEF-9A6C-760FEFF3CEB1}"/>
              </a:ext>
            </a:extLst>
          </p:cNvPr>
          <p:cNvSpPr txBox="1"/>
          <p:nvPr/>
        </p:nvSpPr>
        <p:spPr>
          <a:xfrm>
            <a:off x="3023559" y="1968124"/>
            <a:ext cx="6150632" cy="3170099"/>
          </a:xfrm>
          <a:prstGeom prst="rect">
            <a:avLst/>
          </a:prstGeom>
          <a:noFill/>
        </p:spPr>
        <p:txBody>
          <a:bodyPr wrap="square">
            <a:spAutoFit/>
          </a:bodyPr>
          <a:lstStyle/>
          <a:p>
            <a:pPr marL="285750" indent="-285750">
              <a:buFont typeface="Wingdings" panose="05000000000000000000" pitchFamily="2" charset="2"/>
              <a:buChar char="q"/>
            </a:pPr>
            <a:r>
              <a:rPr lang="es-CO" sz="2000" dirty="0">
                <a:latin typeface="Leelawadee" panose="020B0502040204020203" pitchFamily="34" charset="-34"/>
                <a:cs typeface="Leelawadee" panose="020B0502040204020203" pitchFamily="34" charset="-34"/>
              </a:rPr>
              <a:t>Sensibilización en el comercio sobre el buen uso</a:t>
            </a:r>
          </a:p>
          <a:p>
            <a:r>
              <a:rPr lang="es-CO" sz="2000" dirty="0">
                <a:latin typeface="Leelawadee" panose="020B0502040204020203" pitchFamily="34" charset="-34"/>
                <a:cs typeface="Leelawadee" panose="020B0502040204020203" pitchFamily="34" charset="-34"/>
              </a:rPr>
              <a:t> de los protocolos de </a:t>
            </a:r>
            <a:r>
              <a:rPr lang="es-CO" sz="2000" dirty="0" err="1">
                <a:latin typeface="Leelawadee" panose="020B0502040204020203" pitchFamily="34" charset="-34"/>
                <a:cs typeface="Leelawadee" panose="020B0502040204020203" pitchFamily="34" charset="-34"/>
              </a:rPr>
              <a:t>BioseguridaD</a:t>
            </a:r>
            <a:endParaRPr lang="es-CO" sz="2000" dirty="0">
              <a:latin typeface="Leelawadee" panose="020B0502040204020203" pitchFamily="34" charset="-34"/>
              <a:cs typeface="Leelawadee" panose="020B0502040204020203" pitchFamily="34" charset="-34"/>
            </a:endParaRPr>
          </a:p>
          <a:p>
            <a:pPr marL="342900" indent="-342900">
              <a:buFont typeface="Wingdings" panose="05000000000000000000" pitchFamily="2" charset="2"/>
              <a:buChar char="q"/>
            </a:pPr>
            <a:r>
              <a:rPr lang="es-CO" sz="2000" dirty="0">
                <a:latin typeface="Leelawadee" panose="020B0502040204020203" pitchFamily="34" charset="-34"/>
                <a:cs typeface="Leelawadee" panose="020B0502040204020203" pitchFamily="34" charset="-34"/>
              </a:rPr>
              <a:t>Decoración de vitrinas Halloween </a:t>
            </a:r>
          </a:p>
          <a:p>
            <a:pPr marL="342900" indent="-342900">
              <a:buFont typeface="Wingdings" panose="05000000000000000000" pitchFamily="2" charset="2"/>
              <a:buChar char="q"/>
            </a:pPr>
            <a:r>
              <a:rPr lang="es-CO" sz="2000" dirty="0">
                <a:latin typeface="Leelawadee" panose="020B0502040204020203" pitchFamily="34" charset="-34"/>
                <a:cs typeface="Leelawadee" panose="020B0502040204020203" pitchFamily="34" charset="-34"/>
              </a:rPr>
              <a:t>Marketeros a la Gorra </a:t>
            </a:r>
          </a:p>
          <a:p>
            <a:pPr marL="285750" indent="-285750">
              <a:buFont typeface="Wingdings" panose="05000000000000000000" pitchFamily="2" charset="2"/>
              <a:buChar char="q"/>
            </a:pPr>
            <a:r>
              <a:rPr lang="es-CO" sz="2000" dirty="0">
                <a:latin typeface="Leelawadee" panose="020B0502040204020203" pitchFamily="34" charset="-34"/>
                <a:cs typeface="Leelawadee" panose="020B0502040204020203" pitchFamily="34" charset="-34"/>
              </a:rPr>
              <a:t>Jornada de vacunación masiva </a:t>
            </a:r>
          </a:p>
          <a:p>
            <a:pPr marL="285750" indent="-285750">
              <a:buFont typeface="Wingdings" panose="05000000000000000000" pitchFamily="2" charset="2"/>
              <a:buChar char="q"/>
            </a:pPr>
            <a:r>
              <a:rPr lang="es-CO" sz="2000" dirty="0">
                <a:latin typeface="Leelawadee" panose="020B0502040204020203" pitchFamily="34" charset="-34"/>
                <a:cs typeface="Leelawadee" panose="020B0502040204020203" pitchFamily="34" charset="-34"/>
              </a:rPr>
              <a:t>Mes del comercio electrónico (junio)</a:t>
            </a:r>
          </a:p>
          <a:p>
            <a:pPr marL="285750" indent="-285750">
              <a:buFont typeface="Wingdings" panose="05000000000000000000" pitchFamily="2" charset="2"/>
              <a:buChar char="q"/>
            </a:pPr>
            <a:r>
              <a:rPr lang="es-CO" sz="2000" dirty="0">
                <a:latin typeface="Leelawadee" panose="020B0502040204020203" pitchFamily="34" charset="-34"/>
                <a:cs typeface="Leelawadee" panose="020B0502040204020203" pitchFamily="34" charset="-34"/>
              </a:rPr>
              <a:t>Campaña de recolección de residuos sólidos </a:t>
            </a:r>
          </a:p>
          <a:p>
            <a:pPr marL="285750" indent="-285750">
              <a:buFont typeface="Wingdings" panose="05000000000000000000" pitchFamily="2" charset="2"/>
              <a:buChar char="q"/>
            </a:pPr>
            <a:r>
              <a:rPr lang="es-CO" sz="2000" dirty="0">
                <a:latin typeface="Leelawadee" panose="020B0502040204020203" pitchFamily="34" charset="-34"/>
                <a:cs typeface="Leelawadee" panose="020B0502040204020203" pitchFamily="34" charset="-34"/>
              </a:rPr>
              <a:t>Campaña para el uso de No bolsas plásticas </a:t>
            </a:r>
          </a:p>
          <a:p>
            <a:pPr marL="285750" indent="-285750">
              <a:buFont typeface="Wingdings" panose="05000000000000000000" pitchFamily="2" charset="2"/>
              <a:buChar char="q"/>
            </a:pPr>
            <a:r>
              <a:rPr lang="es-CO" sz="2000" dirty="0">
                <a:latin typeface="Leelawadee" panose="020B0502040204020203" pitchFamily="34" charset="-34"/>
                <a:cs typeface="Leelawadee" panose="020B0502040204020203" pitchFamily="34" charset="-34"/>
              </a:rPr>
              <a:t> Nómina a tu comerciante favorito </a:t>
            </a:r>
          </a:p>
          <a:p>
            <a:pPr marL="285750" indent="-285750">
              <a:buFont typeface="Wingdings" panose="05000000000000000000" pitchFamily="2" charset="2"/>
              <a:buChar char="q"/>
            </a:pPr>
            <a:r>
              <a:rPr lang="es-CO" sz="2000" dirty="0">
                <a:latin typeface="Leelawadee" panose="020B0502040204020203" pitchFamily="34" charset="-34"/>
                <a:cs typeface="Leelawadee" panose="020B0502040204020203" pitchFamily="34" charset="-34"/>
              </a:rPr>
              <a:t> Tardes de emprendedores</a:t>
            </a:r>
          </a:p>
        </p:txBody>
      </p:sp>
    </p:spTree>
    <p:extLst>
      <p:ext uri="{BB962C8B-B14F-4D97-AF65-F5344CB8AC3E}">
        <p14:creationId xmlns:p14="http://schemas.microsoft.com/office/powerpoint/2010/main" val="9162661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3" name="Título 2">
            <a:extLst>
              <a:ext uri="{FF2B5EF4-FFF2-40B4-BE49-F238E27FC236}">
                <a16:creationId xmlns:a16="http://schemas.microsoft.com/office/drawing/2014/main" id="{CD44C5A2-469B-4D38-98C4-F82DBF8723A2}"/>
              </a:ext>
            </a:extLst>
          </p:cNvPr>
          <p:cNvSpPr>
            <a:spLocks noGrp="1"/>
          </p:cNvSpPr>
          <p:nvPr>
            <p:ph type="title"/>
          </p:nvPr>
        </p:nvSpPr>
        <p:spPr/>
        <p:txBody>
          <a:bodyPr/>
          <a:lstStyle/>
          <a:p>
            <a:pPr algn="ctr"/>
            <a:r>
              <a:rPr lang="es-ES" b="1" dirty="0">
                <a:solidFill>
                  <a:schemeClr val="accent1">
                    <a:lumMod val="75000"/>
                  </a:schemeClr>
                </a:solidFill>
                <a:latin typeface="Leelawadee" panose="020B0502040204020203" pitchFamily="34" charset="-34"/>
                <a:cs typeface="Leelawadee" panose="020B0502040204020203" pitchFamily="34" charset="-34"/>
              </a:rPr>
              <a:t>PACTOS</a:t>
            </a:r>
            <a:endParaRPr lang="es-CO" b="1" dirty="0">
              <a:solidFill>
                <a:schemeClr val="accent1">
                  <a:lumMod val="75000"/>
                </a:schemeClr>
              </a:solidFill>
              <a:latin typeface="Leelawadee" panose="020B0502040204020203" pitchFamily="34" charset="-34"/>
              <a:cs typeface="Leelawadee" panose="020B0502040204020203" pitchFamily="34" charset="-34"/>
            </a:endParaRPr>
          </a:p>
        </p:txBody>
      </p:sp>
      <p:sp>
        <p:nvSpPr>
          <p:cNvPr id="11" name="Marcador de contenido 10">
            <a:extLst>
              <a:ext uri="{FF2B5EF4-FFF2-40B4-BE49-F238E27FC236}">
                <a16:creationId xmlns:a16="http://schemas.microsoft.com/office/drawing/2014/main" id="{BEB0EEC8-F39E-4155-8CEB-539941D55EF8}"/>
              </a:ext>
            </a:extLst>
          </p:cNvPr>
          <p:cNvSpPr>
            <a:spLocks noGrp="1"/>
          </p:cNvSpPr>
          <p:nvPr>
            <p:ph sz="half" idx="1"/>
          </p:nvPr>
        </p:nvSpPr>
        <p:spPr/>
        <p:txBody>
          <a:bodyPr/>
          <a:lstStyle/>
          <a:p>
            <a:pPr marL="0" indent="0">
              <a:buNone/>
            </a:pPr>
            <a:endParaRPr lang="es-CO" dirty="0"/>
          </a:p>
        </p:txBody>
      </p:sp>
      <p:sp>
        <p:nvSpPr>
          <p:cNvPr id="12" name="Marcador de contenido 11">
            <a:extLst>
              <a:ext uri="{FF2B5EF4-FFF2-40B4-BE49-F238E27FC236}">
                <a16:creationId xmlns:a16="http://schemas.microsoft.com/office/drawing/2014/main" id="{E6D61930-C7D3-4EE7-8287-148A95C27E2B}"/>
              </a:ext>
            </a:extLst>
          </p:cNvPr>
          <p:cNvSpPr>
            <a:spLocks noGrp="1"/>
          </p:cNvSpPr>
          <p:nvPr>
            <p:ph sz="half" idx="2"/>
          </p:nvPr>
        </p:nvSpPr>
        <p:spPr/>
        <p:txBody>
          <a:bodyPr/>
          <a:lstStyle/>
          <a:p>
            <a:pPr>
              <a:buFont typeface="Wingdings" panose="05000000000000000000" pitchFamily="2" charset="2"/>
              <a:buChar char="q"/>
            </a:pPr>
            <a:endParaRPr lang="es-CO" sz="2000" dirty="0">
              <a:latin typeface="Leelawadee" panose="020B0502040204020203" pitchFamily="34" charset="-34"/>
              <a:cs typeface="Leelawadee" panose="020B0502040204020203" pitchFamily="34" charset="-34"/>
            </a:endParaRPr>
          </a:p>
          <a:p>
            <a:pPr>
              <a:buFont typeface="Wingdings" panose="05000000000000000000" pitchFamily="2" charset="2"/>
              <a:buChar char="q"/>
            </a:pPr>
            <a:endParaRPr lang="es-CO" sz="2000" dirty="0">
              <a:latin typeface="Leelawadee" panose="020B0502040204020203" pitchFamily="34" charset="-34"/>
              <a:cs typeface="Leelawadee" panose="020B0502040204020203" pitchFamily="34" charset="-34"/>
            </a:endParaRPr>
          </a:p>
          <a:p>
            <a:pPr>
              <a:buFont typeface="Wingdings" panose="05000000000000000000" pitchFamily="2" charset="2"/>
              <a:buChar char="q"/>
            </a:pPr>
            <a:r>
              <a:rPr lang="es-CO" sz="2000" dirty="0">
                <a:latin typeface="Leelawadee" panose="020B0502040204020203" pitchFamily="34" charset="-34"/>
                <a:cs typeface="Leelawadee" panose="020B0502040204020203" pitchFamily="34" charset="-34"/>
              </a:rPr>
              <a:t>Acuerdo de voluntades para el fortalecimiento de economía naranja </a:t>
            </a:r>
          </a:p>
          <a:p>
            <a:pPr>
              <a:buFont typeface="Wingdings" panose="05000000000000000000" pitchFamily="2" charset="2"/>
              <a:buChar char="q"/>
            </a:pPr>
            <a:r>
              <a:rPr lang="es-CO" sz="2000" dirty="0">
                <a:latin typeface="Leelawadee" panose="020B0502040204020203" pitchFamily="34" charset="-34"/>
                <a:cs typeface="Leelawadee" panose="020B0502040204020203" pitchFamily="34" charset="-34"/>
              </a:rPr>
              <a:t>Pacto para la reactivación del empleo en él archipiélago</a:t>
            </a:r>
          </a:p>
          <a:p>
            <a:endParaRPr lang="es-CO" dirty="0"/>
          </a:p>
        </p:txBody>
      </p:sp>
      <p:pic>
        <p:nvPicPr>
          <p:cNvPr id="7" name="Imagen 6">
            <a:extLst>
              <a:ext uri="{FF2B5EF4-FFF2-40B4-BE49-F238E27FC236}">
                <a16:creationId xmlns:a16="http://schemas.microsoft.com/office/drawing/2014/main" id="{9E13FD8C-1A2D-4E0F-89C6-323DB6EA12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49291">
            <a:off x="1027990" y="2276669"/>
            <a:ext cx="3026423" cy="2304661"/>
          </a:xfrm>
          <a:prstGeom prst="rect">
            <a:avLst/>
          </a:prstGeom>
        </p:spPr>
      </p:pic>
    </p:spTree>
    <p:extLst>
      <p:ext uri="{BB962C8B-B14F-4D97-AF65-F5344CB8AC3E}">
        <p14:creationId xmlns:p14="http://schemas.microsoft.com/office/powerpoint/2010/main" val="35548807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1493240" y="391968"/>
            <a:ext cx="9085277" cy="1015663"/>
          </a:xfrm>
          <a:prstGeom prst="rect">
            <a:avLst/>
          </a:prstGeom>
          <a:noFill/>
        </p:spPr>
        <p:txBody>
          <a:bodyPr wrap="square">
            <a:spAutoFit/>
          </a:bodyPr>
          <a:lstStyle/>
          <a:p>
            <a:pPr algn="ctr"/>
            <a:endParaRPr lang="es-CO" sz="2800" b="1" dirty="0">
              <a:solidFill>
                <a:srgbClr val="003399"/>
              </a:solidFill>
              <a:latin typeface="Leelawadee UI" panose="020B0502040204020203" pitchFamily="34" charset="-34"/>
              <a:cs typeface="Leelawadee UI" panose="020B0502040204020203" pitchFamily="34" charset="-34"/>
            </a:endParaRPr>
          </a:p>
          <a:p>
            <a:pPr algn="ctr" fontAlgn="base">
              <a:spcBef>
                <a:spcPct val="0"/>
              </a:spcBef>
              <a:spcAft>
                <a:spcPct val="0"/>
              </a:spcAft>
              <a:defRPr/>
            </a:pPr>
            <a:endParaRPr lang="es-CO" sz="3200" b="1" dirty="0">
              <a:solidFill>
                <a:srgbClr val="003399"/>
              </a:solidFill>
              <a:latin typeface="Leelawadee UI" panose="020B0502040204020203" pitchFamily="34" charset="-34"/>
              <a:cs typeface="Leelawadee UI" panose="020B0502040204020203" pitchFamily="34" charset="-34"/>
            </a:endParaRPr>
          </a:p>
        </p:txBody>
      </p:sp>
      <p:sp>
        <p:nvSpPr>
          <p:cNvPr id="8" name="CuadroTexto 7">
            <a:extLst>
              <a:ext uri="{FF2B5EF4-FFF2-40B4-BE49-F238E27FC236}">
                <a16:creationId xmlns:a16="http://schemas.microsoft.com/office/drawing/2014/main" id="{A3FFBFFE-614D-495D-968C-8778F366641F}"/>
              </a:ext>
            </a:extLst>
          </p:cNvPr>
          <p:cNvSpPr txBox="1"/>
          <p:nvPr/>
        </p:nvSpPr>
        <p:spPr>
          <a:xfrm>
            <a:off x="2653134" y="99940"/>
            <a:ext cx="9320168" cy="984885"/>
          </a:xfrm>
          <a:prstGeom prst="rect">
            <a:avLst/>
          </a:prstGeom>
          <a:noFill/>
        </p:spPr>
        <p:txBody>
          <a:bodyPr wrap="square">
            <a:spAutoFit/>
          </a:bodyPr>
          <a:lstStyle/>
          <a:p>
            <a:pPr algn="ctr"/>
            <a:endParaRPr lang="es-ES" sz="14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algn="just">
              <a:spcAft>
                <a:spcPts val="0"/>
              </a:spcAft>
            </a:pPr>
            <a:r>
              <a:rPr lang="es-CO" sz="4400" b="1" dirty="0">
                <a:solidFill>
                  <a:schemeClr val="accent1">
                    <a:lumMod val="75000"/>
                  </a:schemeClr>
                </a:solidFill>
                <a:latin typeface="Leelawadee" panose="020B0502040204020203" pitchFamily="34" charset="-34"/>
                <a:cs typeface="Leelawadee" panose="020B0502040204020203" pitchFamily="34" charset="-34"/>
              </a:rPr>
              <a:t>ENJOY SAN ANDRÉS ISLAS</a:t>
            </a:r>
            <a:endParaRPr lang="es-CO" sz="2400" b="1" dirty="0">
              <a:solidFill>
                <a:schemeClr val="accent1">
                  <a:lumMod val="75000"/>
                </a:schemeClr>
              </a:solidFill>
              <a:latin typeface="Leelawadee" panose="020B0502040204020203" pitchFamily="34" charset="-34"/>
              <a:cs typeface="Leelawadee" panose="020B0502040204020203" pitchFamily="34" charset="-34"/>
            </a:endParaRPr>
          </a:p>
        </p:txBody>
      </p:sp>
      <p:sp>
        <p:nvSpPr>
          <p:cNvPr id="6" name="CuadroTexto 5">
            <a:extLst>
              <a:ext uri="{FF2B5EF4-FFF2-40B4-BE49-F238E27FC236}">
                <a16:creationId xmlns:a16="http://schemas.microsoft.com/office/drawing/2014/main" id="{580DE967-F1F5-4B73-B193-A3E417D5164A}"/>
              </a:ext>
            </a:extLst>
          </p:cNvPr>
          <p:cNvSpPr txBox="1"/>
          <p:nvPr/>
        </p:nvSpPr>
        <p:spPr>
          <a:xfrm>
            <a:off x="5572664" y="1407631"/>
            <a:ext cx="4075980" cy="3139321"/>
          </a:xfrm>
          <a:prstGeom prst="rect">
            <a:avLst/>
          </a:prstGeom>
          <a:noFill/>
        </p:spPr>
        <p:txBody>
          <a:bodyPr wrap="square">
            <a:spAutoFit/>
          </a:bodyPr>
          <a:lstStyle/>
          <a:p>
            <a:pPr marL="285750" indent="-285750" algn="ctr">
              <a:buFont typeface="Wingdings" panose="05000000000000000000" pitchFamily="2" charset="2"/>
              <a:buChar char="q"/>
            </a:pPr>
            <a:r>
              <a:rPr lang="es-CO" dirty="0">
                <a:latin typeface="Leelawadee" panose="020B0502040204020203" pitchFamily="34" charset="-34"/>
                <a:cs typeface="Leelawadee" panose="020B0502040204020203" pitchFamily="34" charset="-34"/>
              </a:rPr>
              <a:t> 50 emprendimientos participantes </a:t>
            </a:r>
          </a:p>
          <a:p>
            <a:pPr marL="285750" indent="-285750" algn="ctr">
              <a:buFont typeface="Wingdings" panose="05000000000000000000" pitchFamily="2" charset="2"/>
              <a:buChar char="q"/>
            </a:pPr>
            <a:r>
              <a:rPr lang="es-CO" dirty="0">
                <a:latin typeface="Leelawadee" panose="020B0502040204020203" pitchFamily="34" charset="-34"/>
                <a:cs typeface="Leelawadee" panose="020B0502040204020203" pitchFamily="34" charset="-34"/>
              </a:rPr>
              <a:t>-16 </a:t>
            </a:r>
            <a:r>
              <a:rPr lang="es-CO" dirty="0" err="1">
                <a:latin typeface="Leelawadee" panose="020B0502040204020203" pitchFamily="34" charset="-34"/>
                <a:cs typeface="Leelawadee" panose="020B0502040204020203" pitchFamily="34" charset="-34"/>
              </a:rPr>
              <a:t>Fair</a:t>
            </a:r>
            <a:r>
              <a:rPr lang="es-CO" dirty="0">
                <a:latin typeface="Leelawadee" panose="020B0502040204020203" pitchFamily="34" charset="-34"/>
                <a:cs typeface="Leelawadee" panose="020B0502040204020203" pitchFamily="34" charset="-34"/>
              </a:rPr>
              <a:t> Tables </a:t>
            </a:r>
          </a:p>
          <a:p>
            <a:pPr marL="285750" indent="-285750" algn="ctr">
              <a:buFont typeface="Wingdings" panose="05000000000000000000" pitchFamily="2" charset="2"/>
              <a:buChar char="q"/>
            </a:pPr>
            <a:r>
              <a:rPr lang="es-CO" dirty="0">
                <a:latin typeface="Leelawadee" panose="020B0502040204020203" pitchFamily="34" charset="-34"/>
                <a:cs typeface="Leelawadee" panose="020B0502040204020203" pitchFamily="34" charset="-34"/>
              </a:rPr>
              <a:t>-1000 asistentes aproximadamente </a:t>
            </a:r>
          </a:p>
          <a:p>
            <a:pPr marL="285750" indent="-285750" algn="ctr">
              <a:buFont typeface="Wingdings" panose="05000000000000000000" pitchFamily="2" charset="2"/>
              <a:buChar char="q"/>
            </a:pPr>
            <a:r>
              <a:rPr lang="es-CO" dirty="0">
                <a:latin typeface="Leelawadee" panose="020B0502040204020203" pitchFamily="34" charset="-34"/>
                <a:cs typeface="Leelawadee" panose="020B0502040204020203" pitchFamily="34" charset="-34"/>
              </a:rPr>
              <a:t>     48 agrupaciones artísticas y culturales </a:t>
            </a:r>
          </a:p>
          <a:p>
            <a:pPr marL="285750" indent="-285750" algn="ctr">
              <a:buFont typeface="Wingdings" panose="05000000000000000000" pitchFamily="2" charset="2"/>
              <a:buChar char="q"/>
            </a:pPr>
            <a:r>
              <a:rPr lang="es-CO" dirty="0">
                <a:latin typeface="Leelawadee" panose="020B0502040204020203" pitchFamily="34" charset="-34"/>
                <a:cs typeface="Leelawadee" panose="020B0502040204020203" pitchFamily="34" charset="-34"/>
              </a:rPr>
              <a:t>Remoto Rumba Estéreo </a:t>
            </a:r>
          </a:p>
          <a:p>
            <a:pPr marL="285750" indent="-285750" algn="ctr">
              <a:buFont typeface="Wingdings" panose="05000000000000000000" pitchFamily="2" charset="2"/>
              <a:buChar char="q"/>
            </a:pPr>
            <a:r>
              <a:rPr lang="es-CO" dirty="0">
                <a:latin typeface="Leelawadee" panose="020B0502040204020203" pitchFamily="34" charset="-34"/>
                <a:cs typeface="Leelawadee" panose="020B0502040204020203" pitchFamily="34" charset="-34"/>
              </a:rPr>
              <a:t>Adopción canina (3 caninos adoptados)</a:t>
            </a:r>
          </a:p>
          <a:p>
            <a:pPr marL="285750" indent="-285750" algn="ctr">
              <a:buFont typeface="Wingdings" panose="05000000000000000000" pitchFamily="2" charset="2"/>
              <a:buChar char="q"/>
            </a:pPr>
            <a:r>
              <a:rPr lang="es-CO" dirty="0">
                <a:latin typeface="Leelawadee" panose="020B0502040204020203" pitchFamily="34" charset="-34"/>
                <a:cs typeface="Leelawadee" panose="020B0502040204020203" pitchFamily="34" charset="-34"/>
              </a:rPr>
              <a:t> Recreación para niños ( 60 niños asistentes )</a:t>
            </a:r>
          </a:p>
          <a:p>
            <a:pPr marL="285750" indent="-285750" algn="ctr">
              <a:buFont typeface="Wingdings" panose="05000000000000000000" pitchFamily="2" charset="2"/>
              <a:buChar char="q"/>
            </a:pPr>
            <a:r>
              <a:rPr lang="es-CO" dirty="0">
                <a:latin typeface="Leelawadee" panose="020B0502040204020203" pitchFamily="34" charset="-34"/>
                <a:cs typeface="Leelawadee" panose="020B0502040204020203" pitchFamily="34" charset="-34"/>
              </a:rPr>
              <a:t>Total Gastado: $ 50.000.000</a:t>
            </a:r>
          </a:p>
        </p:txBody>
      </p:sp>
      <p:pic>
        <p:nvPicPr>
          <p:cNvPr id="3" name="Imagen 2">
            <a:extLst>
              <a:ext uri="{FF2B5EF4-FFF2-40B4-BE49-F238E27FC236}">
                <a16:creationId xmlns:a16="http://schemas.microsoft.com/office/drawing/2014/main" id="{C8E21A66-9E21-47F6-92C7-A60B0E1F155B}"/>
              </a:ext>
            </a:extLst>
          </p:cNvPr>
          <p:cNvPicPr>
            <a:picLocks noChangeAspect="1"/>
          </p:cNvPicPr>
          <p:nvPr/>
        </p:nvPicPr>
        <p:blipFill>
          <a:blip r:embed="rId3"/>
          <a:stretch>
            <a:fillRect/>
          </a:stretch>
        </p:blipFill>
        <p:spPr>
          <a:xfrm>
            <a:off x="784667" y="1631153"/>
            <a:ext cx="2748285" cy="2501662"/>
          </a:xfrm>
          <a:prstGeom prst="rect">
            <a:avLst/>
          </a:prstGeom>
        </p:spPr>
      </p:pic>
    </p:spTree>
    <p:extLst>
      <p:ext uri="{BB962C8B-B14F-4D97-AF65-F5344CB8AC3E}">
        <p14:creationId xmlns:p14="http://schemas.microsoft.com/office/powerpoint/2010/main" val="2240493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1DAB230-30D0-4F78-A29B-E2F3FC588567}"/>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A6671F1A-8FAA-4406-ACCD-5911D67C1F44}"/>
              </a:ext>
            </a:extLst>
          </p:cNvPr>
          <p:cNvSpPr txBox="1"/>
          <p:nvPr/>
        </p:nvSpPr>
        <p:spPr>
          <a:xfrm>
            <a:off x="831259" y="520522"/>
            <a:ext cx="3673629" cy="584775"/>
          </a:xfrm>
          <a:prstGeom prst="rect">
            <a:avLst/>
          </a:prstGeom>
          <a:noFill/>
        </p:spPr>
        <p:txBody>
          <a:bodyPr wrap="square">
            <a:spAutoFit/>
          </a:bodyPr>
          <a:lstStyle/>
          <a:p>
            <a:pPr algn="ctr" fontAlgn="base">
              <a:spcBef>
                <a:spcPct val="0"/>
              </a:spcBef>
              <a:spcAft>
                <a:spcPct val="0"/>
              </a:spcAft>
              <a:defRPr/>
            </a:pPr>
            <a:r>
              <a:rPr lang="es-ES" sz="32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rPr>
              <a:t>MISIÓN</a:t>
            </a:r>
          </a:p>
        </p:txBody>
      </p:sp>
      <p:sp>
        <p:nvSpPr>
          <p:cNvPr id="6" name="CuadroTexto 5">
            <a:extLst>
              <a:ext uri="{FF2B5EF4-FFF2-40B4-BE49-F238E27FC236}">
                <a16:creationId xmlns:a16="http://schemas.microsoft.com/office/drawing/2014/main" id="{C872169B-61EF-4781-8B4A-65E0C45FDB10}"/>
              </a:ext>
            </a:extLst>
          </p:cNvPr>
          <p:cNvSpPr txBox="1"/>
          <p:nvPr/>
        </p:nvSpPr>
        <p:spPr>
          <a:xfrm>
            <a:off x="1329653" y="1169751"/>
            <a:ext cx="3071769" cy="3416320"/>
          </a:xfrm>
          <a:prstGeom prst="rect">
            <a:avLst/>
          </a:prstGeom>
          <a:noFill/>
        </p:spPr>
        <p:txBody>
          <a:bodyPr wrap="square">
            <a:spAutoFit/>
          </a:bodyPr>
          <a:lstStyle/>
          <a:p>
            <a:pPr algn="just"/>
            <a:r>
              <a:rPr lang="es-CO" sz="1800" dirty="0">
                <a:latin typeface="Leelawadee UI" panose="020B0502040204020203" pitchFamily="34" charset="-34"/>
                <a:ea typeface="Tahoma" panose="020B0604030504040204" pitchFamily="34" charset="0"/>
                <a:cs typeface="Leelawadee UI" panose="020B0502040204020203" pitchFamily="34" charset="-34"/>
              </a:rPr>
              <a:t>Somos una entidad de derecho privado, de carácter corporativo, gremial y sin ánimo de lucro, que contribuye al desarrollo regional mediante el cumplimiento de funciones de registros públicos y desarrollo empresarial, en el departamento archipiélago de San Andrés, Providencia y Santa Catalina</a:t>
            </a:r>
          </a:p>
        </p:txBody>
      </p:sp>
      <p:sp>
        <p:nvSpPr>
          <p:cNvPr id="8" name="CuadroTexto 7">
            <a:extLst>
              <a:ext uri="{FF2B5EF4-FFF2-40B4-BE49-F238E27FC236}">
                <a16:creationId xmlns:a16="http://schemas.microsoft.com/office/drawing/2014/main" id="{52E0F22B-D5B0-4A3B-9270-3FDD9C3155F0}"/>
              </a:ext>
            </a:extLst>
          </p:cNvPr>
          <p:cNvSpPr txBox="1"/>
          <p:nvPr/>
        </p:nvSpPr>
        <p:spPr>
          <a:xfrm>
            <a:off x="7166392" y="1169751"/>
            <a:ext cx="2877424" cy="584775"/>
          </a:xfrm>
          <a:prstGeom prst="rect">
            <a:avLst/>
          </a:prstGeom>
          <a:noFill/>
        </p:spPr>
        <p:txBody>
          <a:bodyPr wrap="square">
            <a:spAutoFit/>
          </a:bodyPr>
          <a:lstStyle/>
          <a:p>
            <a:pPr algn="ctr" fontAlgn="base">
              <a:spcBef>
                <a:spcPct val="0"/>
              </a:spcBef>
              <a:spcAft>
                <a:spcPct val="0"/>
              </a:spcAft>
              <a:defRPr/>
            </a:pPr>
            <a:r>
              <a:rPr lang="es-ES" sz="32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rPr>
              <a:t>VISIÓN</a:t>
            </a:r>
          </a:p>
        </p:txBody>
      </p:sp>
      <p:sp>
        <p:nvSpPr>
          <p:cNvPr id="10" name="CuadroTexto 9">
            <a:extLst>
              <a:ext uri="{FF2B5EF4-FFF2-40B4-BE49-F238E27FC236}">
                <a16:creationId xmlns:a16="http://schemas.microsoft.com/office/drawing/2014/main" id="{B852530E-EFD0-47CE-81DD-95FB689A9CF4}"/>
              </a:ext>
            </a:extLst>
          </p:cNvPr>
          <p:cNvSpPr txBox="1"/>
          <p:nvPr/>
        </p:nvSpPr>
        <p:spPr>
          <a:xfrm>
            <a:off x="6833027" y="1740202"/>
            <a:ext cx="3544155" cy="3139321"/>
          </a:xfrm>
          <a:prstGeom prst="rect">
            <a:avLst/>
          </a:prstGeom>
          <a:noFill/>
        </p:spPr>
        <p:txBody>
          <a:bodyPr wrap="square">
            <a:spAutoFit/>
          </a:bodyPr>
          <a:lstStyle/>
          <a:p>
            <a:pPr algn="just" eaLnBrk="1" fontAlgn="base" hangingPunct="1">
              <a:spcBef>
                <a:spcPct val="0"/>
              </a:spcBef>
              <a:spcAft>
                <a:spcPct val="0"/>
              </a:spcAft>
              <a:buFontTx/>
              <a:buNone/>
            </a:pPr>
            <a:r>
              <a:rPr lang="es-AR" sz="1800" dirty="0">
                <a:latin typeface="Leelawadee UI" panose="020B0502040204020203" pitchFamily="34" charset="-34"/>
                <a:ea typeface="Calibri" panose="020F0502020204030204" pitchFamily="34" charset="0"/>
                <a:cs typeface="Leelawadee UI" panose="020B0502040204020203" pitchFamily="34" charset="-34"/>
              </a:rPr>
              <a:t>La Cámara de Comercio de San Andrés, Providencia y Santa Catalina, </a:t>
            </a:r>
            <a:r>
              <a:rPr lang="es-CO" dirty="0">
                <a:latin typeface="Leelawadee UI" panose="020B0502040204020203" pitchFamily="34" charset="-34"/>
                <a:ea typeface="Calibri" panose="020F0502020204030204" pitchFamily="34" charset="0"/>
                <a:cs typeface="Leelawadee UI" panose="020B0502040204020203" pitchFamily="34" charset="-34"/>
              </a:rPr>
              <a:t>se destacará como un ente dinamizador del desarrollo empresarial a través de programas de impacto regional en sostenibilidad, competitividad y formalización empresarial que contribuyen a la conservación de nuestra reserva de Biosfera Seaflowers.</a:t>
            </a:r>
            <a:endParaRPr lang="es-CO" altLang="es-AR" sz="1800" dirty="0">
              <a:latin typeface="Leelawadee UI" panose="020B0502040204020203" pitchFamily="34" charset="-34"/>
              <a:ea typeface="Tahoma" panose="020B0604030504040204" pitchFamily="34" charset="0"/>
              <a:cs typeface="Leelawadee UI" panose="020B0502040204020203" pitchFamily="34" charset="-34"/>
            </a:endParaRPr>
          </a:p>
        </p:txBody>
      </p:sp>
    </p:spTree>
    <p:extLst>
      <p:ext uri="{BB962C8B-B14F-4D97-AF65-F5344CB8AC3E}">
        <p14:creationId xmlns:p14="http://schemas.microsoft.com/office/powerpoint/2010/main" val="12483200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1493240" y="391968"/>
            <a:ext cx="9085277" cy="584775"/>
          </a:xfrm>
          <a:prstGeom prst="rect">
            <a:avLst/>
          </a:prstGeom>
          <a:noFill/>
        </p:spPr>
        <p:txBody>
          <a:bodyPr wrap="square">
            <a:spAutoFit/>
          </a:bodyPr>
          <a:lstStyle/>
          <a:p>
            <a:pPr algn="ctr" fontAlgn="base">
              <a:spcBef>
                <a:spcPct val="0"/>
              </a:spcBef>
              <a:spcAft>
                <a:spcPct val="0"/>
              </a:spcAft>
              <a:defRPr/>
            </a:pPr>
            <a:r>
              <a:rPr lang="es-CO" sz="3200" b="1" dirty="0">
                <a:solidFill>
                  <a:srgbClr val="003399"/>
                </a:solidFill>
                <a:latin typeface="Leelawadee UI" panose="020B0502040204020203" pitchFamily="34" charset="-34"/>
                <a:cs typeface="Leelawadee UI" panose="020B0502040204020203" pitchFamily="34" charset="-34"/>
              </a:rPr>
              <a:t>ENJOY SAN ANDRES</a:t>
            </a:r>
          </a:p>
        </p:txBody>
      </p:sp>
      <p:pic>
        <p:nvPicPr>
          <p:cNvPr id="5" name="Imagen 4">
            <a:extLst>
              <a:ext uri="{FF2B5EF4-FFF2-40B4-BE49-F238E27FC236}">
                <a16:creationId xmlns:a16="http://schemas.microsoft.com/office/drawing/2014/main" id="{94A0CDB9-66E2-4065-9085-2FB6E1CD8239}"/>
              </a:ext>
            </a:extLst>
          </p:cNvPr>
          <p:cNvPicPr>
            <a:picLocks noChangeAspect="1"/>
          </p:cNvPicPr>
          <p:nvPr/>
        </p:nvPicPr>
        <p:blipFill>
          <a:blip r:embed="rId3"/>
          <a:stretch>
            <a:fillRect/>
          </a:stretch>
        </p:blipFill>
        <p:spPr>
          <a:xfrm>
            <a:off x="5157616" y="1714500"/>
            <a:ext cx="2317588" cy="2978798"/>
          </a:xfrm>
          <a:prstGeom prst="rect">
            <a:avLst/>
          </a:prstGeom>
        </p:spPr>
      </p:pic>
      <p:pic>
        <p:nvPicPr>
          <p:cNvPr id="7" name="Imagen 6">
            <a:extLst>
              <a:ext uri="{FF2B5EF4-FFF2-40B4-BE49-F238E27FC236}">
                <a16:creationId xmlns:a16="http://schemas.microsoft.com/office/drawing/2014/main" id="{1E4E15BC-8D9A-4B9E-B021-8E9AF2F87EE4}"/>
              </a:ext>
            </a:extLst>
          </p:cNvPr>
          <p:cNvPicPr>
            <a:picLocks noChangeAspect="1"/>
          </p:cNvPicPr>
          <p:nvPr/>
        </p:nvPicPr>
        <p:blipFill>
          <a:blip r:embed="rId4"/>
          <a:stretch>
            <a:fillRect/>
          </a:stretch>
        </p:blipFill>
        <p:spPr>
          <a:xfrm>
            <a:off x="8315130" y="1407631"/>
            <a:ext cx="3564294" cy="2397967"/>
          </a:xfrm>
          <a:prstGeom prst="rect">
            <a:avLst/>
          </a:prstGeom>
        </p:spPr>
      </p:pic>
      <p:pic>
        <p:nvPicPr>
          <p:cNvPr id="9" name="Imagen 8">
            <a:extLst>
              <a:ext uri="{FF2B5EF4-FFF2-40B4-BE49-F238E27FC236}">
                <a16:creationId xmlns:a16="http://schemas.microsoft.com/office/drawing/2014/main" id="{27414D65-33C2-48AC-A8FD-BBDD0A903399}"/>
              </a:ext>
            </a:extLst>
          </p:cNvPr>
          <p:cNvPicPr>
            <a:picLocks noChangeAspect="1"/>
          </p:cNvPicPr>
          <p:nvPr/>
        </p:nvPicPr>
        <p:blipFill>
          <a:blip r:embed="rId5"/>
          <a:stretch>
            <a:fillRect/>
          </a:stretch>
        </p:blipFill>
        <p:spPr>
          <a:xfrm>
            <a:off x="881743" y="1407631"/>
            <a:ext cx="3135087" cy="2445912"/>
          </a:xfrm>
          <a:prstGeom prst="rect">
            <a:avLst/>
          </a:prstGeom>
        </p:spPr>
      </p:pic>
    </p:spTree>
    <p:extLst>
      <p:ext uri="{BB962C8B-B14F-4D97-AF65-F5344CB8AC3E}">
        <p14:creationId xmlns:p14="http://schemas.microsoft.com/office/powerpoint/2010/main" val="4217641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40267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803411" y="2505670"/>
            <a:ext cx="6153538" cy="923330"/>
          </a:xfrm>
          <a:prstGeom prst="rect">
            <a:avLst/>
          </a:prstGeom>
          <a:noFill/>
        </p:spPr>
        <p:txBody>
          <a:bodyPr wrap="square">
            <a:spAutoFit/>
          </a:bodyPr>
          <a:lstStyle/>
          <a:p>
            <a:pPr algn="ctr" fontAlgn="base">
              <a:spcBef>
                <a:spcPct val="0"/>
              </a:spcBef>
              <a:spcAft>
                <a:spcPct val="0"/>
              </a:spcAft>
              <a:defRPr/>
            </a:pPr>
            <a:r>
              <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ADMINISTRATIVO</a:t>
            </a:r>
          </a:p>
        </p:txBody>
      </p:sp>
    </p:spTree>
    <p:extLst>
      <p:ext uri="{BB962C8B-B14F-4D97-AF65-F5344CB8AC3E}">
        <p14:creationId xmlns:p14="http://schemas.microsoft.com/office/powerpoint/2010/main" val="30112904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5" name="CuadroTexto 4">
            <a:extLst>
              <a:ext uri="{FF2B5EF4-FFF2-40B4-BE49-F238E27FC236}">
                <a16:creationId xmlns:a16="http://schemas.microsoft.com/office/drawing/2014/main" id="{5D6E445D-E312-4C33-B759-4576BD896FED}"/>
              </a:ext>
            </a:extLst>
          </p:cNvPr>
          <p:cNvSpPr txBox="1"/>
          <p:nvPr/>
        </p:nvSpPr>
        <p:spPr>
          <a:xfrm>
            <a:off x="2500294" y="285630"/>
            <a:ext cx="6330820" cy="523220"/>
          </a:xfrm>
          <a:prstGeom prst="rect">
            <a:avLst/>
          </a:prstGeom>
          <a:noFill/>
        </p:spPr>
        <p:txBody>
          <a:bodyPr wrap="square">
            <a:spAutoFit/>
          </a:bodyPr>
          <a:lstStyle/>
          <a:p>
            <a:pPr algn="ctr"/>
            <a:r>
              <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ADMINISTRATIVO</a:t>
            </a:r>
          </a:p>
        </p:txBody>
      </p:sp>
      <p:sp>
        <p:nvSpPr>
          <p:cNvPr id="7" name="CuadroTexto 6">
            <a:extLst>
              <a:ext uri="{FF2B5EF4-FFF2-40B4-BE49-F238E27FC236}">
                <a16:creationId xmlns:a16="http://schemas.microsoft.com/office/drawing/2014/main" id="{B47BD7A0-71A4-440C-B090-9F7BE77E48B5}"/>
              </a:ext>
            </a:extLst>
          </p:cNvPr>
          <p:cNvSpPr txBox="1"/>
          <p:nvPr/>
        </p:nvSpPr>
        <p:spPr>
          <a:xfrm>
            <a:off x="1392573" y="1171177"/>
            <a:ext cx="7839511" cy="4093428"/>
          </a:xfrm>
          <a:prstGeom prst="rect">
            <a:avLst/>
          </a:prstGeom>
          <a:noFill/>
        </p:spPr>
        <p:txBody>
          <a:bodyPr wrap="square">
            <a:spAutoFit/>
          </a:bodyPr>
          <a:lstStyle/>
          <a:p>
            <a:pPr algn="just"/>
            <a:r>
              <a:rPr lang="es-CO" sz="1400" dirty="0">
                <a:latin typeface="Leelawadee UI" panose="020B0502040204020203" pitchFamily="34" charset="-34"/>
                <a:ea typeface="Tahoma" panose="020B0604030504040204" pitchFamily="34" charset="0"/>
                <a:cs typeface="Leelawadee UI" panose="020B0502040204020203" pitchFamily="34" charset="-34"/>
              </a:rPr>
              <a:t>Durante la vigencia del año 2021 se han ejecutado las actividades dispuestas en los planes de bienestar, capacitaciones, seguridad y salud en el trabajo, mantenimiento, sistemas y Gestión documental.</a:t>
            </a:r>
          </a:p>
          <a:p>
            <a:pPr algn="just"/>
            <a:endParaRPr lang="es-CO" sz="1400" dirty="0">
              <a:latin typeface="Leelawadee UI" panose="020B0502040204020203" pitchFamily="34" charset="-34"/>
              <a:ea typeface="Tahoma" panose="020B0604030504040204" pitchFamily="34" charset="0"/>
              <a:cs typeface="Leelawadee UI" panose="020B0502040204020203" pitchFamily="34" charset="-34"/>
            </a:endParaRPr>
          </a:p>
          <a:p>
            <a:pPr algn="just"/>
            <a:r>
              <a:rPr lang="es-CO" sz="1400" dirty="0">
                <a:latin typeface="Leelawadee UI" panose="020B0502040204020203" pitchFamily="34" charset="-34"/>
                <a:ea typeface="Tahoma" panose="020B0604030504040204" pitchFamily="34" charset="0"/>
                <a:cs typeface="Leelawadee UI" panose="020B0502040204020203" pitchFamily="34" charset="-34"/>
              </a:rPr>
              <a:t> A continuación, se detallan las actividades realizadas por el área de Administrativa, como ejecución a los planes establecidos para la vigencia 2021:</a:t>
            </a:r>
          </a:p>
          <a:p>
            <a:pPr algn="just"/>
            <a:endParaRPr lang="es-CO" sz="1400" dirty="0">
              <a:solidFill>
                <a:schemeClr val="accent4">
                  <a:lumMod val="50000"/>
                </a:schemeClr>
              </a:solidFill>
              <a:latin typeface="Leelawadee UI" panose="020B0502040204020203" pitchFamily="34" charset="-34"/>
              <a:ea typeface="Tahoma" panose="020B0604030504040204" pitchFamily="34" charset="0"/>
              <a:cs typeface="Leelawadee UI" panose="020B0502040204020203" pitchFamily="34" charset="-34"/>
            </a:endParaRPr>
          </a:p>
          <a:p>
            <a:pPr algn="just"/>
            <a:endParaRPr lang="es-CO" sz="1400" dirty="0">
              <a:solidFill>
                <a:schemeClr val="accent4">
                  <a:lumMod val="50000"/>
                </a:schemeClr>
              </a:solidFill>
              <a:latin typeface="Leelawadee UI" panose="020B0502040204020203" pitchFamily="34" charset="-34"/>
              <a:cs typeface="Leelawadee UI" panose="020B0502040204020203" pitchFamily="34" charset="-34"/>
            </a:endParaRPr>
          </a:p>
          <a:p>
            <a:pPr algn="ctr"/>
            <a:r>
              <a:rPr lang="es-CO" sz="1400" b="1" dirty="0">
                <a:solidFill>
                  <a:srgbClr val="003399"/>
                </a:solidFill>
                <a:latin typeface="Leelawadee UI" panose="020B0502040204020203" pitchFamily="34" charset="-34"/>
                <a:cs typeface="Leelawadee UI" panose="020B0502040204020203" pitchFamily="34" charset="-34"/>
              </a:rPr>
              <a:t>PLAN DE BIENESTAR</a:t>
            </a:r>
          </a:p>
          <a:p>
            <a:pPr algn="ctr"/>
            <a:endParaRPr lang="es-CO" sz="1400" dirty="0">
              <a:solidFill>
                <a:schemeClr val="accent4">
                  <a:lumMod val="50000"/>
                </a:schemeClr>
              </a:solidFill>
              <a:latin typeface="Leelawadee UI" panose="020B0502040204020203" pitchFamily="34" charset="-34"/>
              <a:cs typeface="Leelawadee UI" panose="020B0502040204020203" pitchFamily="34" charset="-34"/>
            </a:endParaRPr>
          </a:p>
          <a:p>
            <a:pPr algn="just"/>
            <a:r>
              <a:rPr lang="es-CO" sz="1400" dirty="0">
                <a:latin typeface="Leelawadee UI" panose="020B0502040204020203" pitchFamily="34" charset="-34"/>
                <a:cs typeface="Leelawadee UI" panose="020B0502040204020203" pitchFamily="34" charset="-34"/>
              </a:rPr>
              <a:t>El plan de Bienestar tiene como objetivo propiciar condiciones que generen un clima organizacional que contribuya con el desarrollo personal, físico y espiritual de los trabajadores, unido a la motivación y calidez humana en la prestación de los servicios en la entidad, y que esto pueda  verse reflejado en el cumplimiento de la Misión Institucional; Como ejecución a las actividades del plan de bienestar programado para el año 2021 se han ejecutado las siguientes actividades:</a:t>
            </a:r>
          </a:p>
          <a:p>
            <a:pPr algn="just"/>
            <a:endParaRPr lang="es-CO" sz="1800" dirty="0">
              <a:latin typeface="Leelawadee"/>
            </a:endParaRPr>
          </a:p>
          <a:p>
            <a:pPr marL="285750" indent="-285750" algn="just">
              <a:buFont typeface="Wingdings" charset="2"/>
              <a:buChar char="q"/>
            </a:pPr>
            <a:endParaRPr lang="es-ES_tradnl" dirty="0"/>
          </a:p>
        </p:txBody>
      </p:sp>
    </p:spTree>
    <p:extLst>
      <p:ext uri="{BB962C8B-B14F-4D97-AF65-F5344CB8AC3E}">
        <p14:creationId xmlns:p14="http://schemas.microsoft.com/office/powerpoint/2010/main" val="26294126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3"/>
          <a:stretch>
            <a:fillRect/>
          </a:stretch>
        </p:blipFill>
        <p:spPr>
          <a:xfrm>
            <a:off x="0"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392573" y="1171177"/>
            <a:ext cx="7839511" cy="861774"/>
          </a:xfrm>
          <a:prstGeom prst="rect">
            <a:avLst/>
          </a:prstGeom>
          <a:noFill/>
        </p:spPr>
        <p:txBody>
          <a:bodyPr wrap="square">
            <a:spAutoFit/>
          </a:bodyPr>
          <a:lstStyle/>
          <a:p>
            <a:pPr algn="ctr"/>
            <a:endParaRPr lang="es-CO" sz="1400" dirty="0">
              <a:solidFill>
                <a:schemeClr val="accent4">
                  <a:lumMod val="50000"/>
                </a:schemeClr>
              </a:solidFill>
              <a:latin typeface="Leelawadee UI" panose="020B0502040204020203" pitchFamily="34" charset="-34"/>
              <a:cs typeface="Leelawadee UI" panose="020B0502040204020203" pitchFamily="34" charset="-34"/>
            </a:endParaRPr>
          </a:p>
          <a:p>
            <a:pPr algn="just"/>
            <a:endParaRPr lang="es-CO" sz="1800" dirty="0">
              <a:latin typeface="Leelawadee"/>
            </a:endParaRPr>
          </a:p>
          <a:p>
            <a:pPr marL="285750" indent="-285750" algn="just">
              <a:buFont typeface="Wingdings" charset="2"/>
              <a:buChar char="q"/>
            </a:pPr>
            <a:endParaRPr lang="es-ES_tradnl" dirty="0"/>
          </a:p>
        </p:txBody>
      </p:sp>
      <p:graphicFrame>
        <p:nvGraphicFramePr>
          <p:cNvPr id="8" name="Objeto 7">
            <a:extLst>
              <a:ext uri="{FF2B5EF4-FFF2-40B4-BE49-F238E27FC236}">
                <a16:creationId xmlns:a16="http://schemas.microsoft.com/office/drawing/2014/main" id="{2AE8E5C5-BD64-4D70-9318-B397B9767B4B}"/>
              </a:ext>
            </a:extLst>
          </p:cNvPr>
          <p:cNvGraphicFramePr>
            <a:graphicFrameLocks noChangeAspect="1"/>
          </p:cNvGraphicFramePr>
          <p:nvPr>
            <p:extLst>
              <p:ext uri="{D42A27DB-BD31-4B8C-83A1-F6EECF244321}">
                <p14:modId xmlns:p14="http://schemas.microsoft.com/office/powerpoint/2010/main" val="1714451223"/>
              </p:ext>
            </p:extLst>
          </p:nvPr>
        </p:nvGraphicFramePr>
        <p:xfrm>
          <a:off x="5681866" y="465408"/>
          <a:ext cx="3550218" cy="4181475"/>
        </p:xfrm>
        <a:graphic>
          <a:graphicData uri="http://schemas.openxmlformats.org/presentationml/2006/ole">
            <mc:AlternateContent xmlns:mc="http://schemas.openxmlformats.org/markup-compatibility/2006">
              <mc:Choice xmlns:v="urn:schemas-microsoft-com:vml" Requires="v">
                <p:oleObj spid="_x0000_s9219" name="Worksheet" r:id="rId4" imgW="3057601" imgH="4181526" progId="Excel.Sheet.12">
                  <p:embed/>
                </p:oleObj>
              </mc:Choice>
              <mc:Fallback>
                <p:oleObj name="Worksheet" r:id="rId4" imgW="3057601" imgH="4181526" progId="Excel.Sheet.12">
                  <p:embed/>
                  <p:pic>
                    <p:nvPicPr>
                      <p:cNvPr id="8" name="Objeto 7">
                        <a:extLst>
                          <a:ext uri="{FF2B5EF4-FFF2-40B4-BE49-F238E27FC236}">
                            <a16:creationId xmlns:a16="http://schemas.microsoft.com/office/drawing/2014/main" id="{2AE8E5C5-BD64-4D70-9318-B397B9767B4B}"/>
                          </a:ext>
                        </a:extLst>
                      </p:cNvPr>
                      <p:cNvPicPr/>
                      <p:nvPr/>
                    </p:nvPicPr>
                    <p:blipFill>
                      <a:blip r:embed="rId5"/>
                      <a:stretch>
                        <a:fillRect/>
                      </a:stretch>
                    </p:blipFill>
                    <p:spPr>
                      <a:xfrm>
                        <a:off x="5681866" y="465408"/>
                        <a:ext cx="3550218" cy="4181475"/>
                      </a:xfrm>
                      <a:prstGeom prst="rect">
                        <a:avLst/>
                      </a:prstGeom>
                    </p:spPr>
                  </p:pic>
                </p:oleObj>
              </mc:Fallback>
            </mc:AlternateContent>
          </a:graphicData>
        </a:graphic>
      </p:graphicFrame>
      <p:sp>
        <p:nvSpPr>
          <p:cNvPr id="6" name="CuadroTexto 5">
            <a:extLst>
              <a:ext uri="{FF2B5EF4-FFF2-40B4-BE49-F238E27FC236}">
                <a16:creationId xmlns:a16="http://schemas.microsoft.com/office/drawing/2014/main" id="{84DFC011-81C7-40A9-A6E7-F1077BE5F437}"/>
              </a:ext>
            </a:extLst>
          </p:cNvPr>
          <p:cNvSpPr txBox="1"/>
          <p:nvPr/>
        </p:nvSpPr>
        <p:spPr>
          <a:xfrm>
            <a:off x="1548442" y="1875775"/>
            <a:ext cx="1945256" cy="954107"/>
          </a:xfrm>
          <a:prstGeom prst="rect">
            <a:avLst/>
          </a:prstGeom>
          <a:noFill/>
        </p:spPr>
        <p:txBody>
          <a:bodyPr wrap="square">
            <a:spAutoFit/>
          </a:bodyPr>
          <a:lstStyle/>
          <a:p>
            <a:pPr lvl="0" algn="ctr"/>
            <a:r>
              <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Plan de Bienestar</a:t>
            </a:r>
            <a:endParaRPr lang="es-CO" sz="2800"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p:txBody>
      </p:sp>
    </p:spTree>
    <p:extLst>
      <p:ext uri="{BB962C8B-B14F-4D97-AF65-F5344CB8AC3E}">
        <p14:creationId xmlns:p14="http://schemas.microsoft.com/office/powerpoint/2010/main" val="41773319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11232"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392573" y="1171177"/>
            <a:ext cx="7839511" cy="861774"/>
          </a:xfrm>
          <a:prstGeom prst="rect">
            <a:avLst/>
          </a:prstGeom>
          <a:noFill/>
        </p:spPr>
        <p:txBody>
          <a:bodyPr wrap="square">
            <a:spAutoFit/>
          </a:bodyPr>
          <a:lstStyle/>
          <a:p>
            <a:pPr algn="ctr"/>
            <a:endParaRPr lang="es-CO" sz="1400" dirty="0">
              <a:solidFill>
                <a:schemeClr val="accent4">
                  <a:lumMod val="50000"/>
                </a:schemeClr>
              </a:solidFill>
              <a:latin typeface="Leelawadee UI" panose="020B0502040204020203" pitchFamily="34" charset="-34"/>
              <a:cs typeface="Leelawadee UI" panose="020B0502040204020203" pitchFamily="34" charset="-34"/>
            </a:endParaRPr>
          </a:p>
          <a:p>
            <a:pPr algn="just"/>
            <a:endParaRPr lang="es-CO" sz="1800" dirty="0">
              <a:latin typeface="Leelawadee"/>
            </a:endParaRPr>
          </a:p>
          <a:p>
            <a:pPr marL="285750" indent="-285750" algn="just">
              <a:buFont typeface="Wingdings" charset="2"/>
              <a:buChar char="q"/>
            </a:pPr>
            <a:endParaRPr lang="es-ES_tradnl" dirty="0"/>
          </a:p>
        </p:txBody>
      </p:sp>
      <p:pic>
        <p:nvPicPr>
          <p:cNvPr id="3" name="Imagen 2">
            <a:extLst>
              <a:ext uri="{FF2B5EF4-FFF2-40B4-BE49-F238E27FC236}">
                <a16:creationId xmlns:a16="http://schemas.microsoft.com/office/drawing/2014/main" id="{2BC98121-8E24-415F-815A-3CE26D0252DB}"/>
              </a:ext>
            </a:extLst>
          </p:cNvPr>
          <p:cNvPicPr>
            <a:picLocks noChangeAspect="1"/>
          </p:cNvPicPr>
          <p:nvPr/>
        </p:nvPicPr>
        <p:blipFill>
          <a:blip r:embed="rId3"/>
          <a:stretch>
            <a:fillRect/>
          </a:stretch>
        </p:blipFill>
        <p:spPr>
          <a:xfrm>
            <a:off x="4702630" y="2799747"/>
            <a:ext cx="3200400" cy="2565918"/>
          </a:xfrm>
          <a:prstGeom prst="rect">
            <a:avLst/>
          </a:prstGeom>
        </p:spPr>
      </p:pic>
      <p:pic>
        <p:nvPicPr>
          <p:cNvPr id="4" name="Imagen 3">
            <a:extLst>
              <a:ext uri="{FF2B5EF4-FFF2-40B4-BE49-F238E27FC236}">
                <a16:creationId xmlns:a16="http://schemas.microsoft.com/office/drawing/2014/main" id="{A004D223-9799-4955-A9EF-D4811376B9EE}"/>
              </a:ext>
            </a:extLst>
          </p:cNvPr>
          <p:cNvPicPr>
            <a:picLocks noChangeAspect="1"/>
          </p:cNvPicPr>
          <p:nvPr/>
        </p:nvPicPr>
        <p:blipFill>
          <a:blip r:embed="rId4"/>
          <a:stretch>
            <a:fillRect/>
          </a:stretch>
        </p:blipFill>
        <p:spPr>
          <a:xfrm>
            <a:off x="4702630" y="222435"/>
            <a:ext cx="3200400" cy="2236744"/>
          </a:xfrm>
          <a:prstGeom prst="rect">
            <a:avLst/>
          </a:prstGeom>
        </p:spPr>
      </p:pic>
      <p:pic>
        <p:nvPicPr>
          <p:cNvPr id="5" name="Imagen 4">
            <a:extLst>
              <a:ext uri="{FF2B5EF4-FFF2-40B4-BE49-F238E27FC236}">
                <a16:creationId xmlns:a16="http://schemas.microsoft.com/office/drawing/2014/main" id="{58FB679D-AE33-4261-BF74-1E41B6A3CBA6}"/>
              </a:ext>
            </a:extLst>
          </p:cNvPr>
          <p:cNvPicPr>
            <a:picLocks noChangeAspect="1"/>
          </p:cNvPicPr>
          <p:nvPr/>
        </p:nvPicPr>
        <p:blipFill>
          <a:blip r:embed="rId5"/>
          <a:stretch>
            <a:fillRect/>
          </a:stretch>
        </p:blipFill>
        <p:spPr>
          <a:xfrm>
            <a:off x="544071" y="1845962"/>
            <a:ext cx="2861606" cy="2236744"/>
          </a:xfrm>
          <a:prstGeom prst="rect">
            <a:avLst/>
          </a:prstGeom>
        </p:spPr>
      </p:pic>
      <p:pic>
        <p:nvPicPr>
          <p:cNvPr id="6" name="Imagen 5">
            <a:extLst>
              <a:ext uri="{FF2B5EF4-FFF2-40B4-BE49-F238E27FC236}">
                <a16:creationId xmlns:a16="http://schemas.microsoft.com/office/drawing/2014/main" id="{08D09022-B232-4B85-BE7C-399018CF0E64}"/>
              </a:ext>
            </a:extLst>
          </p:cNvPr>
          <p:cNvPicPr>
            <a:picLocks noChangeAspect="1"/>
          </p:cNvPicPr>
          <p:nvPr/>
        </p:nvPicPr>
        <p:blipFill>
          <a:blip r:embed="rId6"/>
          <a:stretch>
            <a:fillRect/>
          </a:stretch>
        </p:blipFill>
        <p:spPr>
          <a:xfrm>
            <a:off x="8591574" y="1171177"/>
            <a:ext cx="2438011" cy="3450079"/>
          </a:xfrm>
          <a:prstGeom prst="rect">
            <a:avLst/>
          </a:prstGeom>
        </p:spPr>
      </p:pic>
    </p:spTree>
    <p:extLst>
      <p:ext uri="{BB962C8B-B14F-4D97-AF65-F5344CB8AC3E}">
        <p14:creationId xmlns:p14="http://schemas.microsoft.com/office/powerpoint/2010/main" val="17819662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770078" y="525224"/>
            <a:ext cx="7839511" cy="3974421"/>
          </a:xfrm>
          <a:prstGeom prst="rect">
            <a:avLst/>
          </a:prstGeom>
          <a:noFill/>
        </p:spPr>
        <p:txBody>
          <a:bodyPr wrap="square">
            <a:spAutoFit/>
          </a:bodyPr>
          <a:lstStyle/>
          <a:p>
            <a:pPr lvl="0" algn="ctr">
              <a:lnSpc>
                <a:spcPct val="90000"/>
              </a:lnSpc>
              <a:spcBef>
                <a:spcPts val="1000"/>
              </a:spcBef>
            </a:pP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lnSpc>
                <a:spcPct val="90000"/>
              </a:lnSpc>
              <a:spcBef>
                <a:spcPts val="1000"/>
              </a:spcBef>
            </a:pPr>
            <a:r>
              <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PLAN DE CAPACITACIONES </a:t>
            </a:r>
          </a:p>
          <a:p>
            <a:pPr lvl="0" algn="just">
              <a:lnSpc>
                <a:spcPct val="90000"/>
              </a:lnSpc>
              <a:spcBef>
                <a:spcPts val="1000"/>
              </a:spcBef>
            </a:pPr>
            <a:endParaRPr lang="es-CO" sz="14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lvl="0" algn="just">
              <a:lnSpc>
                <a:spcPct val="90000"/>
              </a:lnSpc>
              <a:spcBef>
                <a:spcPts val="1000"/>
              </a:spcBef>
            </a:pPr>
            <a:endPar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lvl="0" algn="just">
              <a:lnSpc>
                <a:spcPct val="90000"/>
              </a:lnSpc>
              <a:spcBef>
                <a:spcPts val="1000"/>
              </a:spcBef>
            </a:pPr>
            <a:r>
              <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Teniendo en cuenta que la capacitación al personal tiene como objetivo aumentar el conocimiento y/o cambiar las actitudes en el desempeño de su trabajo y así mejorar el desarrollo personal y profesional del propio empleado, este ente cameral diseñó un plan de capacitaciones para ejecutar durante la vigencia 2021.</a:t>
            </a:r>
          </a:p>
          <a:p>
            <a:pPr lvl="0" algn="just">
              <a:lnSpc>
                <a:spcPct val="90000"/>
              </a:lnSpc>
              <a:spcBef>
                <a:spcPts val="1000"/>
              </a:spcBef>
            </a:pPr>
            <a:r>
              <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En ejecución al plan de capacitaciones establecido para la vigencia 2021 se han realizado las siguientes actividades:</a:t>
            </a:r>
          </a:p>
          <a:p>
            <a:pPr marL="285750" indent="-285750" algn="just">
              <a:buFont typeface="Wingdings" charset="2"/>
              <a:buChar char="q"/>
            </a:pPr>
            <a:endParaRPr lang="es-ES_tradnl" dirty="0"/>
          </a:p>
        </p:txBody>
      </p:sp>
    </p:spTree>
    <p:extLst>
      <p:ext uri="{BB962C8B-B14F-4D97-AF65-F5344CB8AC3E}">
        <p14:creationId xmlns:p14="http://schemas.microsoft.com/office/powerpoint/2010/main" val="6532291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770078" y="525224"/>
            <a:ext cx="7839511" cy="1134670"/>
          </a:xfrm>
          <a:prstGeom prst="rect">
            <a:avLst/>
          </a:prstGeom>
          <a:noFill/>
        </p:spPr>
        <p:txBody>
          <a:bodyPr wrap="square">
            <a:spAutoFit/>
          </a:bodyPr>
          <a:lstStyle/>
          <a:p>
            <a:pPr lvl="0" algn="ctr">
              <a:lnSpc>
                <a:spcPct val="90000"/>
              </a:lnSpc>
              <a:spcBef>
                <a:spcPts val="1000"/>
              </a:spcBef>
            </a:pP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just">
              <a:lnSpc>
                <a:spcPct val="90000"/>
              </a:lnSpc>
              <a:spcBef>
                <a:spcPts val="1000"/>
              </a:spcBef>
            </a:pPr>
            <a:endPar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marL="285750" indent="-285750" algn="just">
              <a:buFont typeface="Wingdings" charset="2"/>
              <a:buChar char="q"/>
            </a:pPr>
            <a:endParaRPr lang="es-ES_tradnl" dirty="0"/>
          </a:p>
        </p:txBody>
      </p:sp>
      <p:sp>
        <p:nvSpPr>
          <p:cNvPr id="8" name="CuadroTexto 7">
            <a:extLst>
              <a:ext uri="{FF2B5EF4-FFF2-40B4-BE49-F238E27FC236}">
                <a16:creationId xmlns:a16="http://schemas.microsoft.com/office/drawing/2014/main" id="{81A09602-BF34-4F86-82B1-CEBDF805BD38}"/>
              </a:ext>
            </a:extLst>
          </p:cNvPr>
          <p:cNvSpPr txBox="1"/>
          <p:nvPr/>
        </p:nvSpPr>
        <p:spPr>
          <a:xfrm>
            <a:off x="1095555" y="1877047"/>
            <a:ext cx="2786332" cy="954107"/>
          </a:xfrm>
          <a:prstGeom prst="rect">
            <a:avLst/>
          </a:prstGeom>
          <a:noFill/>
        </p:spPr>
        <p:txBody>
          <a:bodyPr wrap="square">
            <a:spAutoFit/>
          </a:bodyPr>
          <a:lstStyle/>
          <a:p>
            <a:pPr lvl="0" algn="ctr"/>
            <a:r>
              <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Plan de Capacitaciones</a:t>
            </a:r>
            <a:endParaRPr lang="es-CO" sz="2800"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p:txBody>
      </p:sp>
      <p:graphicFrame>
        <p:nvGraphicFramePr>
          <p:cNvPr id="6" name="Tabla 5">
            <a:extLst>
              <a:ext uri="{FF2B5EF4-FFF2-40B4-BE49-F238E27FC236}">
                <a16:creationId xmlns:a16="http://schemas.microsoft.com/office/drawing/2014/main" id="{0A6536BD-985F-499D-BC6C-7910931A3E00}"/>
              </a:ext>
            </a:extLst>
          </p:cNvPr>
          <p:cNvGraphicFramePr>
            <a:graphicFrameLocks noGrp="1"/>
          </p:cNvGraphicFramePr>
          <p:nvPr>
            <p:extLst>
              <p:ext uri="{D42A27DB-BD31-4B8C-83A1-F6EECF244321}">
                <p14:modId xmlns:p14="http://schemas.microsoft.com/office/powerpoint/2010/main" val="2400415356"/>
              </p:ext>
            </p:extLst>
          </p:nvPr>
        </p:nvGraphicFramePr>
        <p:xfrm>
          <a:off x="5923831" y="965066"/>
          <a:ext cx="3467100" cy="2899567"/>
        </p:xfrm>
        <a:graphic>
          <a:graphicData uri="http://schemas.openxmlformats.org/drawingml/2006/table">
            <a:tbl>
              <a:tblPr/>
              <a:tblGrid>
                <a:gridCol w="3467100">
                  <a:extLst>
                    <a:ext uri="{9D8B030D-6E8A-4147-A177-3AD203B41FA5}">
                      <a16:colId xmlns:a16="http://schemas.microsoft.com/office/drawing/2014/main" val="3911840829"/>
                    </a:ext>
                  </a:extLst>
                </a:gridCol>
              </a:tblGrid>
              <a:tr h="263597">
                <a:tc>
                  <a:txBody>
                    <a:bodyPr/>
                    <a:lstStyle/>
                    <a:p>
                      <a:pPr algn="ctr" rtl="0" fontAlgn="ctr"/>
                      <a:r>
                        <a:rPr lang="es-CO" sz="1400" b="1" i="0" u="none" strike="noStrike">
                          <a:solidFill>
                            <a:srgbClr val="000000"/>
                          </a:solidFill>
                          <a:effectLst/>
                          <a:latin typeface="Leelawadee UI" panose="020B0502040204020203" pitchFamily="34" charset="-34"/>
                          <a:cs typeface="Leelawadee UI" panose="020B0502040204020203" pitchFamily="34" charset="-34"/>
                        </a:rPr>
                        <a:t>Actividad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241709456"/>
                  </a:ext>
                </a:extLst>
              </a:tr>
              <a:tr h="527194">
                <a:tc>
                  <a:txBody>
                    <a:bodyPr/>
                    <a:lstStyle/>
                    <a:p>
                      <a:pPr algn="ctr" rtl="0" fontAlgn="ctr"/>
                      <a:r>
                        <a:rPr lang="es-ES" sz="1400" b="0" i="0" u="none" strike="noStrike">
                          <a:solidFill>
                            <a:srgbClr val="000000"/>
                          </a:solidFill>
                          <a:effectLst/>
                          <a:latin typeface="Leelawadee UI" panose="020B0502040204020203" pitchFamily="34" charset="-34"/>
                          <a:cs typeface="Leelawadee UI" panose="020B0502040204020203" pitchFamily="34" charset="-34"/>
                        </a:rPr>
                        <a:t>Capacitación de los Registros públicos delegados por el Gobierno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1140560"/>
                  </a:ext>
                </a:extLst>
              </a:tr>
              <a:tr h="263597">
                <a:tc>
                  <a:txBody>
                    <a:bodyPr/>
                    <a:lstStyle/>
                    <a:p>
                      <a:pPr algn="ctr" rtl="0" fontAlgn="ctr"/>
                      <a:r>
                        <a:rPr lang="es-ES" sz="1400" b="0" i="0" u="none" strike="noStrike">
                          <a:solidFill>
                            <a:srgbClr val="000000"/>
                          </a:solidFill>
                          <a:effectLst/>
                          <a:latin typeface="Leelawadee UI" panose="020B0502040204020203" pitchFamily="34" charset="-34"/>
                          <a:cs typeface="Leelawadee UI" panose="020B0502040204020203" pitchFamily="34" charset="-34"/>
                        </a:rPr>
                        <a:t>Camapcitacion en Manejo del tiempo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1096762"/>
                  </a:ext>
                </a:extLst>
              </a:tr>
              <a:tr h="263597">
                <a:tc>
                  <a:txBody>
                    <a:bodyPr/>
                    <a:lstStyle/>
                    <a:p>
                      <a:pPr algn="ctr" rtl="0" fontAlgn="ctr"/>
                      <a:r>
                        <a:rPr lang="es-CO" sz="1400" b="0" i="0" u="none" strike="noStrike">
                          <a:solidFill>
                            <a:srgbClr val="000000"/>
                          </a:solidFill>
                          <a:effectLst/>
                          <a:latin typeface="Leelawadee UI" panose="020B0502040204020203" pitchFamily="34" charset="-34"/>
                          <a:cs typeface="Leelawadee UI" panose="020B0502040204020203" pitchFamily="34" charset="-34"/>
                        </a:rPr>
                        <a:t>Capacitación Trabajo en Equipo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5019409"/>
                  </a:ext>
                </a:extLst>
              </a:tr>
              <a:tr h="263597">
                <a:tc>
                  <a:txBody>
                    <a:bodyPr/>
                    <a:lstStyle/>
                    <a:p>
                      <a:pPr algn="ctr" rtl="0" fontAlgn="ctr"/>
                      <a:r>
                        <a:rPr lang="es-CO" sz="1400" b="0" i="0" u="none" strike="noStrike">
                          <a:solidFill>
                            <a:srgbClr val="000000"/>
                          </a:solidFill>
                          <a:effectLst/>
                          <a:latin typeface="Leelawadee UI" panose="020B0502040204020203" pitchFamily="34" charset="-34"/>
                          <a:cs typeface="Leelawadee UI" panose="020B0502040204020203" pitchFamily="34" charset="-34"/>
                        </a:rPr>
                        <a:t>Capacitación NIIF</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7396578"/>
                  </a:ext>
                </a:extLst>
              </a:tr>
              <a:tr h="263597">
                <a:tc>
                  <a:txBody>
                    <a:bodyPr/>
                    <a:lstStyle/>
                    <a:p>
                      <a:pPr algn="ctr" rtl="0" fontAlgn="ctr"/>
                      <a:r>
                        <a:rPr lang="es-CO" sz="1400" b="0" i="0" u="none" strike="noStrike">
                          <a:solidFill>
                            <a:srgbClr val="000000"/>
                          </a:solidFill>
                          <a:effectLst/>
                          <a:latin typeface="Leelawadee UI" panose="020B0502040204020203" pitchFamily="34" charset="-34"/>
                          <a:cs typeface="Leelawadee UI" panose="020B0502040204020203" pitchFamily="34" charset="-34"/>
                        </a:rPr>
                        <a:t>Capacitacion taxonomia aplicable XBRL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2494361"/>
                  </a:ext>
                </a:extLst>
              </a:tr>
              <a:tr h="527194">
                <a:tc>
                  <a:txBody>
                    <a:bodyPr/>
                    <a:lstStyle/>
                    <a:p>
                      <a:pPr algn="ctr" rtl="0" fontAlgn="ctr"/>
                      <a:r>
                        <a:rPr lang="es-ES" sz="1400" b="0" i="0" u="none" strike="noStrike">
                          <a:solidFill>
                            <a:srgbClr val="000000"/>
                          </a:solidFill>
                          <a:effectLst/>
                          <a:latin typeface="Leelawadee UI" panose="020B0502040204020203" pitchFamily="34" charset="-34"/>
                          <a:cs typeface="Leelawadee UI" panose="020B0502040204020203" pitchFamily="34" charset="-34"/>
                        </a:rPr>
                        <a:t>Capacitación Sistema de Gestión de Calidad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9916148"/>
                  </a:ext>
                </a:extLst>
              </a:tr>
              <a:tr h="527194">
                <a:tc>
                  <a:txBody>
                    <a:bodyPr/>
                    <a:lstStyle/>
                    <a:p>
                      <a:pPr algn="ctr" rtl="0" fontAlgn="ctr"/>
                      <a:r>
                        <a:rPr lang="es-ES" sz="1400" b="0" i="0" u="none" strike="noStrike" dirty="0">
                          <a:solidFill>
                            <a:srgbClr val="000000"/>
                          </a:solidFill>
                          <a:effectLst/>
                          <a:latin typeface="Leelawadee UI" panose="020B0502040204020203" pitchFamily="34" charset="-34"/>
                          <a:cs typeface="Leelawadee UI" panose="020B0502040204020203" pitchFamily="34" charset="-34"/>
                        </a:rPr>
                        <a:t>Capacitación en primeros auxilios y Brigadas de Emergencia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8775127"/>
                  </a:ext>
                </a:extLst>
              </a:tr>
            </a:tbl>
          </a:graphicData>
        </a:graphic>
      </p:graphicFrame>
    </p:spTree>
    <p:extLst>
      <p:ext uri="{BB962C8B-B14F-4D97-AF65-F5344CB8AC3E}">
        <p14:creationId xmlns:p14="http://schemas.microsoft.com/office/powerpoint/2010/main" val="22256509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770078" y="525224"/>
            <a:ext cx="7839511" cy="1456809"/>
          </a:xfrm>
          <a:prstGeom prst="rect">
            <a:avLst/>
          </a:prstGeom>
          <a:noFill/>
        </p:spPr>
        <p:txBody>
          <a:bodyPr wrap="square">
            <a:spAutoFit/>
          </a:bodyPr>
          <a:lstStyle/>
          <a:p>
            <a:pPr lvl="0" algn="ctr">
              <a:lnSpc>
                <a:spcPct val="90000"/>
              </a:lnSpc>
              <a:spcBef>
                <a:spcPts val="1000"/>
              </a:spcBef>
            </a:pP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just">
              <a:lnSpc>
                <a:spcPct val="90000"/>
              </a:lnSpc>
              <a:spcBef>
                <a:spcPts val="1000"/>
              </a:spcBef>
            </a:pPr>
            <a:endParaRPr lang="es-CO" sz="14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lvl="0" algn="just">
              <a:lnSpc>
                <a:spcPct val="90000"/>
              </a:lnSpc>
              <a:spcBef>
                <a:spcPts val="1000"/>
              </a:spcBef>
            </a:pPr>
            <a:endPar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marL="285750" indent="-285750" algn="just">
              <a:buFont typeface="Wingdings" charset="2"/>
              <a:buChar char="q"/>
            </a:pPr>
            <a:endParaRPr lang="es-ES_tradnl" dirty="0"/>
          </a:p>
        </p:txBody>
      </p:sp>
      <p:pic>
        <p:nvPicPr>
          <p:cNvPr id="6" name="Imagen 5">
            <a:extLst>
              <a:ext uri="{FF2B5EF4-FFF2-40B4-BE49-F238E27FC236}">
                <a16:creationId xmlns:a16="http://schemas.microsoft.com/office/drawing/2014/main" id="{D01B69E8-0982-4C1D-9089-4DAB644C704D}"/>
              </a:ext>
            </a:extLst>
          </p:cNvPr>
          <p:cNvPicPr>
            <a:picLocks noChangeAspect="1"/>
          </p:cNvPicPr>
          <p:nvPr/>
        </p:nvPicPr>
        <p:blipFill>
          <a:blip r:embed="rId3"/>
          <a:stretch>
            <a:fillRect/>
          </a:stretch>
        </p:blipFill>
        <p:spPr>
          <a:xfrm>
            <a:off x="8736125" y="1579583"/>
            <a:ext cx="2752886" cy="2650519"/>
          </a:xfrm>
          <a:prstGeom prst="rect">
            <a:avLst/>
          </a:prstGeom>
        </p:spPr>
      </p:pic>
      <p:pic>
        <p:nvPicPr>
          <p:cNvPr id="8" name="Imagen 7">
            <a:extLst>
              <a:ext uri="{FF2B5EF4-FFF2-40B4-BE49-F238E27FC236}">
                <a16:creationId xmlns:a16="http://schemas.microsoft.com/office/drawing/2014/main" id="{9133C80B-3FDA-4AFB-9D3A-6CE42C1F7535}"/>
              </a:ext>
            </a:extLst>
          </p:cNvPr>
          <p:cNvPicPr>
            <a:picLocks noChangeAspect="1"/>
          </p:cNvPicPr>
          <p:nvPr/>
        </p:nvPicPr>
        <p:blipFill>
          <a:blip r:embed="rId4"/>
          <a:stretch>
            <a:fillRect/>
          </a:stretch>
        </p:blipFill>
        <p:spPr>
          <a:xfrm>
            <a:off x="946443" y="1421892"/>
            <a:ext cx="3271935" cy="2313992"/>
          </a:xfrm>
          <a:prstGeom prst="rect">
            <a:avLst/>
          </a:prstGeom>
        </p:spPr>
      </p:pic>
      <p:pic>
        <p:nvPicPr>
          <p:cNvPr id="10" name="Imagen 9">
            <a:extLst>
              <a:ext uri="{FF2B5EF4-FFF2-40B4-BE49-F238E27FC236}">
                <a16:creationId xmlns:a16="http://schemas.microsoft.com/office/drawing/2014/main" id="{2A6DC323-C871-46FF-94E6-BEECF1CDC298}"/>
              </a:ext>
            </a:extLst>
          </p:cNvPr>
          <p:cNvPicPr>
            <a:picLocks noChangeAspect="1"/>
          </p:cNvPicPr>
          <p:nvPr/>
        </p:nvPicPr>
        <p:blipFill>
          <a:blip r:embed="rId5"/>
          <a:stretch>
            <a:fillRect/>
          </a:stretch>
        </p:blipFill>
        <p:spPr>
          <a:xfrm>
            <a:off x="4952979" y="422587"/>
            <a:ext cx="3246114" cy="2313992"/>
          </a:xfrm>
          <a:prstGeom prst="rect">
            <a:avLst/>
          </a:prstGeom>
        </p:spPr>
      </p:pic>
      <p:pic>
        <p:nvPicPr>
          <p:cNvPr id="11" name="Imagen 10">
            <a:extLst>
              <a:ext uri="{FF2B5EF4-FFF2-40B4-BE49-F238E27FC236}">
                <a16:creationId xmlns:a16="http://schemas.microsoft.com/office/drawing/2014/main" id="{FC1DF433-24C1-459F-B91A-39B6812CC8E0}"/>
              </a:ext>
            </a:extLst>
          </p:cNvPr>
          <p:cNvPicPr>
            <a:picLocks noChangeAspect="1"/>
          </p:cNvPicPr>
          <p:nvPr/>
        </p:nvPicPr>
        <p:blipFill>
          <a:blip r:embed="rId6"/>
          <a:stretch>
            <a:fillRect/>
          </a:stretch>
        </p:blipFill>
        <p:spPr>
          <a:xfrm>
            <a:off x="4952979" y="3027221"/>
            <a:ext cx="3246114" cy="2313993"/>
          </a:xfrm>
          <a:prstGeom prst="rect">
            <a:avLst/>
          </a:prstGeom>
        </p:spPr>
      </p:pic>
    </p:spTree>
    <p:extLst>
      <p:ext uri="{BB962C8B-B14F-4D97-AF65-F5344CB8AC3E}">
        <p14:creationId xmlns:p14="http://schemas.microsoft.com/office/powerpoint/2010/main" val="36307002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770078" y="525224"/>
            <a:ext cx="7839511" cy="3880037"/>
          </a:xfrm>
          <a:prstGeom prst="rect">
            <a:avLst/>
          </a:prstGeom>
          <a:noFill/>
        </p:spPr>
        <p:txBody>
          <a:bodyPr wrap="square">
            <a:spAutoFit/>
          </a:bodyPr>
          <a:lstStyle/>
          <a:p>
            <a:pPr lvl="0" algn="ctr">
              <a:lnSpc>
                <a:spcPct val="90000"/>
              </a:lnSpc>
              <a:spcBef>
                <a:spcPts val="1000"/>
              </a:spcBef>
            </a:pP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r>
              <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Sistema de Gestión de Seguridad y Salud en el Trabajo</a:t>
            </a:r>
            <a:endParaRPr lang="es-CO" sz="2800"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lvl="0" algn="just">
              <a:lnSpc>
                <a:spcPct val="90000"/>
              </a:lnSpc>
              <a:spcBef>
                <a:spcPts val="1000"/>
              </a:spcBef>
            </a:pPr>
            <a:endParaRPr lang="es-CO" sz="14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algn="just"/>
            <a:r>
              <a:rPr lang="es-CO" sz="1800" dirty="0">
                <a:latin typeface="Leelawadee UI" panose="020B0502040204020203" pitchFamily="34" charset="-34"/>
                <a:ea typeface="Tahoma" panose="020B0604030504040204" pitchFamily="34" charset="0"/>
                <a:cs typeface="Leelawadee UI" panose="020B0502040204020203" pitchFamily="34" charset="-34"/>
              </a:rPr>
              <a:t>La seguridad y salud laboral tiene como objeto la aplicación de las medidas necesarias para evitar, o al menos minimizar, los riesgos en el trabajo y promocionar la salud entre los trabajadores.</a:t>
            </a:r>
          </a:p>
          <a:p>
            <a:pPr algn="just"/>
            <a:endParaRPr lang="es-CO" sz="1800" dirty="0">
              <a:latin typeface="Leelawadee UI" panose="020B0502040204020203" pitchFamily="34" charset="-34"/>
              <a:ea typeface="Tahoma" panose="020B0604030504040204" pitchFamily="34" charset="0"/>
              <a:cs typeface="Leelawadee UI" panose="020B0502040204020203" pitchFamily="34" charset="-34"/>
            </a:endParaRPr>
          </a:p>
          <a:p>
            <a:pPr algn="just"/>
            <a:r>
              <a:rPr lang="es-CO" sz="1800" dirty="0">
                <a:latin typeface="Leelawadee UI" panose="020B0502040204020203" pitchFamily="34" charset="-34"/>
                <a:ea typeface="Tahoma" panose="020B0604030504040204" pitchFamily="34" charset="0"/>
                <a:cs typeface="Leelawadee UI" panose="020B0502040204020203" pitchFamily="34" charset="-34"/>
              </a:rPr>
              <a:t>Dentro de las actividades dispuestas en el Plan de Seguridad y Salud en el Trabajo en lo que corresponde al año 2021 se han ejecutado las siguientes actividades: </a:t>
            </a:r>
          </a:p>
          <a:p>
            <a:pPr marL="285750" indent="-285750" algn="just">
              <a:buFont typeface="Wingdings" charset="2"/>
              <a:buChar char="q"/>
            </a:pPr>
            <a:endParaRPr lang="es-ES_tradnl" dirty="0"/>
          </a:p>
        </p:txBody>
      </p:sp>
    </p:spTree>
    <p:extLst>
      <p:ext uri="{BB962C8B-B14F-4D97-AF65-F5344CB8AC3E}">
        <p14:creationId xmlns:p14="http://schemas.microsoft.com/office/powerpoint/2010/main" val="39963087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038946" y="1311767"/>
            <a:ext cx="2446126" cy="2925929"/>
          </a:xfrm>
          <a:prstGeom prst="rect">
            <a:avLst/>
          </a:prstGeom>
          <a:noFill/>
        </p:spPr>
        <p:txBody>
          <a:bodyPr wrap="square">
            <a:spAutoFit/>
          </a:bodyPr>
          <a:lstStyle/>
          <a:p>
            <a:pPr lvl="0" algn="ctr">
              <a:lnSpc>
                <a:spcPct val="90000"/>
              </a:lnSpc>
              <a:spcBef>
                <a:spcPts val="1000"/>
              </a:spcBef>
            </a:pP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r>
              <a:rPr lang="es-CO" sz="2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Sistema de Gestión de Seguridad y Salud en el Trabajo</a:t>
            </a:r>
            <a:endParaRPr lang="es-CO" sz="2400"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lvl="0" algn="just">
              <a:lnSpc>
                <a:spcPct val="90000"/>
              </a:lnSpc>
              <a:spcBef>
                <a:spcPts val="1000"/>
              </a:spcBef>
            </a:pPr>
            <a:endParaRPr lang="es-CO" sz="14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algn="just"/>
            <a:endParaRPr lang="es-ES_tradnl" dirty="0"/>
          </a:p>
        </p:txBody>
      </p:sp>
      <p:graphicFrame>
        <p:nvGraphicFramePr>
          <p:cNvPr id="3" name="Tabla 2">
            <a:extLst>
              <a:ext uri="{FF2B5EF4-FFF2-40B4-BE49-F238E27FC236}">
                <a16:creationId xmlns:a16="http://schemas.microsoft.com/office/drawing/2014/main" id="{78A0FB78-46D2-4409-8EA2-4199C43BD477}"/>
              </a:ext>
            </a:extLst>
          </p:cNvPr>
          <p:cNvGraphicFramePr>
            <a:graphicFrameLocks noGrp="1"/>
          </p:cNvGraphicFramePr>
          <p:nvPr>
            <p:extLst>
              <p:ext uri="{D42A27DB-BD31-4B8C-83A1-F6EECF244321}">
                <p14:modId xmlns:p14="http://schemas.microsoft.com/office/powerpoint/2010/main" val="162433014"/>
              </p:ext>
            </p:extLst>
          </p:nvPr>
        </p:nvGraphicFramePr>
        <p:xfrm>
          <a:off x="6010095" y="1096078"/>
          <a:ext cx="3467100" cy="3343275"/>
        </p:xfrm>
        <a:graphic>
          <a:graphicData uri="http://schemas.openxmlformats.org/drawingml/2006/table">
            <a:tbl>
              <a:tblPr/>
              <a:tblGrid>
                <a:gridCol w="3467100">
                  <a:extLst>
                    <a:ext uri="{9D8B030D-6E8A-4147-A177-3AD203B41FA5}">
                      <a16:colId xmlns:a16="http://schemas.microsoft.com/office/drawing/2014/main" val="4195922282"/>
                    </a:ext>
                  </a:extLst>
                </a:gridCol>
              </a:tblGrid>
              <a:tr h="257175">
                <a:tc>
                  <a:txBody>
                    <a:bodyPr/>
                    <a:lstStyle/>
                    <a:p>
                      <a:pPr algn="ctr" rtl="0" fontAlgn="ctr"/>
                      <a:r>
                        <a:rPr lang="es-CO" sz="1400" b="1" i="0" u="none" strike="noStrike">
                          <a:solidFill>
                            <a:srgbClr val="000000"/>
                          </a:solidFill>
                          <a:effectLst/>
                          <a:latin typeface="Leelawadee UI" panose="020B0502040204020203" pitchFamily="34" charset="-34"/>
                          <a:cs typeface="Leelawadee UI" panose="020B0502040204020203" pitchFamily="34" charset="-34"/>
                        </a:rPr>
                        <a:t>Actividad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917144919"/>
                  </a:ext>
                </a:extLst>
              </a:tr>
              <a:tr h="514350">
                <a:tc>
                  <a:txBody>
                    <a:bodyPr/>
                    <a:lstStyle/>
                    <a:p>
                      <a:pPr algn="ctr" rtl="0" fontAlgn="ctr"/>
                      <a:r>
                        <a:rPr lang="es-ES" sz="1400" b="0" i="0" u="none" strike="noStrike">
                          <a:solidFill>
                            <a:srgbClr val="000000"/>
                          </a:solidFill>
                          <a:effectLst/>
                          <a:latin typeface="Leelawadee UI" panose="020B0502040204020203" pitchFamily="34" charset="-34"/>
                          <a:cs typeface="Leelawadee UI" panose="020B0502040204020203" pitchFamily="34" charset="-34"/>
                        </a:rPr>
                        <a:t>Aplicación de bateria de riesgos y evaluacion de Cargas de Trabajo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3690019"/>
                  </a:ext>
                </a:extLst>
              </a:tr>
              <a:tr h="514350">
                <a:tc>
                  <a:txBody>
                    <a:bodyPr/>
                    <a:lstStyle/>
                    <a:p>
                      <a:pPr algn="ctr" rtl="0" fontAlgn="ctr"/>
                      <a:r>
                        <a:rPr lang="es-ES" sz="1400" b="0" i="0" u="none" strike="noStrike">
                          <a:solidFill>
                            <a:srgbClr val="000000"/>
                          </a:solidFill>
                          <a:effectLst/>
                          <a:latin typeface="Leelawadee UI" panose="020B0502040204020203" pitchFamily="34" charset="-34"/>
                          <a:cs typeface="Leelawadee UI" panose="020B0502040204020203" pitchFamily="34" charset="-34"/>
                        </a:rPr>
                        <a:t>Ejecucion de jornadas SOL (Seguridad, Orden y Limpieza)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2395920"/>
                  </a:ext>
                </a:extLst>
              </a:tr>
              <a:tr h="514350">
                <a:tc>
                  <a:txBody>
                    <a:bodyPr/>
                    <a:lstStyle/>
                    <a:p>
                      <a:pPr algn="ctr" rtl="0" fontAlgn="ctr"/>
                      <a:r>
                        <a:rPr lang="es-ES" sz="1400" b="0" i="0" u="none" strike="noStrike">
                          <a:solidFill>
                            <a:srgbClr val="000000"/>
                          </a:solidFill>
                          <a:effectLst/>
                          <a:latin typeface="Leelawadee UI" panose="020B0502040204020203" pitchFamily="34" charset="-34"/>
                          <a:cs typeface="Leelawadee UI" panose="020B0502040204020203" pitchFamily="34" charset="-34"/>
                        </a:rPr>
                        <a:t>Inspecciones de seguridad (extintores y botiquin)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4032833"/>
                  </a:ext>
                </a:extLst>
              </a:tr>
              <a:tr h="257175">
                <a:tc>
                  <a:txBody>
                    <a:bodyPr/>
                    <a:lstStyle/>
                    <a:p>
                      <a:pPr algn="ctr" rtl="0" fontAlgn="ctr"/>
                      <a:r>
                        <a:rPr lang="es-CO" sz="1400" b="0" i="0" u="none" strike="noStrike">
                          <a:solidFill>
                            <a:srgbClr val="000000"/>
                          </a:solidFill>
                          <a:effectLst/>
                          <a:latin typeface="Leelawadee UI" panose="020B0502040204020203" pitchFamily="34" charset="-34"/>
                          <a:cs typeface="Leelawadee UI" panose="020B0502040204020203" pitchFamily="34" charset="-34"/>
                        </a:rPr>
                        <a:t>Recarga de Extintores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6538362"/>
                  </a:ext>
                </a:extLst>
              </a:tr>
              <a:tr h="257175">
                <a:tc>
                  <a:txBody>
                    <a:bodyPr/>
                    <a:lstStyle/>
                    <a:p>
                      <a:pPr algn="ctr" rtl="0" fontAlgn="ctr"/>
                      <a:r>
                        <a:rPr lang="es-CO" sz="1400" b="0" i="0" u="none" strike="noStrike">
                          <a:solidFill>
                            <a:srgbClr val="000000"/>
                          </a:solidFill>
                          <a:effectLst/>
                          <a:latin typeface="Leelawadee UI" panose="020B0502040204020203" pitchFamily="34" charset="-34"/>
                          <a:cs typeface="Leelawadee UI" panose="020B0502040204020203" pitchFamily="34" charset="-34"/>
                        </a:rPr>
                        <a:t>Seguimiento Pausas activas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9344073"/>
                  </a:ext>
                </a:extLst>
              </a:tr>
              <a:tr h="514350">
                <a:tc>
                  <a:txBody>
                    <a:bodyPr/>
                    <a:lstStyle/>
                    <a:p>
                      <a:pPr algn="ctr" rtl="0" fontAlgn="ctr"/>
                      <a:r>
                        <a:rPr lang="es-CO" sz="1400" b="0" i="0" u="none" strike="noStrike">
                          <a:solidFill>
                            <a:srgbClr val="000000"/>
                          </a:solidFill>
                          <a:effectLst/>
                          <a:latin typeface="Leelawadee UI" panose="020B0502040204020203" pitchFamily="34" charset="-34"/>
                          <a:cs typeface="Leelawadee UI" panose="020B0502040204020203" pitchFamily="34" charset="-34"/>
                        </a:rPr>
                        <a:t>Fumigaciones, desinfecciones y desratizacion.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6166348"/>
                  </a:ext>
                </a:extLst>
              </a:tr>
              <a:tr h="514350">
                <a:tc>
                  <a:txBody>
                    <a:bodyPr/>
                    <a:lstStyle/>
                    <a:p>
                      <a:pPr algn="ctr" rtl="0" fontAlgn="ctr"/>
                      <a:r>
                        <a:rPr lang="es-ES" sz="1400" b="0" i="0" u="none" strike="noStrike" dirty="0">
                          <a:solidFill>
                            <a:srgbClr val="000000"/>
                          </a:solidFill>
                          <a:effectLst/>
                          <a:latin typeface="Leelawadee UI" panose="020B0502040204020203" pitchFamily="34" charset="-34"/>
                          <a:cs typeface="Leelawadee UI" panose="020B0502040204020203" pitchFamily="34" charset="-34"/>
                        </a:rPr>
                        <a:t>Actividades de promocion y estilo de vida saludable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309436"/>
                  </a:ext>
                </a:extLst>
              </a:tr>
            </a:tbl>
          </a:graphicData>
        </a:graphic>
      </p:graphicFrame>
    </p:spTree>
    <p:extLst>
      <p:ext uri="{BB962C8B-B14F-4D97-AF65-F5344CB8AC3E}">
        <p14:creationId xmlns:p14="http://schemas.microsoft.com/office/powerpoint/2010/main" val="2568027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1DAB230-30D0-4F78-A29B-E2F3FC588567}"/>
              </a:ext>
            </a:extLst>
          </p:cNvPr>
          <p:cNvPicPr>
            <a:picLocks noChangeAspect="1"/>
          </p:cNvPicPr>
          <p:nvPr/>
        </p:nvPicPr>
        <p:blipFill>
          <a:blip r:embed="rId2"/>
          <a:stretch>
            <a:fillRect/>
          </a:stretch>
        </p:blipFill>
        <p:spPr>
          <a:xfrm>
            <a:off x="0" y="0"/>
            <a:ext cx="12179809" cy="6858000"/>
          </a:xfrm>
          <a:prstGeom prst="rect">
            <a:avLst/>
          </a:prstGeom>
        </p:spPr>
      </p:pic>
      <p:sp>
        <p:nvSpPr>
          <p:cNvPr id="4" name="CuadroTexto 3">
            <a:extLst>
              <a:ext uri="{FF2B5EF4-FFF2-40B4-BE49-F238E27FC236}">
                <a16:creationId xmlns:a16="http://schemas.microsoft.com/office/drawing/2014/main" id="{A6671F1A-8FAA-4406-ACCD-5911D67C1F44}"/>
              </a:ext>
            </a:extLst>
          </p:cNvPr>
          <p:cNvSpPr txBox="1"/>
          <p:nvPr/>
        </p:nvSpPr>
        <p:spPr>
          <a:xfrm>
            <a:off x="831259" y="520522"/>
            <a:ext cx="3673629" cy="584775"/>
          </a:xfrm>
          <a:prstGeom prst="rect">
            <a:avLst/>
          </a:prstGeom>
          <a:noFill/>
        </p:spPr>
        <p:txBody>
          <a:bodyPr wrap="square">
            <a:spAutoFit/>
          </a:bodyPr>
          <a:lstStyle/>
          <a:p>
            <a:pPr algn="ctr" fontAlgn="base">
              <a:spcBef>
                <a:spcPct val="0"/>
              </a:spcBef>
              <a:spcAft>
                <a:spcPct val="0"/>
              </a:spcAft>
              <a:defRPr/>
            </a:pPr>
            <a:endParaRPr lang="es-ES" sz="32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endParaRPr>
          </a:p>
        </p:txBody>
      </p:sp>
      <p:sp>
        <p:nvSpPr>
          <p:cNvPr id="6" name="CuadroTexto 5">
            <a:extLst>
              <a:ext uri="{FF2B5EF4-FFF2-40B4-BE49-F238E27FC236}">
                <a16:creationId xmlns:a16="http://schemas.microsoft.com/office/drawing/2014/main" id="{C872169B-61EF-4781-8B4A-65E0C45FDB10}"/>
              </a:ext>
            </a:extLst>
          </p:cNvPr>
          <p:cNvSpPr txBox="1"/>
          <p:nvPr/>
        </p:nvSpPr>
        <p:spPr>
          <a:xfrm>
            <a:off x="1329653" y="1169751"/>
            <a:ext cx="3071769" cy="369332"/>
          </a:xfrm>
          <a:prstGeom prst="rect">
            <a:avLst/>
          </a:prstGeom>
          <a:noFill/>
        </p:spPr>
        <p:txBody>
          <a:bodyPr wrap="square">
            <a:spAutoFit/>
          </a:bodyPr>
          <a:lstStyle/>
          <a:p>
            <a:pPr algn="just"/>
            <a:endParaRPr lang="es-CO" sz="1800" dirty="0">
              <a:latin typeface="Leelawadee UI" panose="020B0502040204020203" pitchFamily="34" charset="-34"/>
              <a:ea typeface="Tahoma" panose="020B0604030504040204" pitchFamily="34" charset="0"/>
              <a:cs typeface="Leelawadee UI" panose="020B0502040204020203" pitchFamily="34" charset="-34"/>
            </a:endParaRPr>
          </a:p>
        </p:txBody>
      </p:sp>
      <p:sp>
        <p:nvSpPr>
          <p:cNvPr id="8" name="CuadroTexto 7">
            <a:extLst>
              <a:ext uri="{FF2B5EF4-FFF2-40B4-BE49-F238E27FC236}">
                <a16:creationId xmlns:a16="http://schemas.microsoft.com/office/drawing/2014/main" id="{52E0F22B-D5B0-4A3B-9270-3FDD9C3155F0}"/>
              </a:ext>
            </a:extLst>
          </p:cNvPr>
          <p:cNvSpPr txBox="1"/>
          <p:nvPr/>
        </p:nvSpPr>
        <p:spPr>
          <a:xfrm>
            <a:off x="2474752" y="1208312"/>
            <a:ext cx="6174298" cy="584775"/>
          </a:xfrm>
          <a:prstGeom prst="rect">
            <a:avLst/>
          </a:prstGeom>
          <a:noFill/>
        </p:spPr>
        <p:txBody>
          <a:bodyPr wrap="square">
            <a:spAutoFit/>
          </a:bodyPr>
          <a:lstStyle/>
          <a:p>
            <a:pPr algn="ctr" fontAlgn="base">
              <a:spcBef>
                <a:spcPct val="0"/>
              </a:spcBef>
              <a:spcAft>
                <a:spcPct val="0"/>
              </a:spcAft>
              <a:defRPr/>
            </a:pPr>
            <a:r>
              <a:rPr lang="es-ES" sz="32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rPr>
              <a:t>OBJETIVOS ESTRATÉGICOS</a:t>
            </a:r>
          </a:p>
        </p:txBody>
      </p:sp>
      <p:sp>
        <p:nvSpPr>
          <p:cNvPr id="10" name="CuadroTexto 9">
            <a:extLst>
              <a:ext uri="{FF2B5EF4-FFF2-40B4-BE49-F238E27FC236}">
                <a16:creationId xmlns:a16="http://schemas.microsoft.com/office/drawing/2014/main" id="{B852530E-EFD0-47CE-81DD-95FB689A9CF4}"/>
              </a:ext>
            </a:extLst>
          </p:cNvPr>
          <p:cNvSpPr txBox="1"/>
          <p:nvPr/>
        </p:nvSpPr>
        <p:spPr>
          <a:xfrm>
            <a:off x="1828800" y="2226873"/>
            <a:ext cx="7789373" cy="2862322"/>
          </a:xfrm>
          <a:prstGeom prst="rect">
            <a:avLst/>
          </a:prstGeom>
          <a:noFill/>
        </p:spPr>
        <p:txBody>
          <a:bodyPr wrap="square">
            <a:spAutoFit/>
          </a:bodyPr>
          <a:lstStyle/>
          <a:p>
            <a:pPr marL="285750" indent="-285750" algn="just" fontAlgn="base">
              <a:spcBef>
                <a:spcPct val="0"/>
              </a:spcBef>
              <a:spcAft>
                <a:spcPct val="0"/>
              </a:spcAft>
              <a:buFont typeface="Wingdings" panose="05000000000000000000" pitchFamily="2" charset="2"/>
              <a:buChar char="ü"/>
              <a:defRPr/>
            </a:pPr>
            <a:r>
              <a:rPr lang="es-CO" dirty="0">
                <a:solidFill>
                  <a:prstClr val="black"/>
                </a:solidFill>
                <a:latin typeface="Leelawadee UI" panose="020B0502040204020203" pitchFamily="34" charset="-34"/>
                <a:cs typeface="Leelawadee UI" panose="020B0502040204020203" pitchFamily="34" charset="-34"/>
              </a:rPr>
              <a:t> </a:t>
            </a:r>
            <a:r>
              <a:rPr lang="es-CO" sz="18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Administrar los recursos de la entidad de una manera eficiente ( humano, financiero, físico y tecnológico)</a:t>
            </a:r>
          </a:p>
          <a:p>
            <a:pPr marL="285750" indent="-285750" algn="just" fontAlgn="base">
              <a:spcBef>
                <a:spcPct val="0"/>
              </a:spcBef>
              <a:spcAft>
                <a:spcPct val="0"/>
              </a:spcAft>
              <a:buFont typeface="Wingdings" panose="05000000000000000000" pitchFamily="2" charset="2"/>
              <a:buChar char="ü"/>
              <a:defRPr/>
            </a:pPr>
            <a:r>
              <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Prestar servicios de excelente calidad (procesos misionales registros públicos y desarrollo empresarial)</a:t>
            </a:r>
          </a:p>
          <a:p>
            <a:pPr marL="285750" indent="-285750" algn="just" fontAlgn="base">
              <a:spcBef>
                <a:spcPct val="0"/>
              </a:spcBef>
              <a:spcAft>
                <a:spcPct val="0"/>
              </a:spcAft>
              <a:buFont typeface="Wingdings" panose="05000000000000000000" pitchFamily="2" charset="2"/>
              <a:buChar char="ü"/>
              <a:defRPr/>
            </a:pPr>
            <a:r>
              <a:rPr lang="es-CO" sz="18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Promover el desarrollo y la competiti</a:t>
            </a:r>
            <a:r>
              <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vidad regional (promocion y desarrollo empresarial)</a:t>
            </a:r>
          </a:p>
          <a:p>
            <a:pPr marL="285750" indent="-285750" algn="just" fontAlgn="base">
              <a:spcBef>
                <a:spcPct val="0"/>
              </a:spcBef>
              <a:spcAft>
                <a:spcPct val="0"/>
              </a:spcAft>
              <a:buFont typeface="Wingdings" panose="05000000000000000000" pitchFamily="2" charset="2"/>
              <a:buChar char="ü"/>
              <a:defRPr/>
            </a:pPr>
            <a:r>
              <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Implementar y mantener el sistema de gestión de calidad y sistema de control interno.</a:t>
            </a:r>
          </a:p>
          <a:p>
            <a:pPr marL="285750" indent="-285750" algn="just" fontAlgn="base">
              <a:spcBef>
                <a:spcPct val="0"/>
              </a:spcBef>
              <a:spcAft>
                <a:spcPct val="0"/>
              </a:spcAft>
              <a:buFont typeface="Wingdings" panose="05000000000000000000" pitchFamily="2" charset="2"/>
              <a:buChar char="ü"/>
              <a:defRPr/>
            </a:pPr>
            <a:endParaRPr lang="es-CO" sz="18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marL="285750" indent="-285750" algn="just" fontAlgn="base">
              <a:spcBef>
                <a:spcPct val="0"/>
              </a:spcBef>
              <a:spcAft>
                <a:spcPct val="0"/>
              </a:spcAft>
              <a:buFont typeface="Wingdings" panose="05000000000000000000" pitchFamily="2" charset="2"/>
              <a:buChar char="ü"/>
              <a:defRPr/>
            </a:pPr>
            <a:endParaRPr lang="es-CO" sz="18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p:txBody>
      </p:sp>
    </p:spTree>
    <p:extLst>
      <p:ext uri="{BB962C8B-B14F-4D97-AF65-F5344CB8AC3E}">
        <p14:creationId xmlns:p14="http://schemas.microsoft.com/office/powerpoint/2010/main" val="18178268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240251"/>
            <a:ext cx="12192000"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856424" y="-44307"/>
            <a:ext cx="7839511" cy="1618905"/>
          </a:xfrm>
          <a:prstGeom prst="rect">
            <a:avLst/>
          </a:prstGeom>
          <a:noFill/>
        </p:spPr>
        <p:txBody>
          <a:bodyPr wrap="square">
            <a:spAutoFit/>
          </a:bodyPr>
          <a:lstStyle/>
          <a:p>
            <a:pPr lvl="0" algn="ctr">
              <a:lnSpc>
                <a:spcPct val="90000"/>
              </a:lnSpc>
              <a:spcBef>
                <a:spcPts val="1000"/>
              </a:spcBef>
            </a:pP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r>
              <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 </a:t>
            </a:r>
            <a:endParaRPr lang="es-CO" sz="14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algn="just"/>
            <a:endParaRPr lang="es-ES_tradnl" dirty="0"/>
          </a:p>
        </p:txBody>
      </p:sp>
      <p:pic>
        <p:nvPicPr>
          <p:cNvPr id="8" name="Imagen 7">
            <a:extLst>
              <a:ext uri="{FF2B5EF4-FFF2-40B4-BE49-F238E27FC236}">
                <a16:creationId xmlns:a16="http://schemas.microsoft.com/office/drawing/2014/main" id="{0D83BB75-61DE-430E-B942-5267B87CEF3A}"/>
              </a:ext>
            </a:extLst>
          </p:cNvPr>
          <p:cNvPicPr>
            <a:picLocks noChangeAspect="1"/>
          </p:cNvPicPr>
          <p:nvPr/>
        </p:nvPicPr>
        <p:blipFill>
          <a:blip r:embed="rId3"/>
          <a:stretch>
            <a:fillRect/>
          </a:stretch>
        </p:blipFill>
        <p:spPr>
          <a:xfrm>
            <a:off x="8727820" y="105026"/>
            <a:ext cx="2824539" cy="2939143"/>
          </a:xfrm>
          <a:prstGeom prst="rect">
            <a:avLst/>
          </a:prstGeom>
        </p:spPr>
      </p:pic>
      <p:pic>
        <p:nvPicPr>
          <p:cNvPr id="10" name="Imagen 9">
            <a:extLst>
              <a:ext uri="{FF2B5EF4-FFF2-40B4-BE49-F238E27FC236}">
                <a16:creationId xmlns:a16="http://schemas.microsoft.com/office/drawing/2014/main" id="{63FA769C-C3CC-4507-8BAD-B4AEED7A0F6A}"/>
              </a:ext>
            </a:extLst>
          </p:cNvPr>
          <p:cNvPicPr>
            <a:picLocks noChangeAspect="1"/>
          </p:cNvPicPr>
          <p:nvPr/>
        </p:nvPicPr>
        <p:blipFill>
          <a:blip r:embed="rId4"/>
          <a:stretch>
            <a:fillRect/>
          </a:stretch>
        </p:blipFill>
        <p:spPr>
          <a:xfrm>
            <a:off x="441649" y="1427617"/>
            <a:ext cx="3617167" cy="2668556"/>
          </a:xfrm>
          <a:prstGeom prst="rect">
            <a:avLst/>
          </a:prstGeom>
        </p:spPr>
      </p:pic>
      <p:pic>
        <p:nvPicPr>
          <p:cNvPr id="12" name="Imagen 11">
            <a:extLst>
              <a:ext uri="{FF2B5EF4-FFF2-40B4-BE49-F238E27FC236}">
                <a16:creationId xmlns:a16="http://schemas.microsoft.com/office/drawing/2014/main" id="{5D6ED45B-8C11-429E-930A-64D17D90A5ED}"/>
              </a:ext>
            </a:extLst>
          </p:cNvPr>
          <p:cNvPicPr>
            <a:picLocks noChangeAspect="1"/>
          </p:cNvPicPr>
          <p:nvPr/>
        </p:nvPicPr>
        <p:blipFill>
          <a:blip r:embed="rId5"/>
          <a:stretch>
            <a:fillRect/>
          </a:stretch>
        </p:blipFill>
        <p:spPr>
          <a:xfrm>
            <a:off x="4814596" y="0"/>
            <a:ext cx="3713584" cy="2246288"/>
          </a:xfrm>
          <a:prstGeom prst="rect">
            <a:avLst/>
          </a:prstGeom>
        </p:spPr>
      </p:pic>
      <p:pic>
        <p:nvPicPr>
          <p:cNvPr id="13" name="Imagen 12">
            <a:extLst>
              <a:ext uri="{FF2B5EF4-FFF2-40B4-BE49-F238E27FC236}">
                <a16:creationId xmlns:a16="http://schemas.microsoft.com/office/drawing/2014/main" id="{0F1EFC67-B833-49BD-ADCC-12F7A4A92D4B}"/>
              </a:ext>
            </a:extLst>
          </p:cNvPr>
          <p:cNvPicPr>
            <a:picLocks noChangeAspect="1"/>
          </p:cNvPicPr>
          <p:nvPr/>
        </p:nvPicPr>
        <p:blipFill>
          <a:blip r:embed="rId6"/>
          <a:stretch>
            <a:fillRect/>
          </a:stretch>
        </p:blipFill>
        <p:spPr>
          <a:xfrm>
            <a:off x="4994988" y="2920481"/>
            <a:ext cx="3533192" cy="2015412"/>
          </a:xfrm>
          <a:prstGeom prst="rect">
            <a:avLst/>
          </a:prstGeom>
        </p:spPr>
      </p:pic>
    </p:spTree>
    <p:extLst>
      <p:ext uri="{BB962C8B-B14F-4D97-AF65-F5344CB8AC3E}">
        <p14:creationId xmlns:p14="http://schemas.microsoft.com/office/powerpoint/2010/main" val="11291247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6095"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761689" y="273555"/>
            <a:ext cx="8841995" cy="563231"/>
          </a:xfrm>
          <a:prstGeom prst="rect">
            <a:avLst/>
          </a:prstGeom>
          <a:noFill/>
        </p:spPr>
        <p:txBody>
          <a:bodyPr wrap="square">
            <a:spAutoFit/>
          </a:bodyPr>
          <a:lstStyle/>
          <a:p>
            <a:pPr lvl="0" algn="just">
              <a:lnSpc>
                <a:spcPct val="90000"/>
              </a:lnSpc>
              <a:spcBef>
                <a:spcPts val="1000"/>
              </a:spcBef>
            </a:pPr>
            <a:endParaRPr lang="es-CO" sz="14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algn="just"/>
            <a:endParaRPr lang="es-ES_tradnl" dirty="0"/>
          </a:p>
        </p:txBody>
      </p:sp>
      <p:sp>
        <p:nvSpPr>
          <p:cNvPr id="3" name="Título 2">
            <a:extLst>
              <a:ext uri="{FF2B5EF4-FFF2-40B4-BE49-F238E27FC236}">
                <a16:creationId xmlns:a16="http://schemas.microsoft.com/office/drawing/2014/main" id="{C044711E-371F-4174-81B3-D6EFB556B0D7}"/>
              </a:ext>
            </a:extLst>
          </p:cNvPr>
          <p:cNvSpPr>
            <a:spLocks noGrp="1"/>
          </p:cNvSpPr>
          <p:nvPr>
            <p:ph type="title"/>
          </p:nvPr>
        </p:nvSpPr>
        <p:spPr/>
        <p:txBody>
          <a:bodyPr>
            <a:noAutofit/>
          </a:bodyPr>
          <a:lstStyle/>
          <a:p>
            <a:pPr algn="ctr"/>
            <a:r>
              <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ENCUESTA DE SATISFACCIÓN DEL CLIENTE INTERNO</a:t>
            </a:r>
            <a:br>
              <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br>
            <a:endParaRPr lang="es-CO" sz="3600" dirty="0"/>
          </a:p>
        </p:txBody>
      </p:sp>
      <p:sp>
        <p:nvSpPr>
          <p:cNvPr id="4" name="Marcador de contenido 3">
            <a:extLst>
              <a:ext uri="{FF2B5EF4-FFF2-40B4-BE49-F238E27FC236}">
                <a16:creationId xmlns:a16="http://schemas.microsoft.com/office/drawing/2014/main" id="{ABBFBA16-3DEA-45DF-B1AE-C36E298EB58F}"/>
              </a:ext>
            </a:extLst>
          </p:cNvPr>
          <p:cNvSpPr>
            <a:spLocks noGrp="1"/>
          </p:cNvSpPr>
          <p:nvPr>
            <p:ph sz="half" idx="1"/>
          </p:nvPr>
        </p:nvSpPr>
        <p:spPr>
          <a:xfrm>
            <a:off x="362309" y="1825625"/>
            <a:ext cx="3743865" cy="2927530"/>
          </a:xfrm>
        </p:spPr>
        <p:txBody>
          <a:bodyPr>
            <a:normAutofit/>
          </a:bodyPr>
          <a:lstStyle/>
          <a:p>
            <a:pPr marL="0" indent="0" algn="just">
              <a:buNone/>
            </a:pPr>
            <a:r>
              <a:rPr lang="es-CO" sz="2000" dirty="0">
                <a:latin typeface="Leelawadee UI" panose="020B0502040204020203" pitchFamily="34" charset="-34"/>
                <a:cs typeface="Leelawadee UI" panose="020B0502040204020203" pitchFamily="34" charset="-34"/>
              </a:rPr>
              <a:t>Luego de tabular, revisar y analizar las respuestas de los funcionarios en la aplicación de la encuesta de satisfacción del cliente interno podemos observar que existe un grado de satisfacción de un 90%, lo cual nos llevara a crear nuevas estrategias para lograr un 100% de satisfacción</a:t>
            </a:r>
            <a:endParaRPr lang="es-CO" sz="2000" dirty="0"/>
          </a:p>
        </p:txBody>
      </p:sp>
      <p:graphicFrame>
        <p:nvGraphicFramePr>
          <p:cNvPr id="9" name="Marcador de contenido 8">
            <a:extLst>
              <a:ext uri="{FF2B5EF4-FFF2-40B4-BE49-F238E27FC236}">
                <a16:creationId xmlns:a16="http://schemas.microsoft.com/office/drawing/2014/main" id="{E244F845-962E-4BE2-A8AE-7765FBD4831B}"/>
              </a:ext>
            </a:extLst>
          </p:cNvPr>
          <p:cNvGraphicFramePr>
            <a:graphicFrameLocks noGrp="1"/>
          </p:cNvGraphicFramePr>
          <p:nvPr>
            <p:ph sz="half" idx="2"/>
            <p:extLst>
              <p:ext uri="{D42A27DB-BD31-4B8C-83A1-F6EECF244321}">
                <p14:modId xmlns:p14="http://schemas.microsoft.com/office/powerpoint/2010/main" val="1181419829"/>
              </p:ext>
            </p:extLst>
          </p:nvPr>
        </p:nvGraphicFramePr>
        <p:xfrm>
          <a:off x="5874589" y="1609965"/>
          <a:ext cx="4088919" cy="31431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527339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672861" y="0"/>
            <a:ext cx="3683480" cy="3910814"/>
          </a:xfrm>
          <a:prstGeom prst="rect">
            <a:avLst/>
          </a:prstGeom>
          <a:noFill/>
        </p:spPr>
        <p:txBody>
          <a:bodyPr wrap="square">
            <a:spAutoFit/>
          </a:bodyPr>
          <a:lstStyle/>
          <a:p>
            <a:pPr lvl="0" algn="ctr">
              <a:lnSpc>
                <a:spcPct val="90000"/>
              </a:lnSpc>
              <a:spcBef>
                <a:spcPts val="1000"/>
              </a:spcBef>
            </a:pP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r>
              <a:rPr lang="es-CO" sz="2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PLAN DE MANTENIMIENTOS</a:t>
            </a:r>
          </a:p>
          <a:p>
            <a:pPr lvl="0" algn="just">
              <a:lnSpc>
                <a:spcPct val="90000"/>
              </a:lnSpc>
              <a:spcBef>
                <a:spcPts val="1000"/>
              </a:spcBef>
            </a:pPr>
            <a:endParaRPr lang="es-CO" sz="14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algn="just"/>
            <a:r>
              <a:rPr lang="es-CO" sz="1600" dirty="0">
                <a:latin typeface="Leelawadee UI" panose="020B0502040204020203" pitchFamily="34" charset="-34"/>
                <a:ea typeface="Tahoma" panose="020B0604030504040204" pitchFamily="34" charset="0"/>
                <a:cs typeface="Leelawadee UI" panose="020B0502040204020203" pitchFamily="34" charset="-34"/>
              </a:rPr>
              <a:t>El plan de mantenimiento tiene como objetivo mantener en buen estado las instalaciones de la entidad, realizando diferentes actividades para la conservación de estas. </a:t>
            </a:r>
          </a:p>
          <a:p>
            <a:pPr algn="just"/>
            <a:endParaRPr lang="es-ES_tradnl" dirty="0"/>
          </a:p>
        </p:txBody>
      </p:sp>
      <p:graphicFrame>
        <p:nvGraphicFramePr>
          <p:cNvPr id="4" name="Tabla 3">
            <a:extLst>
              <a:ext uri="{FF2B5EF4-FFF2-40B4-BE49-F238E27FC236}">
                <a16:creationId xmlns:a16="http://schemas.microsoft.com/office/drawing/2014/main" id="{5874FB68-E70C-439C-9E26-9D36E31F4349}"/>
              </a:ext>
            </a:extLst>
          </p:cNvPr>
          <p:cNvGraphicFramePr>
            <a:graphicFrameLocks noGrp="1"/>
          </p:cNvGraphicFramePr>
          <p:nvPr>
            <p:extLst>
              <p:ext uri="{D42A27DB-BD31-4B8C-83A1-F6EECF244321}">
                <p14:modId xmlns:p14="http://schemas.microsoft.com/office/powerpoint/2010/main" val="1062962834"/>
              </p:ext>
            </p:extLst>
          </p:nvPr>
        </p:nvGraphicFramePr>
        <p:xfrm>
          <a:off x="6102111" y="1282625"/>
          <a:ext cx="3467100" cy="2314575"/>
        </p:xfrm>
        <a:graphic>
          <a:graphicData uri="http://schemas.openxmlformats.org/drawingml/2006/table">
            <a:tbl>
              <a:tblPr/>
              <a:tblGrid>
                <a:gridCol w="3467100">
                  <a:extLst>
                    <a:ext uri="{9D8B030D-6E8A-4147-A177-3AD203B41FA5}">
                      <a16:colId xmlns:a16="http://schemas.microsoft.com/office/drawing/2014/main" val="3920758062"/>
                    </a:ext>
                  </a:extLst>
                </a:gridCol>
              </a:tblGrid>
              <a:tr h="257175">
                <a:tc>
                  <a:txBody>
                    <a:bodyPr/>
                    <a:lstStyle/>
                    <a:p>
                      <a:pPr algn="ctr" rtl="0" fontAlgn="ctr"/>
                      <a:r>
                        <a:rPr lang="es-CO" sz="1400" b="1" i="0" u="none" strike="noStrike">
                          <a:solidFill>
                            <a:srgbClr val="000000"/>
                          </a:solidFill>
                          <a:effectLst/>
                          <a:latin typeface="Leelawadee UI" panose="020B0502040204020203" pitchFamily="34" charset="-34"/>
                          <a:cs typeface="Leelawadee UI" panose="020B0502040204020203" pitchFamily="34" charset="-34"/>
                        </a:rPr>
                        <a:t>Actividad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75190972"/>
                  </a:ext>
                </a:extLst>
              </a:tr>
              <a:tr h="514350">
                <a:tc>
                  <a:txBody>
                    <a:bodyPr/>
                    <a:lstStyle/>
                    <a:p>
                      <a:pPr algn="ctr" rtl="0" fontAlgn="ctr"/>
                      <a:r>
                        <a:rPr lang="es-CO" sz="1400" b="0" i="0" u="none" strike="noStrike">
                          <a:solidFill>
                            <a:srgbClr val="000000"/>
                          </a:solidFill>
                          <a:effectLst/>
                          <a:latin typeface="Leelawadee UI" panose="020B0502040204020203" pitchFamily="34" charset="-34"/>
                          <a:cs typeface="Leelawadee UI" panose="020B0502040204020203" pitchFamily="34" charset="-34"/>
                        </a:rPr>
                        <a:t>Mantenimientos correctivos y preventivos de aires acondicionados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8143267"/>
                  </a:ext>
                </a:extLst>
              </a:tr>
              <a:tr h="514350">
                <a:tc>
                  <a:txBody>
                    <a:bodyPr/>
                    <a:lstStyle/>
                    <a:p>
                      <a:pPr algn="ctr" rtl="0" fontAlgn="ctr"/>
                      <a:r>
                        <a:rPr lang="es-ES" sz="1400" b="0" i="0" u="none" strike="noStrike" dirty="0">
                          <a:solidFill>
                            <a:srgbClr val="000000"/>
                          </a:solidFill>
                          <a:effectLst/>
                          <a:latin typeface="Leelawadee UI" panose="020B0502040204020203" pitchFamily="34" charset="-34"/>
                          <a:cs typeface="Leelawadee UI" panose="020B0502040204020203" pitchFamily="34" charset="-34"/>
                        </a:rPr>
                        <a:t>Adecuación de oficinas primer y segundo piso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4881826"/>
                  </a:ext>
                </a:extLst>
              </a:tr>
              <a:tr h="514350">
                <a:tc>
                  <a:txBody>
                    <a:bodyPr/>
                    <a:lstStyle/>
                    <a:p>
                      <a:pPr algn="ctr" rtl="0" fontAlgn="ctr"/>
                      <a:r>
                        <a:rPr lang="es-ES" sz="1400" b="0" i="0" u="none" strike="noStrike" dirty="0">
                          <a:solidFill>
                            <a:srgbClr val="000000"/>
                          </a:solidFill>
                          <a:effectLst/>
                          <a:latin typeface="Leelawadee UI" panose="020B0502040204020203" pitchFamily="34" charset="-34"/>
                          <a:cs typeface="Leelawadee UI" panose="020B0502040204020203" pitchFamily="34" charset="-34"/>
                        </a:rPr>
                        <a:t>Adecuación de baños salón Alejandro Rankin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8375821"/>
                  </a:ext>
                </a:extLst>
              </a:tr>
              <a:tr h="514350">
                <a:tc>
                  <a:txBody>
                    <a:bodyPr/>
                    <a:lstStyle/>
                    <a:p>
                      <a:pPr algn="ctr" rtl="0" fontAlgn="ctr"/>
                      <a:r>
                        <a:rPr lang="es-ES" sz="1400" b="0" i="0" u="none" strike="noStrike" dirty="0">
                          <a:solidFill>
                            <a:srgbClr val="000000"/>
                          </a:solidFill>
                          <a:effectLst/>
                          <a:latin typeface="Leelawadee UI" panose="020B0502040204020203" pitchFamily="34" charset="-34"/>
                          <a:cs typeface="Leelawadee UI" panose="020B0502040204020203" pitchFamily="34" charset="-34"/>
                        </a:rPr>
                        <a:t>Mantenimientos de equipos de cómputos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31022"/>
                  </a:ext>
                </a:extLst>
              </a:tr>
            </a:tbl>
          </a:graphicData>
        </a:graphic>
      </p:graphicFrame>
    </p:spTree>
    <p:extLst>
      <p:ext uri="{BB962C8B-B14F-4D97-AF65-F5344CB8AC3E}">
        <p14:creationId xmlns:p14="http://schemas.microsoft.com/office/powerpoint/2010/main" val="37155126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2176244" y="476270"/>
            <a:ext cx="7839511" cy="1177758"/>
          </a:xfrm>
          <a:prstGeom prst="rect">
            <a:avLst/>
          </a:prstGeom>
          <a:noFill/>
        </p:spPr>
        <p:txBody>
          <a:bodyPr wrap="square">
            <a:spAutoFit/>
          </a:bodyPr>
          <a:lstStyle/>
          <a:p>
            <a:pPr lvl="0" algn="ctr"/>
            <a:r>
              <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PLAN DE MANTENIMIENTOS</a:t>
            </a:r>
          </a:p>
          <a:p>
            <a:pPr lvl="0" algn="just">
              <a:lnSpc>
                <a:spcPct val="90000"/>
              </a:lnSpc>
              <a:spcBef>
                <a:spcPts val="1000"/>
              </a:spcBef>
            </a:pPr>
            <a:endParaRPr lang="es-CO" sz="1800" dirty="0">
              <a:latin typeface="Leelawadee UI" panose="020B0502040204020203" pitchFamily="34" charset="-34"/>
              <a:ea typeface="Tahoma" panose="020B0604030504040204" pitchFamily="34" charset="0"/>
              <a:cs typeface="Leelawadee UI" panose="020B0502040204020203" pitchFamily="34" charset="-34"/>
            </a:endParaRPr>
          </a:p>
          <a:p>
            <a:pPr algn="just"/>
            <a:endParaRPr lang="es-ES_tradnl" dirty="0"/>
          </a:p>
        </p:txBody>
      </p:sp>
      <p:pic>
        <p:nvPicPr>
          <p:cNvPr id="8" name="Imagen 7">
            <a:extLst>
              <a:ext uri="{FF2B5EF4-FFF2-40B4-BE49-F238E27FC236}">
                <a16:creationId xmlns:a16="http://schemas.microsoft.com/office/drawing/2014/main" id="{9A9F471F-4214-48AF-9357-853DEA529AA9}"/>
              </a:ext>
            </a:extLst>
          </p:cNvPr>
          <p:cNvPicPr>
            <a:picLocks noChangeAspect="1"/>
          </p:cNvPicPr>
          <p:nvPr/>
        </p:nvPicPr>
        <p:blipFill>
          <a:blip r:embed="rId3"/>
          <a:stretch>
            <a:fillRect/>
          </a:stretch>
        </p:blipFill>
        <p:spPr>
          <a:xfrm>
            <a:off x="961053" y="1530221"/>
            <a:ext cx="3078713" cy="2453951"/>
          </a:xfrm>
          <a:prstGeom prst="rect">
            <a:avLst/>
          </a:prstGeom>
        </p:spPr>
      </p:pic>
      <p:pic>
        <p:nvPicPr>
          <p:cNvPr id="9" name="Imagen 8">
            <a:extLst>
              <a:ext uri="{FF2B5EF4-FFF2-40B4-BE49-F238E27FC236}">
                <a16:creationId xmlns:a16="http://schemas.microsoft.com/office/drawing/2014/main" id="{8F01F3E2-F92E-4BBD-834D-1736A79B6432}"/>
              </a:ext>
            </a:extLst>
          </p:cNvPr>
          <p:cNvPicPr>
            <a:picLocks noChangeAspect="1"/>
          </p:cNvPicPr>
          <p:nvPr/>
        </p:nvPicPr>
        <p:blipFill>
          <a:blip r:embed="rId4"/>
          <a:stretch>
            <a:fillRect/>
          </a:stretch>
        </p:blipFill>
        <p:spPr>
          <a:xfrm>
            <a:off x="7361853" y="1154431"/>
            <a:ext cx="3666931" cy="2559153"/>
          </a:xfrm>
          <a:prstGeom prst="rect">
            <a:avLst/>
          </a:prstGeom>
        </p:spPr>
      </p:pic>
      <p:pic>
        <p:nvPicPr>
          <p:cNvPr id="3" name="Imagen 2">
            <a:extLst>
              <a:ext uri="{FF2B5EF4-FFF2-40B4-BE49-F238E27FC236}">
                <a16:creationId xmlns:a16="http://schemas.microsoft.com/office/drawing/2014/main" id="{3783C63F-8A00-4E0D-8BC4-23E1C9808B8E}"/>
              </a:ext>
            </a:extLst>
          </p:cNvPr>
          <p:cNvPicPr>
            <a:picLocks noChangeAspect="1"/>
          </p:cNvPicPr>
          <p:nvPr/>
        </p:nvPicPr>
        <p:blipFill>
          <a:blip r:embed="rId5"/>
          <a:stretch>
            <a:fillRect/>
          </a:stretch>
        </p:blipFill>
        <p:spPr>
          <a:xfrm>
            <a:off x="5000819" y="2434007"/>
            <a:ext cx="1859441" cy="2603218"/>
          </a:xfrm>
          <a:prstGeom prst="rect">
            <a:avLst/>
          </a:prstGeom>
        </p:spPr>
      </p:pic>
    </p:spTree>
    <p:extLst>
      <p:ext uri="{BB962C8B-B14F-4D97-AF65-F5344CB8AC3E}">
        <p14:creationId xmlns:p14="http://schemas.microsoft.com/office/powerpoint/2010/main" val="37586027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6383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526211" y="63830"/>
            <a:ext cx="5635709" cy="2427331"/>
          </a:xfrm>
          <a:prstGeom prst="rect">
            <a:avLst/>
          </a:prstGeom>
          <a:noFill/>
        </p:spPr>
        <p:txBody>
          <a:bodyPr wrap="square">
            <a:spAutoFit/>
          </a:bodyPr>
          <a:lstStyle/>
          <a:p>
            <a:pPr lvl="0" algn="ctr">
              <a:lnSpc>
                <a:spcPct val="90000"/>
              </a:lnSpc>
              <a:spcBef>
                <a:spcPts val="1000"/>
              </a:spcBef>
            </a:pP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endParaRPr lang="es-ES"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endParaRPr lang="es-ES"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r>
              <a:rPr lang="es-ES"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PLAN DE SISTEMAS</a:t>
            </a:r>
          </a:p>
          <a:p>
            <a:pPr lvl="0" algn="just">
              <a:lnSpc>
                <a:spcPct val="90000"/>
              </a:lnSpc>
              <a:spcBef>
                <a:spcPts val="1000"/>
              </a:spcBef>
            </a:pPr>
            <a:endParaRPr lang="es-CO" sz="1800" dirty="0">
              <a:latin typeface="Leelawadee UI" panose="020B0502040204020203" pitchFamily="34" charset="-34"/>
              <a:ea typeface="Tahoma" panose="020B0604030504040204" pitchFamily="34" charset="0"/>
              <a:cs typeface="Leelawadee UI" panose="020B0502040204020203" pitchFamily="34" charset="-34"/>
            </a:endParaRPr>
          </a:p>
          <a:p>
            <a:pPr algn="just"/>
            <a:endParaRPr lang="es-ES_tradnl" dirty="0"/>
          </a:p>
        </p:txBody>
      </p:sp>
      <p:sp>
        <p:nvSpPr>
          <p:cNvPr id="5" name="CuadroTexto 4">
            <a:extLst>
              <a:ext uri="{FF2B5EF4-FFF2-40B4-BE49-F238E27FC236}">
                <a16:creationId xmlns:a16="http://schemas.microsoft.com/office/drawing/2014/main" id="{15248228-057C-43D4-BF55-4A8C4D3EBEC6}"/>
              </a:ext>
            </a:extLst>
          </p:cNvPr>
          <p:cNvSpPr txBox="1"/>
          <p:nvPr/>
        </p:nvSpPr>
        <p:spPr>
          <a:xfrm>
            <a:off x="422694" y="1224414"/>
            <a:ext cx="3812876" cy="2677656"/>
          </a:xfrm>
          <a:prstGeom prst="rect">
            <a:avLst/>
          </a:prstGeom>
          <a:noFill/>
        </p:spPr>
        <p:txBody>
          <a:bodyPr wrap="square">
            <a:spAutoFit/>
          </a:bodyPr>
          <a:lstStyle/>
          <a:p>
            <a:pPr algn="ctr"/>
            <a:endParaRPr lang="es-CO" dirty="0">
              <a:latin typeface="Leelawadee UI" panose="020B0502040204020203" pitchFamily="34" charset="-34"/>
              <a:ea typeface="Tahoma" panose="020B0604030504040204" pitchFamily="34" charset="0"/>
              <a:cs typeface="Leelawadee UI" panose="020B0502040204020203" pitchFamily="34" charset="-34"/>
            </a:endParaRPr>
          </a:p>
          <a:p>
            <a:pPr algn="ctr"/>
            <a:endParaRPr lang="es-CO" dirty="0">
              <a:latin typeface="Leelawadee UI" panose="020B0502040204020203" pitchFamily="34" charset="-34"/>
              <a:ea typeface="Tahoma" panose="020B0604030504040204" pitchFamily="34" charset="0"/>
              <a:cs typeface="Leelawadee UI" panose="020B0502040204020203" pitchFamily="34" charset="-34"/>
            </a:endParaRPr>
          </a:p>
          <a:p>
            <a:pPr algn="ctr"/>
            <a:endParaRPr lang="es-CO" dirty="0">
              <a:latin typeface="Leelawadee UI" panose="020B0502040204020203" pitchFamily="34" charset="-34"/>
              <a:ea typeface="Tahoma" panose="020B0604030504040204" pitchFamily="34" charset="0"/>
              <a:cs typeface="Leelawadee UI" panose="020B0502040204020203" pitchFamily="34" charset="-34"/>
            </a:endParaRPr>
          </a:p>
          <a:p>
            <a:pPr algn="ctr"/>
            <a:r>
              <a:rPr lang="es-CO" dirty="0">
                <a:latin typeface="Leelawadee UI" panose="020B0502040204020203" pitchFamily="34" charset="-34"/>
                <a:ea typeface="Tahoma" panose="020B0604030504040204" pitchFamily="34" charset="0"/>
                <a:cs typeface="Leelawadee UI" panose="020B0502040204020203" pitchFamily="34" charset="-34"/>
              </a:rPr>
              <a:t>De conformidad a lo establecido en el plan de sistemas a ejecutar durante la vigencia 2021 se desarrollaron las siguientes actividades:</a:t>
            </a:r>
            <a:endParaRPr lang="es-ES_tradnl" dirty="0">
              <a:latin typeface="Leelawadee UI" panose="020B0502040204020203" pitchFamily="34" charset="-34"/>
              <a:ea typeface="Tahoma" panose="020B0604030504040204" pitchFamily="34" charset="0"/>
              <a:cs typeface="Leelawadee UI" panose="020B0502040204020203" pitchFamily="34" charset="-34"/>
            </a:endParaRPr>
          </a:p>
          <a:p>
            <a:pPr lvl="0" algn="ctr"/>
            <a:endParaRPr lang="es-ES" sz="2400" dirty="0">
              <a:solidFill>
                <a:schemeClr val="accent4">
                  <a:lumMod val="50000"/>
                </a:schemeClr>
              </a:solidFill>
            </a:endParaRPr>
          </a:p>
        </p:txBody>
      </p:sp>
      <p:graphicFrame>
        <p:nvGraphicFramePr>
          <p:cNvPr id="3" name="Tabla 2">
            <a:extLst>
              <a:ext uri="{FF2B5EF4-FFF2-40B4-BE49-F238E27FC236}">
                <a16:creationId xmlns:a16="http://schemas.microsoft.com/office/drawing/2014/main" id="{9B26BB2C-9644-48AB-A3DD-8A8A5EFCEB5D}"/>
              </a:ext>
            </a:extLst>
          </p:cNvPr>
          <p:cNvGraphicFramePr>
            <a:graphicFrameLocks noGrp="1"/>
          </p:cNvGraphicFramePr>
          <p:nvPr>
            <p:extLst>
              <p:ext uri="{D42A27DB-BD31-4B8C-83A1-F6EECF244321}">
                <p14:modId xmlns:p14="http://schemas.microsoft.com/office/powerpoint/2010/main" val="2119290677"/>
              </p:ext>
            </p:extLst>
          </p:nvPr>
        </p:nvGraphicFramePr>
        <p:xfrm>
          <a:off x="6222882" y="788889"/>
          <a:ext cx="3467100" cy="3086100"/>
        </p:xfrm>
        <a:graphic>
          <a:graphicData uri="http://schemas.openxmlformats.org/drawingml/2006/table">
            <a:tbl>
              <a:tblPr/>
              <a:tblGrid>
                <a:gridCol w="3467100">
                  <a:extLst>
                    <a:ext uri="{9D8B030D-6E8A-4147-A177-3AD203B41FA5}">
                      <a16:colId xmlns:a16="http://schemas.microsoft.com/office/drawing/2014/main" val="762007634"/>
                    </a:ext>
                  </a:extLst>
                </a:gridCol>
              </a:tblGrid>
              <a:tr h="257175">
                <a:tc>
                  <a:txBody>
                    <a:bodyPr/>
                    <a:lstStyle/>
                    <a:p>
                      <a:pPr algn="ctr" rtl="0" fontAlgn="ctr"/>
                      <a:r>
                        <a:rPr lang="es-CO" sz="1400" b="1" i="0" u="none" strike="noStrike" dirty="0">
                          <a:solidFill>
                            <a:srgbClr val="000000"/>
                          </a:solidFill>
                          <a:effectLst/>
                          <a:latin typeface="Leelawadee UI" panose="020B0502040204020203" pitchFamily="34" charset="-34"/>
                          <a:cs typeface="Leelawadee UI" panose="020B0502040204020203" pitchFamily="34" charset="-34"/>
                        </a:rPr>
                        <a:t>Actividad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352337654"/>
                  </a:ext>
                </a:extLst>
              </a:tr>
              <a:tr h="257175">
                <a:tc>
                  <a:txBody>
                    <a:bodyPr/>
                    <a:lstStyle/>
                    <a:p>
                      <a:pPr algn="ctr" rtl="0" fontAlgn="ctr"/>
                      <a:r>
                        <a:rPr lang="es-CO" sz="1400" b="0" i="0" u="none" strike="noStrike" dirty="0">
                          <a:solidFill>
                            <a:srgbClr val="000000"/>
                          </a:solidFill>
                          <a:effectLst/>
                          <a:latin typeface="Leelawadee UI" panose="020B0502040204020203" pitchFamily="34" charset="-34"/>
                          <a:cs typeface="Leelawadee UI" panose="020B0502040204020203" pitchFamily="34" charset="-34"/>
                        </a:rPr>
                        <a:t>Realización de back ups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5371001"/>
                  </a:ext>
                </a:extLst>
              </a:tr>
              <a:tr h="514350">
                <a:tc>
                  <a:txBody>
                    <a:bodyPr/>
                    <a:lstStyle/>
                    <a:p>
                      <a:pPr algn="ctr" rtl="0" fontAlgn="ctr"/>
                      <a:r>
                        <a:rPr lang="es-ES" sz="1400" b="0" i="0" u="none" strike="noStrike" dirty="0">
                          <a:solidFill>
                            <a:srgbClr val="000000"/>
                          </a:solidFill>
                          <a:effectLst/>
                          <a:latin typeface="Leelawadee UI" panose="020B0502040204020203" pitchFamily="34" charset="-34"/>
                          <a:cs typeface="Leelawadee UI" panose="020B0502040204020203" pitchFamily="34" charset="-34"/>
                        </a:rPr>
                        <a:t>Realización de mantenimiento preventivo a los equipos de computo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7711452"/>
                  </a:ext>
                </a:extLst>
              </a:tr>
              <a:tr h="771525">
                <a:tc>
                  <a:txBody>
                    <a:bodyPr/>
                    <a:lstStyle/>
                    <a:p>
                      <a:pPr algn="ctr" rtl="0" fontAlgn="ctr"/>
                      <a:r>
                        <a:rPr lang="es-ES" sz="1400" b="0" i="0" u="none" strike="noStrike" dirty="0">
                          <a:solidFill>
                            <a:srgbClr val="000000"/>
                          </a:solidFill>
                          <a:effectLst/>
                          <a:latin typeface="Leelawadee UI" panose="020B0502040204020203" pitchFamily="34" charset="-34"/>
                          <a:cs typeface="Leelawadee UI" panose="020B0502040204020203" pitchFamily="34" charset="-34"/>
                        </a:rPr>
                        <a:t>Apoyo y asistencia técnica durante la temporada de renovación de Registros Públicos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8135691"/>
                  </a:ext>
                </a:extLst>
              </a:tr>
              <a:tr h="514350">
                <a:tc>
                  <a:txBody>
                    <a:bodyPr/>
                    <a:lstStyle/>
                    <a:p>
                      <a:pPr algn="ctr" rtl="0" fontAlgn="ctr"/>
                      <a:r>
                        <a:rPr lang="es-ES" sz="1400" b="0" i="0" u="none" strike="noStrike" dirty="0">
                          <a:solidFill>
                            <a:srgbClr val="000000"/>
                          </a:solidFill>
                          <a:effectLst/>
                          <a:latin typeface="Leelawadee UI" panose="020B0502040204020203" pitchFamily="34" charset="-34"/>
                          <a:cs typeface="Leelawadee UI" panose="020B0502040204020203" pitchFamily="34" charset="-34"/>
                        </a:rPr>
                        <a:t>Generación de datos estadísticos para los entes de control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6356051"/>
                  </a:ext>
                </a:extLst>
              </a:tr>
              <a:tr h="514350">
                <a:tc>
                  <a:txBody>
                    <a:bodyPr/>
                    <a:lstStyle/>
                    <a:p>
                      <a:pPr algn="ctr" rtl="0" fontAlgn="ctr"/>
                      <a:r>
                        <a:rPr lang="es-ES" sz="1400" b="0" i="0" u="none" strike="noStrike" dirty="0">
                          <a:solidFill>
                            <a:srgbClr val="000000"/>
                          </a:solidFill>
                          <a:effectLst/>
                          <a:latin typeface="Leelawadee UI" panose="020B0502040204020203" pitchFamily="34" charset="-34"/>
                          <a:cs typeface="Leelawadee UI" panose="020B0502040204020203" pitchFamily="34" charset="-34"/>
                        </a:rPr>
                        <a:t>Generación de bases de datos se la necesidad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5051580"/>
                  </a:ext>
                </a:extLst>
              </a:tr>
              <a:tr h="257175">
                <a:tc>
                  <a:txBody>
                    <a:bodyPr/>
                    <a:lstStyle/>
                    <a:p>
                      <a:pPr algn="ctr" rtl="0" fontAlgn="ctr"/>
                      <a:r>
                        <a:rPr lang="es-CO" sz="1400" b="0" i="0" u="none" strike="noStrike" dirty="0">
                          <a:solidFill>
                            <a:srgbClr val="000000"/>
                          </a:solidFill>
                          <a:effectLst/>
                          <a:latin typeface="Leelawadee UI" panose="020B0502040204020203" pitchFamily="34" charset="-34"/>
                          <a:cs typeface="Leelawadee UI" panose="020B0502040204020203" pitchFamily="34" charset="-34"/>
                        </a:rPr>
                        <a:t>Administración de la pagina web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2762242"/>
                  </a:ext>
                </a:extLst>
              </a:tr>
            </a:tbl>
          </a:graphicData>
        </a:graphic>
      </p:graphicFrame>
    </p:spTree>
    <p:extLst>
      <p:ext uri="{BB962C8B-B14F-4D97-AF65-F5344CB8AC3E}">
        <p14:creationId xmlns:p14="http://schemas.microsoft.com/office/powerpoint/2010/main" val="2431251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1DAB230-30D0-4F78-A29B-E2F3FC588567}"/>
              </a:ext>
            </a:extLst>
          </p:cNvPr>
          <p:cNvPicPr>
            <a:picLocks noChangeAspect="1"/>
          </p:cNvPicPr>
          <p:nvPr/>
        </p:nvPicPr>
        <p:blipFill>
          <a:blip r:embed="rId2"/>
          <a:stretch>
            <a:fillRect/>
          </a:stretch>
        </p:blipFill>
        <p:spPr>
          <a:xfrm>
            <a:off x="0" y="0"/>
            <a:ext cx="12179809" cy="6858000"/>
          </a:xfrm>
          <a:prstGeom prst="rect">
            <a:avLst/>
          </a:prstGeom>
        </p:spPr>
      </p:pic>
      <p:sp>
        <p:nvSpPr>
          <p:cNvPr id="4" name="CuadroTexto 3">
            <a:extLst>
              <a:ext uri="{FF2B5EF4-FFF2-40B4-BE49-F238E27FC236}">
                <a16:creationId xmlns:a16="http://schemas.microsoft.com/office/drawing/2014/main" id="{A6671F1A-8FAA-4406-ACCD-5911D67C1F44}"/>
              </a:ext>
            </a:extLst>
          </p:cNvPr>
          <p:cNvSpPr txBox="1"/>
          <p:nvPr/>
        </p:nvSpPr>
        <p:spPr>
          <a:xfrm>
            <a:off x="831259" y="520522"/>
            <a:ext cx="3673629" cy="584775"/>
          </a:xfrm>
          <a:prstGeom prst="rect">
            <a:avLst/>
          </a:prstGeom>
          <a:noFill/>
        </p:spPr>
        <p:txBody>
          <a:bodyPr wrap="square">
            <a:spAutoFit/>
          </a:bodyPr>
          <a:lstStyle/>
          <a:p>
            <a:pPr algn="ctr" fontAlgn="base">
              <a:spcBef>
                <a:spcPct val="0"/>
              </a:spcBef>
              <a:spcAft>
                <a:spcPct val="0"/>
              </a:spcAft>
              <a:defRPr/>
            </a:pPr>
            <a:endParaRPr lang="es-ES" sz="32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endParaRPr>
          </a:p>
        </p:txBody>
      </p:sp>
      <p:sp>
        <p:nvSpPr>
          <p:cNvPr id="6" name="CuadroTexto 5">
            <a:extLst>
              <a:ext uri="{FF2B5EF4-FFF2-40B4-BE49-F238E27FC236}">
                <a16:creationId xmlns:a16="http://schemas.microsoft.com/office/drawing/2014/main" id="{C872169B-61EF-4781-8B4A-65E0C45FDB10}"/>
              </a:ext>
            </a:extLst>
          </p:cNvPr>
          <p:cNvSpPr txBox="1"/>
          <p:nvPr/>
        </p:nvSpPr>
        <p:spPr>
          <a:xfrm>
            <a:off x="1329653" y="1169751"/>
            <a:ext cx="3071769" cy="369332"/>
          </a:xfrm>
          <a:prstGeom prst="rect">
            <a:avLst/>
          </a:prstGeom>
          <a:noFill/>
        </p:spPr>
        <p:txBody>
          <a:bodyPr wrap="square">
            <a:spAutoFit/>
          </a:bodyPr>
          <a:lstStyle/>
          <a:p>
            <a:pPr algn="just"/>
            <a:endParaRPr lang="es-CO" sz="1800" dirty="0">
              <a:latin typeface="Leelawadee UI" panose="020B0502040204020203" pitchFamily="34" charset="-34"/>
              <a:ea typeface="Tahoma" panose="020B0604030504040204" pitchFamily="34" charset="0"/>
              <a:cs typeface="Leelawadee UI" panose="020B0502040204020203" pitchFamily="34" charset="-34"/>
            </a:endParaRPr>
          </a:p>
        </p:txBody>
      </p:sp>
      <p:sp>
        <p:nvSpPr>
          <p:cNvPr id="8" name="CuadroTexto 7">
            <a:extLst>
              <a:ext uri="{FF2B5EF4-FFF2-40B4-BE49-F238E27FC236}">
                <a16:creationId xmlns:a16="http://schemas.microsoft.com/office/drawing/2014/main" id="{52E0F22B-D5B0-4A3B-9270-3FDD9C3155F0}"/>
              </a:ext>
            </a:extLst>
          </p:cNvPr>
          <p:cNvSpPr txBox="1"/>
          <p:nvPr/>
        </p:nvSpPr>
        <p:spPr>
          <a:xfrm>
            <a:off x="2474752" y="1208312"/>
            <a:ext cx="6174298" cy="584775"/>
          </a:xfrm>
          <a:prstGeom prst="rect">
            <a:avLst/>
          </a:prstGeom>
          <a:noFill/>
        </p:spPr>
        <p:txBody>
          <a:bodyPr wrap="square">
            <a:spAutoFit/>
          </a:bodyPr>
          <a:lstStyle/>
          <a:p>
            <a:pPr algn="ctr" fontAlgn="base">
              <a:spcBef>
                <a:spcPct val="0"/>
              </a:spcBef>
              <a:spcAft>
                <a:spcPct val="0"/>
              </a:spcAft>
              <a:defRPr/>
            </a:pPr>
            <a:endParaRPr lang="es-ES" sz="32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endParaRPr>
          </a:p>
        </p:txBody>
      </p:sp>
      <p:sp>
        <p:nvSpPr>
          <p:cNvPr id="10" name="CuadroTexto 9">
            <a:extLst>
              <a:ext uri="{FF2B5EF4-FFF2-40B4-BE49-F238E27FC236}">
                <a16:creationId xmlns:a16="http://schemas.microsoft.com/office/drawing/2014/main" id="{B852530E-EFD0-47CE-81DD-95FB689A9CF4}"/>
              </a:ext>
            </a:extLst>
          </p:cNvPr>
          <p:cNvSpPr txBox="1"/>
          <p:nvPr/>
        </p:nvSpPr>
        <p:spPr>
          <a:xfrm>
            <a:off x="1828800" y="2226873"/>
            <a:ext cx="7789373" cy="646331"/>
          </a:xfrm>
          <a:prstGeom prst="rect">
            <a:avLst/>
          </a:prstGeom>
          <a:noFill/>
        </p:spPr>
        <p:txBody>
          <a:bodyPr wrap="square">
            <a:spAutoFit/>
          </a:bodyPr>
          <a:lstStyle/>
          <a:p>
            <a:pPr marL="285750" indent="-285750" algn="just" fontAlgn="base">
              <a:spcBef>
                <a:spcPct val="0"/>
              </a:spcBef>
              <a:spcAft>
                <a:spcPct val="0"/>
              </a:spcAft>
              <a:buFont typeface="Wingdings" panose="05000000000000000000" pitchFamily="2" charset="2"/>
              <a:buChar char="ü"/>
              <a:defRPr/>
            </a:pPr>
            <a:endParaRPr lang="es-CO" sz="18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marL="285750" indent="-285750" algn="just" fontAlgn="base">
              <a:spcBef>
                <a:spcPct val="0"/>
              </a:spcBef>
              <a:spcAft>
                <a:spcPct val="0"/>
              </a:spcAft>
              <a:buFont typeface="Wingdings" panose="05000000000000000000" pitchFamily="2" charset="2"/>
              <a:buChar char="ü"/>
              <a:defRPr/>
            </a:pPr>
            <a:endParaRPr lang="es-CO" sz="18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p:txBody>
      </p:sp>
      <p:pic>
        <p:nvPicPr>
          <p:cNvPr id="3" name="Imagen 2">
            <a:extLst>
              <a:ext uri="{FF2B5EF4-FFF2-40B4-BE49-F238E27FC236}">
                <a16:creationId xmlns:a16="http://schemas.microsoft.com/office/drawing/2014/main" id="{2BD8E278-55C7-4651-91AC-10074E8AC68D}"/>
              </a:ext>
            </a:extLst>
          </p:cNvPr>
          <p:cNvPicPr>
            <a:picLocks noChangeAspect="1"/>
          </p:cNvPicPr>
          <p:nvPr/>
        </p:nvPicPr>
        <p:blipFill>
          <a:blip r:embed="rId3"/>
          <a:stretch>
            <a:fillRect/>
          </a:stretch>
        </p:blipFill>
        <p:spPr>
          <a:xfrm>
            <a:off x="2562838" y="1577644"/>
            <a:ext cx="5951988" cy="3548030"/>
          </a:xfrm>
          <a:prstGeom prst="rect">
            <a:avLst/>
          </a:prstGeom>
        </p:spPr>
      </p:pic>
      <p:sp>
        <p:nvSpPr>
          <p:cNvPr id="9" name="CuadroTexto 8">
            <a:extLst>
              <a:ext uri="{FF2B5EF4-FFF2-40B4-BE49-F238E27FC236}">
                <a16:creationId xmlns:a16="http://schemas.microsoft.com/office/drawing/2014/main" id="{E5944A82-6410-43C6-9520-9F609D8595E1}"/>
              </a:ext>
            </a:extLst>
          </p:cNvPr>
          <p:cNvSpPr txBox="1"/>
          <p:nvPr/>
        </p:nvSpPr>
        <p:spPr>
          <a:xfrm>
            <a:off x="2562838" y="648974"/>
            <a:ext cx="6174298" cy="584775"/>
          </a:xfrm>
          <a:prstGeom prst="rect">
            <a:avLst/>
          </a:prstGeom>
          <a:noFill/>
        </p:spPr>
        <p:txBody>
          <a:bodyPr wrap="square">
            <a:spAutoFit/>
          </a:bodyPr>
          <a:lstStyle/>
          <a:p>
            <a:pPr algn="ctr" fontAlgn="base">
              <a:spcBef>
                <a:spcPct val="0"/>
              </a:spcBef>
              <a:spcAft>
                <a:spcPct val="0"/>
              </a:spcAft>
              <a:defRPr/>
            </a:pPr>
            <a:r>
              <a:rPr lang="es-ES" sz="32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rPr>
              <a:t>MAPA DE PROCESOS</a:t>
            </a:r>
          </a:p>
        </p:txBody>
      </p:sp>
    </p:spTree>
    <p:extLst>
      <p:ext uri="{BB962C8B-B14F-4D97-AF65-F5344CB8AC3E}">
        <p14:creationId xmlns:p14="http://schemas.microsoft.com/office/powerpoint/2010/main" val="4155551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3013135" y="1591594"/>
            <a:ext cx="6153538" cy="1754326"/>
          </a:xfrm>
          <a:prstGeom prst="rect">
            <a:avLst/>
          </a:prstGeom>
          <a:noFill/>
        </p:spPr>
        <p:txBody>
          <a:bodyPr wrap="square">
            <a:spAutoFit/>
          </a:bodyPr>
          <a:lstStyle/>
          <a:p>
            <a:pPr algn="ctr" fontAlgn="base">
              <a:spcBef>
                <a:spcPct val="0"/>
              </a:spcBef>
              <a:spcAft>
                <a:spcPct val="0"/>
              </a:spcAft>
              <a:defRPr/>
            </a:pPr>
            <a:r>
              <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REGISTROS PÚBLICOS</a:t>
            </a:r>
          </a:p>
        </p:txBody>
      </p:sp>
    </p:spTree>
    <p:extLst>
      <p:ext uri="{BB962C8B-B14F-4D97-AF65-F5344CB8AC3E}">
        <p14:creationId xmlns:p14="http://schemas.microsoft.com/office/powerpoint/2010/main" val="2398425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110071" y="157076"/>
            <a:ext cx="8367779" cy="3508653"/>
          </a:xfrm>
          <a:prstGeom prst="rect">
            <a:avLst/>
          </a:prstGeom>
          <a:noFill/>
        </p:spPr>
        <p:txBody>
          <a:bodyPr wrap="square">
            <a:spAutoFit/>
          </a:bodyPr>
          <a:lstStyle/>
          <a:p>
            <a:pPr algn="ctr" fontAlgn="base">
              <a:spcBef>
                <a:spcPct val="0"/>
              </a:spcBef>
              <a:spcAft>
                <a:spcPct val="0"/>
              </a:spcAft>
              <a:defRPr/>
            </a:pPr>
            <a:r>
              <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SERVICIOS REGISTRALES</a:t>
            </a:r>
          </a:p>
          <a:p>
            <a:pPr algn="just" fontAlgn="base">
              <a:spcBef>
                <a:spcPct val="0"/>
              </a:spcBef>
              <a:spcAft>
                <a:spcPct val="0"/>
              </a:spcAft>
              <a:defRPr/>
            </a:pPr>
            <a:endParaRPr lang="es-CO" sz="32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just" fontAlgn="base">
              <a:spcBef>
                <a:spcPct val="0"/>
              </a:spcBef>
              <a:spcAft>
                <a:spcPct val="0"/>
              </a:spcAft>
              <a:defRPr/>
            </a:pPr>
            <a:r>
              <a:rPr lang="es-CO" sz="2000" dirty="0">
                <a:latin typeface="Leelawadee UI" panose="020B0502040204020203" pitchFamily="34" charset="-34"/>
                <a:ea typeface="Tahoma" panose="020B0604030504040204" pitchFamily="34" charset="0"/>
                <a:cs typeface="Leelawadee UI" panose="020B0502040204020203" pitchFamily="34" charset="-34"/>
              </a:rPr>
              <a:t>Durante la vigencia 2021 adelantamos actividades todas encaminadas a fortalecer la prestación del servicio en todo sentido, consientes que la administración de los Registros Públicos es la columna vertebral y verdadera razón de ser nuestra, con la que pretendemos contribuir  al desarrollo de la Región.</a:t>
            </a:r>
          </a:p>
          <a:p>
            <a:pPr algn="ctr" fontAlgn="base">
              <a:spcBef>
                <a:spcPct val="0"/>
              </a:spcBef>
              <a:spcAft>
                <a:spcPct val="0"/>
              </a:spcAft>
              <a:defRPr/>
            </a:pPr>
            <a:endPar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p:txBody>
      </p:sp>
      <p:sp>
        <p:nvSpPr>
          <p:cNvPr id="5" name="CuadroTexto 4">
            <a:extLst>
              <a:ext uri="{FF2B5EF4-FFF2-40B4-BE49-F238E27FC236}">
                <a16:creationId xmlns:a16="http://schemas.microsoft.com/office/drawing/2014/main" id="{9BBB6801-721C-4B4D-ACFD-9032224BBF09}"/>
              </a:ext>
            </a:extLst>
          </p:cNvPr>
          <p:cNvSpPr txBox="1"/>
          <p:nvPr/>
        </p:nvSpPr>
        <p:spPr>
          <a:xfrm>
            <a:off x="3357694" y="2841554"/>
            <a:ext cx="6161714" cy="369332"/>
          </a:xfrm>
          <a:prstGeom prst="rect">
            <a:avLst/>
          </a:prstGeom>
          <a:noFill/>
        </p:spPr>
        <p:txBody>
          <a:bodyPr wrap="square">
            <a:spAutoFit/>
          </a:bodyPr>
          <a:lstStyle/>
          <a:p>
            <a:r>
              <a:rPr lang="es-ES" b="1" dirty="0">
                <a:solidFill>
                  <a:srgbClr val="003399"/>
                </a:solidFill>
                <a:latin typeface="Leelawadee UI" panose="020B0502040204020203" pitchFamily="34" charset="-34"/>
                <a:cs typeface="Leelawadee UI" panose="020B0502040204020203" pitchFamily="34" charset="-34"/>
              </a:rPr>
              <a:t>SATISFACCIÓN  DEL CLIENTE REGISTRO PÚBLICO</a:t>
            </a:r>
          </a:p>
        </p:txBody>
      </p:sp>
      <p:graphicFrame>
        <p:nvGraphicFramePr>
          <p:cNvPr id="6" name="Tabla 5">
            <a:extLst>
              <a:ext uri="{FF2B5EF4-FFF2-40B4-BE49-F238E27FC236}">
                <a16:creationId xmlns:a16="http://schemas.microsoft.com/office/drawing/2014/main" id="{0A09BE2F-4FC5-4B71-AED7-FED506B65CD5}"/>
              </a:ext>
            </a:extLst>
          </p:cNvPr>
          <p:cNvGraphicFramePr>
            <a:graphicFrameLocks noGrp="1"/>
          </p:cNvGraphicFramePr>
          <p:nvPr>
            <p:extLst>
              <p:ext uri="{D42A27DB-BD31-4B8C-83A1-F6EECF244321}">
                <p14:modId xmlns:p14="http://schemas.microsoft.com/office/powerpoint/2010/main" val="313501236"/>
              </p:ext>
            </p:extLst>
          </p:nvPr>
        </p:nvGraphicFramePr>
        <p:xfrm>
          <a:off x="4781550" y="3566414"/>
          <a:ext cx="2628900" cy="1695450"/>
        </p:xfrm>
        <a:graphic>
          <a:graphicData uri="http://schemas.openxmlformats.org/drawingml/2006/table">
            <a:tbl>
              <a:tblPr/>
              <a:tblGrid>
                <a:gridCol w="1308100">
                  <a:extLst>
                    <a:ext uri="{9D8B030D-6E8A-4147-A177-3AD203B41FA5}">
                      <a16:colId xmlns:a16="http://schemas.microsoft.com/office/drawing/2014/main" val="116266287"/>
                    </a:ext>
                  </a:extLst>
                </a:gridCol>
                <a:gridCol w="1320800">
                  <a:extLst>
                    <a:ext uri="{9D8B030D-6E8A-4147-A177-3AD203B41FA5}">
                      <a16:colId xmlns:a16="http://schemas.microsoft.com/office/drawing/2014/main" val="305891937"/>
                    </a:ext>
                  </a:extLst>
                </a:gridCol>
              </a:tblGrid>
              <a:tr h="628650">
                <a:tc gridSpan="2">
                  <a:txBody>
                    <a:bodyPr/>
                    <a:lstStyle/>
                    <a:p>
                      <a:pPr algn="ctr" rtl="0" fontAlgn="ctr"/>
                      <a:r>
                        <a:rPr lang="es-ES" sz="1100" b="1" i="0" u="none" strike="noStrike" dirty="0">
                          <a:solidFill>
                            <a:srgbClr val="FFFFFF"/>
                          </a:solidFill>
                          <a:effectLst/>
                          <a:latin typeface="Leelawadee UI" panose="020B0502040204020203" pitchFamily="34" charset="-34"/>
                          <a:cs typeface="Leelawadee UI" panose="020B0502040204020203" pitchFamily="34" charset="-34"/>
                        </a:rPr>
                        <a:t>NIVEL DE SATISFACCION DE LOS USUARIOS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hMerge="1">
                  <a:txBody>
                    <a:bodyPr/>
                    <a:lstStyle/>
                    <a:p>
                      <a:endParaRPr lang="es-CO"/>
                    </a:p>
                  </a:txBody>
                  <a:tcPr/>
                </a:tc>
                <a:extLst>
                  <a:ext uri="{0D108BD9-81ED-4DB2-BD59-A6C34878D82A}">
                    <a16:rowId xmlns:a16="http://schemas.microsoft.com/office/drawing/2014/main" val="484525007"/>
                  </a:ext>
                </a:extLst>
              </a:tr>
              <a:tr h="190500">
                <a:tc>
                  <a:txBody>
                    <a:bodyPr/>
                    <a:lstStyle/>
                    <a:p>
                      <a:pPr algn="ctr" rtl="0" fontAlgn="ctr"/>
                      <a:r>
                        <a:rPr lang="es-CO" sz="900" b="0" i="0" u="none" strike="noStrike">
                          <a:solidFill>
                            <a:srgbClr val="000000"/>
                          </a:solidFill>
                          <a:effectLst/>
                          <a:latin typeface="Leelawadee UI" panose="020B0502040204020203" pitchFamily="34" charset="-34"/>
                          <a:cs typeface="Leelawadee UI" panose="020B0502040204020203" pitchFamily="34" charset="-34"/>
                        </a:rPr>
                        <a:t>EXCELENTE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900" b="0" i="0" u="none" strike="noStrike">
                          <a:solidFill>
                            <a:srgbClr val="000000"/>
                          </a:solidFill>
                          <a:effectLst/>
                          <a:latin typeface="Leelawadee UI" panose="020B0502040204020203" pitchFamily="34" charset="-34"/>
                          <a:cs typeface="Leelawadee UI" panose="020B0502040204020203" pitchFamily="34" charset="-34"/>
                        </a:rPr>
                        <a:t>9894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490846"/>
                  </a:ext>
                </a:extLst>
              </a:tr>
              <a:tr h="190500">
                <a:tc>
                  <a:txBody>
                    <a:bodyPr/>
                    <a:lstStyle/>
                    <a:p>
                      <a:pPr algn="ctr" rtl="0" fontAlgn="ctr"/>
                      <a:r>
                        <a:rPr lang="es-CO" sz="900" b="0" i="0" u="none" strike="noStrike">
                          <a:solidFill>
                            <a:srgbClr val="000000"/>
                          </a:solidFill>
                          <a:effectLst/>
                          <a:latin typeface="Leelawadee UI" panose="020B0502040204020203" pitchFamily="34" charset="-34"/>
                          <a:cs typeface="Leelawadee UI" panose="020B0502040204020203" pitchFamily="34" charset="-34"/>
                        </a:rPr>
                        <a:t>BUENO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9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9757022"/>
                  </a:ext>
                </a:extLst>
              </a:tr>
              <a:tr h="190500">
                <a:tc>
                  <a:txBody>
                    <a:bodyPr/>
                    <a:lstStyle/>
                    <a:p>
                      <a:pPr algn="ctr" rtl="0" fontAlgn="ctr"/>
                      <a:r>
                        <a:rPr lang="es-CO" sz="900" b="0" i="0" u="none" strike="noStrike">
                          <a:solidFill>
                            <a:srgbClr val="000000"/>
                          </a:solidFill>
                          <a:effectLst/>
                          <a:latin typeface="Leelawadee UI" panose="020B0502040204020203" pitchFamily="34" charset="-34"/>
                          <a:cs typeface="Leelawadee UI" panose="020B0502040204020203" pitchFamily="34" charset="-34"/>
                        </a:rPr>
                        <a:t>REGULAR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900" b="0" i="0" u="none" strike="noStrike">
                          <a:solidFill>
                            <a:srgbClr val="000000"/>
                          </a:solidFill>
                          <a:effectLst/>
                          <a:latin typeface="Leelawadee UI" panose="020B0502040204020203" pitchFamily="34" charset="-34"/>
                          <a:cs typeface="Leelawadee UI" panose="020B0502040204020203" pitchFamily="34" charset="-34"/>
                        </a:rPr>
                        <a:t>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2485985"/>
                  </a:ext>
                </a:extLst>
              </a:tr>
              <a:tr h="190500">
                <a:tc>
                  <a:txBody>
                    <a:bodyPr/>
                    <a:lstStyle/>
                    <a:p>
                      <a:pPr algn="ctr" rtl="0" fontAlgn="ctr"/>
                      <a:r>
                        <a:rPr lang="es-CO" sz="900" b="0" i="0" u="none" strike="noStrike">
                          <a:solidFill>
                            <a:srgbClr val="000000"/>
                          </a:solidFill>
                          <a:effectLst/>
                          <a:latin typeface="Leelawadee UI" panose="020B0502040204020203" pitchFamily="34" charset="-34"/>
                          <a:cs typeface="Leelawadee UI" panose="020B0502040204020203" pitchFamily="34" charset="-34"/>
                        </a:rPr>
                        <a:t>MALO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9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217624"/>
                  </a:ext>
                </a:extLst>
              </a:tr>
              <a:tr h="304800">
                <a:tc>
                  <a:txBody>
                    <a:bodyPr/>
                    <a:lstStyle/>
                    <a:p>
                      <a:pPr algn="ctr" rtl="0" fontAlgn="ctr"/>
                      <a:r>
                        <a:rPr lang="es-CO" sz="900" b="0" i="0" u="none" strike="noStrike">
                          <a:solidFill>
                            <a:srgbClr val="000000"/>
                          </a:solidFill>
                          <a:effectLst/>
                          <a:latin typeface="Leelawadee UI" panose="020B0502040204020203" pitchFamily="34" charset="-34"/>
                          <a:cs typeface="Leelawadee UI" panose="020B0502040204020203" pitchFamily="34" charset="-34"/>
                        </a:rPr>
                        <a:t>PORCENTAJE DE SATISFACCIÓN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900" b="1" i="0" u="none" strike="noStrike" dirty="0">
                          <a:solidFill>
                            <a:srgbClr val="000000"/>
                          </a:solidFill>
                          <a:effectLst/>
                          <a:latin typeface="Leelawadee UI" panose="020B0502040204020203" pitchFamily="34" charset="-34"/>
                          <a:cs typeface="Leelawadee UI" panose="020B0502040204020203" pitchFamily="34" charset="-34"/>
                        </a:rPr>
                        <a:t>99,87%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4663583"/>
                  </a:ext>
                </a:extLst>
              </a:tr>
            </a:tbl>
          </a:graphicData>
        </a:graphic>
      </p:graphicFrame>
    </p:spTree>
    <p:extLst>
      <p:ext uri="{BB962C8B-B14F-4D97-AF65-F5344CB8AC3E}">
        <p14:creationId xmlns:p14="http://schemas.microsoft.com/office/powerpoint/2010/main" val="3336526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83890"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110071" y="157076"/>
            <a:ext cx="8367779" cy="2893100"/>
          </a:xfrm>
          <a:prstGeom prst="rect">
            <a:avLst/>
          </a:prstGeom>
          <a:noFill/>
        </p:spPr>
        <p:txBody>
          <a:bodyPr wrap="square">
            <a:spAutoFit/>
          </a:bodyPr>
          <a:lstStyle/>
          <a:p>
            <a:pPr algn="ctr" fontAlgn="base">
              <a:spcBef>
                <a:spcPct val="0"/>
              </a:spcBef>
              <a:spcAft>
                <a:spcPct val="0"/>
              </a:spcAft>
              <a:defRPr/>
            </a:pPr>
            <a:endPar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SERVICIOS REGISTRALES</a:t>
            </a:r>
          </a:p>
          <a:p>
            <a:pPr algn="just" fontAlgn="base">
              <a:spcBef>
                <a:spcPct val="0"/>
              </a:spcBef>
              <a:spcAft>
                <a:spcPct val="0"/>
              </a:spcAft>
              <a:defRPr/>
            </a:pPr>
            <a:endParaRPr lang="es-CO" sz="32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ES" sz="24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rPr>
              <a:t>FORMALIZACIÓN DE EMPRESAS</a:t>
            </a:r>
          </a:p>
          <a:p>
            <a:pPr algn="ctr" fontAlgn="base">
              <a:spcBef>
                <a:spcPct val="0"/>
              </a:spcBef>
              <a:spcAft>
                <a:spcPct val="0"/>
              </a:spcAft>
              <a:defRPr/>
            </a:pPr>
            <a:endPar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p:txBody>
      </p:sp>
      <p:graphicFrame>
        <p:nvGraphicFramePr>
          <p:cNvPr id="3" name="Tabla 2">
            <a:extLst>
              <a:ext uri="{FF2B5EF4-FFF2-40B4-BE49-F238E27FC236}">
                <a16:creationId xmlns:a16="http://schemas.microsoft.com/office/drawing/2014/main" id="{26E50394-BE5B-4F68-A2E6-4592DD1B8D1A}"/>
              </a:ext>
            </a:extLst>
          </p:cNvPr>
          <p:cNvGraphicFramePr>
            <a:graphicFrameLocks noGrp="1"/>
          </p:cNvGraphicFramePr>
          <p:nvPr>
            <p:extLst>
              <p:ext uri="{D42A27DB-BD31-4B8C-83A1-F6EECF244321}">
                <p14:modId xmlns:p14="http://schemas.microsoft.com/office/powerpoint/2010/main" val="2417160872"/>
              </p:ext>
            </p:extLst>
          </p:nvPr>
        </p:nvGraphicFramePr>
        <p:xfrm>
          <a:off x="4999128" y="2905125"/>
          <a:ext cx="2832100" cy="1047750"/>
        </p:xfrm>
        <a:graphic>
          <a:graphicData uri="http://schemas.openxmlformats.org/drawingml/2006/table">
            <a:tbl>
              <a:tblPr/>
              <a:tblGrid>
                <a:gridCol w="1511300">
                  <a:extLst>
                    <a:ext uri="{9D8B030D-6E8A-4147-A177-3AD203B41FA5}">
                      <a16:colId xmlns:a16="http://schemas.microsoft.com/office/drawing/2014/main" val="186913929"/>
                    </a:ext>
                  </a:extLst>
                </a:gridCol>
                <a:gridCol w="1320800">
                  <a:extLst>
                    <a:ext uri="{9D8B030D-6E8A-4147-A177-3AD203B41FA5}">
                      <a16:colId xmlns:a16="http://schemas.microsoft.com/office/drawing/2014/main" val="3110306781"/>
                    </a:ext>
                  </a:extLst>
                </a:gridCol>
              </a:tblGrid>
              <a:tr h="209550">
                <a:tc gridSpan="2">
                  <a:txBody>
                    <a:bodyPr/>
                    <a:lstStyle/>
                    <a:p>
                      <a:pPr algn="ctr" rtl="0" fontAlgn="b"/>
                      <a:r>
                        <a:rPr lang="es-CO" sz="1100" b="1" i="0" u="none" strike="noStrike">
                          <a:solidFill>
                            <a:srgbClr val="FFFFFF"/>
                          </a:solidFill>
                          <a:effectLst/>
                          <a:latin typeface="Leelawadee UI" panose="020B0502040204020203" pitchFamily="34" charset="-34"/>
                          <a:cs typeface="Leelawadee UI" panose="020B0502040204020203" pitchFamily="34" charset="-34"/>
                        </a:rPr>
                        <a:t>FORMALIZADOS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hMerge="1">
                  <a:txBody>
                    <a:bodyPr/>
                    <a:lstStyle/>
                    <a:p>
                      <a:endParaRPr lang="es-CO"/>
                    </a:p>
                  </a:txBody>
                  <a:tcPr/>
                </a:tc>
                <a:extLst>
                  <a:ext uri="{0D108BD9-81ED-4DB2-BD59-A6C34878D82A}">
                    <a16:rowId xmlns:a16="http://schemas.microsoft.com/office/drawing/2014/main" val="3947463196"/>
                  </a:ext>
                </a:extLst>
              </a:tr>
              <a:tr h="419100">
                <a:tc>
                  <a:txBody>
                    <a:bodyPr/>
                    <a:lstStyle/>
                    <a:p>
                      <a:pPr algn="ctr" rtl="0" fontAlgn="ctr"/>
                      <a:r>
                        <a:rPr lang="es-CO" sz="1100" b="0" i="0" u="none" strike="noStrike">
                          <a:solidFill>
                            <a:srgbClr val="000000"/>
                          </a:solidFill>
                          <a:effectLst/>
                          <a:latin typeface="Leelawadee UI" panose="020B0502040204020203" pitchFamily="34" charset="-34"/>
                          <a:cs typeface="Leelawadee UI" panose="020B0502040204020203" pitchFamily="34" charset="-34"/>
                        </a:rPr>
                        <a:t>Total Asesorias en Formalización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100" b="0" i="0" u="none" strike="noStrike">
                          <a:solidFill>
                            <a:srgbClr val="000000"/>
                          </a:solidFill>
                          <a:effectLst/>
                          <a:latin typeface="Leelawadee UI" panose="020B0502040204020203" pitchFamily="34" charset="-34"/>
                          <a:cs typeface="Leelawadee UI" panose="020B0502040204020203" pitchFamily="34" charset="-34"/>
                        </a:rPr>
                        <a:t>2358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3943169"/>
                  </a:ext>
                </a:extLst>
              </a:tr>
              <a:tr h="209550">
                <a:tc>
                  <a:txBody>
                    <a:bodyPr/>
                    <a:lstStyle/>
                    <a:p>
                      <a:pPr algn="ctr" rtl="0" fontAlgn="ctr"/>
                      <a:r>
                        <a:rPr lang="es-CO" sz="1100" b="0" i="0" u="none" strike="noStrike">
                          <a:solidFill>
                            <a:srgbClr val="000000"/>
                          </a:solidFill>
                          <a:effectLst/>
                          <a:latin typeface="Leelawadee UI" panose="020B0502040204020203" pitchFamily="34" charset="-34"/>
                          <a:cs typeface="Leelawadee UI" panose="020B0502040204020203" pitchFamily="34" charset="-34"/>
                        </a:rPr>
                        <a:t>Total Formalizados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100" b="0" i="0" u="none" strike="noStrike">
                          <a:solidFill>
                            <a:srgbClr val="000000"/>
                          </a:solidFill>
                          <a:effectLst/>
                          <a:latin typeface="Leelawadee UI" panose="020B0502040204020203" pitchFamily="34" charset="-34"/>
                          <a:cs typeface="Leelawadee UI" panose="020B0502040204020203" pitchFamily="34" charset="-34"/>
                        </a:rPr>
                        <a:t>928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8824672"/>
                  </a:ext>
                </a:extLst>
              </a:tr>
              <a:tr h="209550">
                <a:tc>
                  <a:txBody>
                    <a:bodyPr/>
                    <a:lstStyle/>
                    <a:p>
                      <a:pPr algn="ctr" rtl="0" fontAlgn="ctr"/>
                      <a:r>
                        <a:rPr lang="es-CO" sz="1100" b="0" i="0" u="none" strike="noStrike">
                          <a:solidFill>
                            <a:srgbClr val="000000"/>
                          </a:solidFill>
                          <a:effectLst/>
                          <a:latin typeface="Leelawadee UI" panose="020B0502040204020203" pitchFamily="34" charset="-34"/>
                          <a:cs typeface="Leelawadee UI" panose="020B0502040204020203" pitchFamily="34" charset="-34"/>
                        </a:rPr>
                        <a:t>No Formalizados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100" b="0" i="0" u="none" strike="noStrike" dirty="0">
                          <a:solidFill>
                            <a:srgbClr val="000000"/>
                          </a:solidFill>
                          <a:effectLst/>
                          <a:latin typeface="Leelawadee UI" panose="020B0502040204020203" pitchFamily="34" charset="-34"/>
                          <a:cs typeface="Leelawadee UI" panose="020B0502040204020203" pitchFamily="34" charset="-34"/>
                        </a:rPr>
                        <a:t>1430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6020841"/>
                  </a:ext>
                </a:extLst>
              </a:tr>
            </a:tbl>
          </a:graphicData>
        </a:graphic>
      </p:graphicFrame>
    </p:spTree>
    <p:extLst>
      <p:ext uri="{BB962C8B-B14F-4D97-AF65-F5344CB8AC3E}">
        <p14:creationId xmlns:p14="http://schemas.microsoft.com/office/powerpoint/2010/main" val="2704551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83890"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110071" y="157076"/>
            <a:ext cx="8367779" cy="2893100"/>
          </a:xfrm>
          <a:prstGeom prst="rect">
            <a:avLst/>
          </a:prstGeom>
          <a:noFill/>
        </p:spPr>
        <p:txBody>
          <a:bodyPr wrap="square">
            <a:spAutoFit/>
          </a:bodyPr>
          <a:lstStyle/>
          <a:p>
            <a:pPr algn="ctr" fontAlgn="base">
              <a:spcBef>
                <a:spcPct val="0"/>
              </a:spcBef>
              <a:spcAft>
                <a:spcPct val="0"/>
              </a:spcAft>
              <a:defRPr/>
            </a:pPr>
            <a:endPar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       SERVICIOS REGISTRALES</a:t>
            </a:r>
          </a:p>
          <a:p>
            <a:pPr algn="just" fontAlgn="base">
              <a:spcBef>
                <a:spcPct val="0"/>
              </a:spcBef>
              <a:spcAft>
                <a:spcPct val="0"/>
              </a:spcAft>
              <a:defRPr/>
            </a:pPr>
            <a:endParaRPr lang="es-CO" sz="32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ES" sz="24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rPr>
              <a:t>          COMPARATIVO RENOVACIONES</a:t>
            </a:r>
          </a:p>
          <a:p>
            <a:pPr algn="ctr" fontAlgn="base">
              <a:spcBef>
                <a:spcPct val="0"/>
              </a:spcBef>
              <a:spcAft>
                <a:spcPct val="0"/>
              </a:spcAft>
              <a:defRPr/>
            </a:pPr>
            <a:endPar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p:txBody>
      </p:sp>
      <p:graphicFrame>
        <p:nvGraphicFramePr>
          <p:cNvPr id="5" name="Tabla 4">
            <a:extLst>
              <a:ext uri="{FF2B5EF4-FFF2-40B4-BE49-F238E27FC236}">
                <a16:creationId xmlns:a16="http://schemas.microsoft.com/office/drawing/2014/main" id="{8136882A-CCED-4747-9D42-C3D431342081}"/>
              </a:ext>
            </a:extLst>
          </p:cNvPr>
          <p:cNvGraphicFramePr>
            <a:graphicFrameLocks noGrp="1"/>
          </p:cNvGraphicFramePr>
          <p:nvPr>
            <p:extLst>
              <p:ext uri="{D42A27DB-BD31-4B8C-83A1-F6EECF244321}">
                <p14:modId xmlns:p14="http://schemas.microsoft.com/office/powerpoint/2010/main" val="4232206914"/>
              </p:ext>
            </p:extLst>
          </p:nvPr>
        </p:nvGraphicFramePr>
        <p:xfrm>
          <a:off x="4724520" y="2950234"/>
          <a:ext cx="3898900" cy="724619"/>
        </p:xfrm>
        <a:graphic>
          <a:graphicData uri="http://schemas.openxmlformats.org/drawingml/2006/table">
            <a:tbl>
              <a:tblPr/>
              <a:tblGrid>
                <a:gridCol w="2184400">
                  <a:extLst>
                    <a:ext uri="{9D8B030D-6E8A-4147-A177-3AD203B41FA5}">
                      <a16:colId xmlns:a16="http://schemas.microsoft.com/office/drawing/2014/main" val="835078982"/>
                    </a:ext>
                  </a:extLst>
                </a:gridCol>
                <a:gridCol w="1714500">
                  <a:extLst>
                    <a:ext uri="{9D8B030D-6E8A-4147-A177-3AD203B41FA5}">
                      <a16:colId xmlns:a16="http://schemas.microsoft.com/office/drawing/2014/main" val="3799875735"/>
                    </a:ext>
                  </a:extLst>
                </a:gridCol>
              </a:tblGrid>
              <a:tr h="247919">
                <a:tc>
                  <a:txBody>
                    <a:bodyPr/>
                    <a:lstStyle/>
                    <a:p>
                      <a:pPr algn="ctr" rtl="0" fontAlgn="ctr"/>
                      <a:r>
                        <a:rPr lang="es-CO" sz="1100" b="1" i="0" u="none" strike="noStrike">
                          <a:solidFill>
                            <a:srgbClr val="FFFFFF"/>
                          </a:solidFill>
                          <a:effectLst/>
                          <a:latin typeface="Leelawadee UI" panose="020B0502040204020203" pitchFamily="34" charset="-34"/>
                          <a:cs typeface="Leelawadee UI" panose="020B0502040204020203" pitchFamily="34" charset="-34"/>
                        </a:rPr>
                        <a:t>VIGENCIA ACTUAL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ctr"/>
                      <a:r>
                        <a:rPr lang="es-CO" sz="1100" b="1" i="0" u="none" strike="noStrike">
                          <a:solidFill>
                            <a:srgbClr val="FFFFFF"/>
                          </a:solidFill>
                          <a:effectLst/>
                          <a:latin typeface="Leelawadee UI" panose="020B0502040204020203" pitchFamily="34" charset="-34"/>
                          <a:cs typeface="Leelawadee UI" panose="020B0502040204020203" pitchFamily="34" charset="-34"/>
                        </a:rPr>
                        <a:t>VIGENCIA ANTERIOR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2923276332"/>
                  </a:ext>
                </a:extLst>
              </a:tr>
              <a:tr h="476700">
                <a:tc>
                  <a:txBody>
                    <a:bodyPr/>
                    <a:lstStyle/>
                    <a:p>
                      <a:pPr algn="ctr" rtl="0" fontAlgn="ctr"/>
                      <a:r>
                        <a:rPr lang="es-CO" sz="1100" b="0" i="0" u="none" strike="noStrike">
                          <a:solidFill>
                            <a:srgbClr val="000000"/>
                          </a:solidFill>
                          <a:effectLst/>
                          <a:latin typeface="Leelawadee UI" panose="020B0502040204020203" pitchFamily="34" charset="-34"/>
                          <a:cs typeface="Leelawadee UI" panose="020B0502040204020203" pitchFamily="34" charset="-34"/>
                        </a:rPr>
                        <a:t>7755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CO" sz="1100" b="0" i="0" u="none" strike="noStrike" dirty="0">
                          <a:solidFill>
                            <a:srgbClr val="000000"/>
                          </a:solidFill>
                          <a:effectLst/>
                          <a:latin typeface="Leelawadee UI" panose="020B0502040204020203" pitchFamily="34" charset="-34"/>
                          <a:cs typeface="Leelawadee UI" panose="020B0502040204020203" pitchFamily="34" charset="-34"/>
                        </a:rPr>
                        <a:t>6911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8796214"/>
                  </a:ext>
                </a:extLst>
              </a:tr>
            </a:tbl>
          </a:graphicData>
        </a:graphic>
      </p:graphicFrame>
    </p:spTree>
    <p:extLst>
      <p:ext uri="{BB962C8B-B14F-4D97-AF65-F5344CB8AC3E}">
        <p14:creationId xmlns:p14="http://schemas.microsoft.com/office/powerpoint/2010/main" val="414827583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1754</TotalTime>
  <Words>1762</Words>
  <Application>Microsoft Office PowerPoint</Application>
  <PresentationFormat>Panorámica</PresentationFormat>
  <Paragraphs>362</Paragraphs>
  <Slides>44</Slides>
  <Notes>0</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44</vt:i4>
      </vt:variant>
    </vt:vector>
  </HeadingPairs>
  <TitlesOfParts>
    <vt:vector size="52" baseType="lpstr">
      <vt:lpstr>Arial</vt:lpstr>
      <vt:lpstr>Calibri</vt:lpstr>
      <vt:lpstr>Calibri Light</vt:lpstr>
      <vt:lpstr>Leelawadee</vt:lpstr>
      <vt:lpstr>Leelawadee UI</vt:lpstr>
      <vt:lpstr>Wingdings</vt:lpstr>
      <vt:lpstr>Tema de Office</vt:lpstr>
      <vt:lpstr>Worksheet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ESTUDIOS E INVESTIGACIONES</vt:lpstr>
      <vt:lpstr>FERIAS Y NEGOCIOS DE EMPRENDIMIENTO </vt:lpstr>
      <vt:lpstr>Presentación de PowerPoint</vt:lpstr>
      <vt:lpstr>Presentación de PowerPoint</vt:lpstr>
      <vt:lpstr>PACTOS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ENCUESTA DE SATISFACCIÓN DEL CLIENTE INTERNO </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Facturacion electronica</dc:creator>
  <cp:lastModifiedBy>Facturacion electronica</cp:lastModifiedBy>
  <cp:revision>38</cp:revision>
  <dcterms:created xsi:type="dcterms:W3CDTF">2021-03-19T21:02:55Z</dcterms:created>
  <dcterms:modified xsi:type="dcterms:W3CDTF">2022-03-25T22:16:17Z</dcterms:modified>
</cp:coreProperties>
</file>